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443" r:id="rId4"/>
    <p:sldId id="437" r:id="rId5"/>
    <p:sldId id="432" r:id="rId6"/>
    <p:sldId id="438" r:id="rId7"/>
    <p:sldId id="439" r:id="rId8"/>
    <p:sldId id="291" r:id="rId9"/>
    <p:sldId id="337" r:id="rId10"/>
    <p:sldId id="338" r:id="rId11"/>
    <p:sldId id="346" r:id="rId12"/>
    <p:sldId id="339" r:id="rId13"/>
    <p:sldId id="347" r:id="rId14"/>
    <p:sldId id="284" r:id="rId15"/>
    <p:sldId id="348" r:id="rId16"/>
    <p:sldId id="260" r:id="rId17"/>
    <p:sldId id="272" r:id="rId18"/>
    <p:sldId id="261" r:id="rId19"/>
    <p:sldId id="440" r:id="rId20"/>
    <p:sldId id="441" r:id="rId21"/>
    <p:sldId id="442" r:id="rId22"/>
    <p:sldId id="268" r:id="rId23"/>
    <p:sldId id="433" r:id="rId24"/>
    <p:sldId id="431" r:id="rId25"/>
    <p:sldId id="429" r:id="rId26"/>
    <p:sldId id="410" r:id="rId27"/>
    <p:sldId id="430" r:id="rId28"/>
    <p:sldId id="434" r:id="rId29"/>
    <p:sldId id="436" r:id="rId30"/>
    <p:sldId id="275" r:id="rId31"/>
    <p:sldId id="444" r:id="rId32"/>
  </p:sldIdLst>
  <p:sldSz cx="9144000" cy="6858000" type="screen4x3"/>
  <p:notesSz cx="6858000" cy="93138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bby ten Hove" initials="DtH" lastIdx="1" clrIdx="0">
    <p:extLst>
      <p:ext uri="{19B8F6BF-5375-455C-9EA6-DF929625EA0E}">
        <p15:presenceInfo xmlns:p15="http://schemas.microsoft.com/office/powerpoint/2012/main" userId="Debby ten Hov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2055" autoAdjust="0"/>
  </p:normalViewPr>
  <p:slideViewPr>
    <p:cSldViewPr>
      <p:cViewPr varScale="1">
        <p:scale>
          <a:sx n="79" d="100"/>
          <a:sy n="79" d="100"/>
        </p:scale>
        <p:origin x="157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67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0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280" cy="466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120" y="0"/>
            <a:ext cx="2972280" cy="466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A7408-A053-4E17-B904-815B64C1C5BD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3500" y="1163638"/>
            <a:ext cx="4191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281" y="4482967"/>
            <a:ext cx="5485439" cy="36666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981"/>
            <a:ext cx="2972280" cy="466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120" y="8846981"/>
            <a:ext cx="2972280" cy="466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66C73-4505-40C0-9E6F-257875D37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430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zou</a:t>
            </a:r>
            <a:r>
              <a:rPr lang="en-US" dirty="0"/>
              <a:t> het </a:t>
            </a:r>
            <a:r>
              <a:rPr lang="en-US" dirty="0" err="1"/>
              <a:t>doel</a:t>
            </a:r>
            <a:r>
              <a:rPr lang="en-US" dirty="0"/>
              <a:t> </a:t>
            </a:r>
            <a:r>
              <a:rPr lang="en-US" dirty="0" err="1"/>
              <a:t>toevoegen</a:t>
            </a:r>
            <a:r>
              <a:rPr lang="en-US" dirty="0"/>
              <a:t> op de </a:t>
            </a:r>
            <a:r>
              <a:rPr lang="en-US" dirty="0" err="1"/>
              <a:t>eerste</a:t>
            </a:r>
            <a:r>
              <a:rPr lang="en-US" dirty="0"/>
              <a:t> </a:t>
            </a:r>
            <a:r>
              <a:rPr lang="en-US" dirty="0" err="1"/>
              <a:t>pagina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To Derive Maximum-Reliable Compound Scores? </a:t>
            </a: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C66C73-4505-40C0-9E6F-257875D37E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2118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C66C73-4505-40C0-9E6F-257875D37EE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117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C66C73-4505-40C0-9E6F-257875D37EE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033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 = 1…25 teachers But also </a:t>
            </a:r>
            <a:br>
              <a:rPr lang="en-US" dirty="0"/>
            </a:br>
            <a:r>
              <a:rPr lang="en-US" dirty="0"/>
              <a:t>J = 1…3 external raters?</a:t>
            </a:r>
          </a:p>
          <a:p>
            <a:r>
              <a:rPr lang="en-US" dirty="0"/>
              <a:t>J = 1…x </a:t>
            </a:r>
            <a:r>
              <a:rPr lang="en-US" dirty="0" err="1"/>
              <a:t>selfassessments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C66C73-4505-40C0-9E6F-257875D37EE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607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it seems like these lessons are the same across  teachers.. (1x a specific math lesson, 1x a specific language lesson, etc.) Is that correct? )(Or perhaps fixed timepoints? &gt; But aren’t these nested within teachers?)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C66C73-4505-40C0-9E6F-257875D37EE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964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Idem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C66C73-4505-40C0-9E6F-257875D37EE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2989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E3106A17-84DF-463D-BE36-D768F5838DF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69D44069-C934-490D-B07D-CFD119F48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en-US" dirty="0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A21B9B79-BA0E-4A66-A7E0-3D9464B3BE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Courier" pitchFamily="49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urier" pitchFamily="49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urier" pitchFamily="49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urier" pitchFamily="49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urier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urier" pitchFamily="49" charset="0"/>
              </a:defRPr>
            </a:lvl9pPr>
          </a:lstStyle>
          <a:p>
            <a:fld id="{40C01368-2A96-4F75-B7AE-A9EE6678EB63}" type="slidenum">
              <a:rPr lang="nl-NL" altLang="en-US" b="0" smtClean="0">
                <a:latin typeface="Times New Roman" panose="02020603050405020304" pitchFamily="18" charset="0"/>
              </a:rPr>
              <a:pPr/>
              <a:t>27</a:t>
            </a:fld>
            <a:endParaRPr lang="nl-NL" altLang="en-US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Missing for me: Practical utility.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C66C73-4505-40C0-9E6F-257875D37EE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47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C66C73-4505-40C0-9E6F-257875D37E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39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Aim: Removes item effects</a:t>
            </a:r>
            <a:endParaRPr lang="nl-NL" i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C66C73-4505-40C0-9E6F-257875D37EE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97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err="1"/>
              <a:t>Suggestie</a:t>
            </a:r>
            <a:r>
              <a:rPr lang="en-US" i="1" dirty="0"/>
              <a:t>: Maak ‘true’(/universe) score 1 </a:t>
            </a:r>
            <a:r>
              <a:rPr lang="en-US" i="1" dirty="0" err="1"/>
              <a:t>kleur</a:t>
            </a:r>
            <a:r>
              <a:rPr lang="en-US" i="1" dirty="0"/>
              <a:t>, de omega’s </a:t>
            </a:r>
            <a:r>
              <a:rPr lang="en-US" i="1" dirty="0" err="1"/>
              <a:t>een</a:t>
            </a:r>
            <a:r>
              <a:rPr lang="en-US" i="1" dirty="0"/>
              <a:t> </a:t>
            </a:r>
            <a:r>
              <a:rPr lang="en-US" i="1" dirty="0" err="1"/>
              <a:t>andere</a:t>
            </a:r>
            <a:r>
              <a:rPr lang="en-US" i="1" dirty="0"/>
              <a:t> </a:t>
            </a:r>
            <a:r>
              <a:rPr lang="en-US" i="1" dirty="0" err="1"/>
              <a:t>en</a:t>
            </a:r>
            <a:r>
              <a:rPr lang="en-US" i="1" dirty="0"/>
              <a:t> E </a:t>
            </a:r>
            <a:r>
              <a:rPr lang="en-US" i="1" dirty="0" err="1"/>
              <a:t>nog</a:t>
            </a:r>
            <a:r>
              <a:rPr lang="en-US" i="1" dirty="0"/>
              <a:t> </a:t>
            </a:r>
            <a:r>
              <a:rPr lang="en-US" i="1" dirty="0" err="1"/>
              <a:t>weer</a:t>
            </a:r>
            <a:r>
              <a:rPr lang="en-US" i="1" dirty="0"/>
              <a:t> </a:t>
            </a:r>
            <a:r>
              <a:rPr lang="en-US" i="1" dirty="0" err="1"/>
              <a:t>een</a:t>
            </a:r>
            <a:r>
              <a:rPr lang="en-US" i="1" dirty="0"/>
              <a:t> </a:t>
            </a:r>
            <a:r>
              <a:rPr lang="en-US" i="1" dirty="0" err="1"/>
              <a:t>andere</a:t>
            </a:r>
            <a:r>
              <a:rPr lang="en-US" i="1" dirty="0"/>
              <a:t>: </a:t>
            </a:r>
            <a:r>
              <a:rPr lang="en-US" i="1" dirty="0" err="1"/>
              <a:t>Makkelijker</a:t>
            </a:r>
            <a:r>
              <a:rPr lang="en-US" i="1" dirty="0"/>
              <a:t> om (</a:t>
            </a:r>
            <a:r>
              <a:rPr lang="en-US" i="1" dirty="0" err="1"/>
              <a:t>snel</a:t>
            </a:r>
            <a:r>
              <a:rPr lang="en-US" i="1" dirty="0"/>
              <a:t>) </a:t>
            </a:r>
            <a:r>
              <a:rPr lang="en-US" i="1" dirty="0" err="1"/>
              <a:t>uit</a:t>
            </a:r>
            <a:r>
              <a:rPr lang="en-US" i="1" dirty="0"/>
              <a:t> te </a:t>
            </a:r>
            <a:r>
              <a:rPr lang="en-US" i="1" dirty="0" err="1"/>
              <a:t>leggen</a:t>
            </a:r>
            <a:r>
              <a:rPr lang="en-US" i="1" dirty="0"/>
              <a:t>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C66C73-4505-40C0-9E6F-257875D37EE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3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Suggestie</a:t>
            </a:r>
            <a:r>
              <a:rPr lang="en-US" dirty="0"/>
              <a:t>: Pas ‘reliability’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agreement.</a:t>
            </a:r>
          </a:p>
          <a:p>
            <a:r>
              <a:rPr lang="en-US" dirty="0" err="1"/>
              <a:t>Suggestie</a:t>
            </a:r>
            <a:r>
              <a:rPr lang="en-US" dirty="0"/>
              <a:t>: </a:t>
            </a:r>
            <a:r>
              <a:rPr lang="en-US" dirty="0" err="1"/>
              <a:t>Gebruik</a:t>
            </a:r>
            <a:r>
              <a:rPr lang="en-US" dirty="0"/>
              <a:t> phi </a:t>
            </a:r>
            <a:r>
              <a:rPr lang="en-US" dirty="0" err="1"/>
              <a:t>voor</a:t>
            </a:r>
            <a:r>
              <a:rPr lang="en-US" dirty="0"/>
              <a:t> agreement, rho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betrouwbaarheid</a:t>
            </a:r>
            <a:r>
              <a:rPr lang="en-US" dirty="0"/>
              <a:t> (</a:t>
            </a:r>
            <a:r>
              <a:rPr lang="en-US" dirty="0" err="1"/>
              <a:t>Brennnan’s</a:t>
            </a:r>
            <a:r>
              <a:rPr lang="en-US" dirty="0"/>
              <a:t> (2001) </a:t>
            </a:r>
            <a:r>
              <a:rPr lang="en-US" dirty="0" err="1"/>
              <a:t>notatie</a:t>
            </a:r>
            <a:r>
              <a:rPr lang="en-US" dirty="0"/>
              <a:t>)</a:t>
            </a:r>
          </a:p>
          <a:p>
            <a:r>
              <a:rPr lang="en-US" dirty="0" err="1"/>
              <a:t>Noot</a:t>
            </a:r>
            <a:r>
              <a:rPr lang="en-US" dirty="0"/>
              <a:t>. </a:t>
            </a:r>
            <a:r>
              <a:rPr lang="en-US" dirty="0" err="1"/>
              <a:t>Voor</a:t>
            </a:r>
            <a:r>
              <a:rPr lang="en-US" dirty="0"/>
              <a:t> missing-data designs is de </a:t>
            </a:r>
            <a:r>
              <a:rPr lang="en-US" dirty="0" err="1"/>
              <a:t>betrouwbaarheid</a:t>
            </a:r>
            <a:r>
              <a:rPr lang="en-US" dirty="0"/>
              <a:t> lager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formule</a:t>
            </a:r>
            <a:r>
              <a:rPr lang="en-US" dirty="0"/>
              <a:t> </a:t>
            </a:r>
            <a:r>
              <a:rPr lang="en-US" dirty="0" err="1"/>
              <a:t>complexer</a:t>
            </a:r>
            <a:r>
              <a:rPr lang="en-US" dirty="0"/>
              <a:t>.  </a:t>
            </a:r>
          </a:p>
          <a:p>
            <a:br>
              <a:rPr lang="en-US" dirty="0"/>
            </a:br>
            <a:r>
              <a:rPr lang="en-US" dirty="0"/>
              <a:t>Ook: </a:t>
            </a:r>
            <a:r>
              <a:rPr lang="en-US" dirty="0" err="1"/>
              <a:t>Volgens</a:t>
            </a:r>
            <a:r>
              <a:rPr lang="en-US" dirty="0"/>
              <a:t> </a:t>
            </a:r>
            <a:r>
              <a:rPr lang="en-US" dirty="0" err="1"/>
              <a:t>mij</a:t>
            </a:r>
            <a:r>
              <a:rPr lang="en-US" dirty="0"/>
              <a:t> is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alleen</a:t>
            </a:r>
            <a:r>
              <a:rPr lang="en-US" dirty="0"/>
              <a:t> ‘rater’ reliability/agreement, maar </a:t>
            </a:r>
            <a:r>
              <a:rPr lang="en-US" dirty="0" err="1"/>
              <a:t>tegelijkertijd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test-</a:t>
            </a:r>
            <a:r>
              <a:rPr lang="en-US" dirty="0" err="1"/>
              <a:t>restes</a:t>
            </a:r>
            <a:r>
              <a:rPr lang="en-US" dirty="0"/>
              <a:t> reliability. </a:t>
            </a:r>
            <a:r>
              <a:rPr lang="en-US" dirty="0" err="1"/>
              <a:t>Aangezien</a:t>
            </a:r>
            <a:r>
              <a:rPr lang="en-US" dirty="0"/>
              <a:t> je alle </a:t>
            </a:r>
            <a:r>
              <a:rPr lang="en-US" dirty="0" err="1"/>
              <a:t>tijd</a:t>
            </a:r>
            <a:r>
              <a:rPr lang="en-US" dirty="0"/>
              <a:t> error </a:t>
            </a:r>
            <a:r>
              <a:rPr lang="en-US" dirty="0" err="1"/>
              <a:t>ook</a:t>
            </a:r>
            <a:r>
              <a:rPr lang="en-US" dirty="0"/>
              <a:t> in </a:t>
            </a:r>
            <a:r>
              <a:rPr lang="en-US" dirty="0" err="1"/>
              <a:t>meeneemt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‘</a:t>
            </a:r>
            <a:r>
              <a:rPr lang="en-US" dirty="0" err="1"/>
              <a:t>mijn</a:t>
            </a:r>
            <a:r>
              <a:rPr lang="en-US" dirty="0"/>
              <a:t>’ (</a:t>
            </a:r>
            <a:r>
              <a:rPr lang="en-US" dirty="0" err="1"/>
              <a:t>voorlopige</a:t>
            </a:r>
            <a:r>
              <a:rPr lang="en-US" dirty="0"/>
              <a:t>) </a:t>
            </a:r>
            <a:r>
              <a:rPr lang="en-US" dirty="0" err="1"/>
              <a:t>visie</a:t>
            </a:r>
            <a:r>
              <a:rPr lang="en-US" dirty="0"/>
              <a:t> is </a:t>
            </a:r>
            <a:r>
              <a:rPr lang="en-US" dirty="0" err="1"/>
              <a:t>dat</a:t>
            </a:r>
            <a:r>
              <a:rPr lang="en-US" dirty="0"/>
              <a:t> het rater agreement is </a:t>
            </a:r>
            <a:r>
              <a:rPr lang="en-US" dirty="0" err="1"/>
              <a:t>als</a:t>
            </a:r>
            <a:r>
              <a:rPr lang="en-US" dirty="0"/>
              <a:t>: rho = (p + </a:t>
            </a:r>
            <a:r>
              <a:rPr lang="en-US" dirty="0" err="1"/>
              <a:t>pt</a:t>
            </a:r>
            <a:r>
              <a:rPr lang="en-US" dirty="0"/>
              <a:t> + t)/(p + t + </a:t>
            </a:r>
            <a:r>
              <a:rPr lang="en-US" dirty="0" err="1"/>
              <a:t>pt</a:t>
            </a:r>
            <a:r>
              <a:rPr lang="en-US" dirty="0"/>
              <a:t> + r + pr + tr + </a:t>
            </a:r>
            <a:r>
              <a:rPr lang="en-US" dirty="0" err="1"/>
              <a:t>ptr</a:t>
            </a:r>
            <a:r>
              <a:rPr lang="en-US" dirty="0"/>
              <a:t>) 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zonder</a:t>
            </a:r>
            <a:r>
              <a:rPr lang="en-US" dirty="0"/>
              <a:t> ‘main’ </a:t>
            </a:r>
            <a:r>
              <a:rPr lang="en-US" dirty="0" err="1"/>
              <a:t>tijd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rater effect </a:t>
            </a:r>
            <a:r>
              <a:rPr lang="en-US" dirty="0" err="1"/>
              <a:t>voor</a:t>
            </a:r>
            <a:r>
              <a:rPr lang="en-US" dirty="0"/>
              <a:t> agreement </a:t>
            </a:r>
            <a:br>
              <a:rPr lang="en-US" dirty="0"/>
            </a:br>
            <a:r>
              <a:rPr lang="en-US" dirty="0" err="1"/>
              <a:t>en</a:t>
            </a:r>
            <a:r>
              <a:rPr lang="en-US" dirty="0"/>
              <a:t> test-retest agreement </a:t>
            </a:r>
            <a:r>
              <a:rPr lang="en-US" dirty="0" err="1"/>
              <a:t>als</a:t>
            </a:r>
            <a:r>
              <a:rPr lang="en-US" dirty="0"/>
              <a:t> rho = (p + pr + r)/(p + r + pr + t + </a:t>
            </a:r>
            <a:r>
              <a:rPr lang="en-US" dirty="0" err="1"/>
              <a:t>pt</a:t>
            </a:r>
            <a:r>
              <a:rPr lang="en-US" dirty="0"/>
              <a:t> + </a:t>
            </a:r>
            <a:r>
              <a:rPr lang="en-US" dirty="0" err="1"/>
              <a:t>ptr</a:t>
            </a:r>
            <a:r>
              <a:rPr lang="en-US" dirty="0"/>
              <a:t>) 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zonder</a:t>
            </a:r>
            <a:r>
              <a:rPr lang="en-US" dirty="0"/>
              <a:t> ‘main’ </a:t>
            </a:r>
            <a:r>
              <a:rPr lang="en-US" dirty="0" err="1"/>
              <a:t>tijd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rater effect </a:t>
            </a:r>
            <a:r>
              <a:rPr lang="en-US" dirty="0" err="1"/>
              <a:t>voor</a:t>
            </a:r>
            <a:r>
              <a:rPr lang="en-US" dirty="0"/>
              <a:t> agreement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Rater agreement/</a:t>
            </a:r>
            <a:r>
              <a:rPr lang="en-US" dirty="0" err="1"/>
              <a:t>betrouwbaarheid</a:t>
            </a:r>
            <a:r>
              <a:rPr lang="en-US" dirty="0"/>
              <a:t> </a:t>
            </a:r>
            <a:r>
              <a:rPr lang="en-US" dirty="0" err="1"/>
              <a:t>drukt</a:t>
            </a:r>
            <a:r>
              <a:rPr lang="en-US" dirty="0"/>
              <a:t> dan </a:t>
            </a:r>
            <a:r>
              <a:rPr lang="en-US" dirty="0" err="1"/>
              <a:t>uit</a:t>
            </a:r>
            <a:r>
              <a:rPr lang="en-US" dirty="0"/>
              <a:t> in </a:t>
            </a:r>
            <a:r>
              <a:rPr lang="en-US" dirty="0" err="1"/>
              <a:t>hoeverre</a:t>
            </a:r>
            <a:r>
              <a:rPr lang="en-US" dirty="0"/>
              <a:t> </a:t>
            </a:r>
            <a:r>
              <a:rPr lang="en-US" dirty="0" err="1"/>
              <a:t>persoon’s</a:t>
            </a:r>
            <a:r>
              <a:rPr lang="en-US" dirty="0"/>
              <a:t> scores op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specifieke</a:t>
            </a:r>
            <a:r>
              <a:rPr lang="en-US" dirty="0"/>
              <a:t> </a:t>
            </a:r>
            <a:r>
              <a:rPr lang="en-US" dirty="0" err="1"/>
              <a:t>momenten</a:t>
            </a:r>
            <a:r>
              <a:rPr lang="en-US" dirty="0"/>
              <a:t> </a:t>
            </a:r>
            <a:r>
              <a:rPr lang="en-US" dirty="0" err="1"/>
              <a:t>gegenealizeerd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over raters</a:t>
            </a:r>
          </a:p>
          <a:p>
            <a:br>
              <a:rPr lang="en-US" dirty="0"/>
            </a:br>
            <a:r>
              <a:rPr lang="en-US" dirty="0"/>
              <a:t>Test-retest agreement/</a:t>
            </a:r>
            <a:r>
              <a:rPr lang="en-US" dirty="0" err="1"/>
              <a:t>betrouwbaarheid</a:t>
            </a:r>
            <a:r>
              <a:rPr lang="en-US" dirty="0"/>
              <a:t> </a:t>
            </a:r>
            <a:r>
              <a:rPr lang="en-US" dirty="0" err="1"/>
              <a:t>drukt</a:t>
            </a:r>
            <a:r>
              <a:rPr lang="en-US" dirty="0"/>
              <a:t> dan </a:t>
            </a:r>
            <a:r>
              <a:rPr lang="en-US" dirty="0" err="1"/>
              <a:t>uit</a:t>
            </a:r>
            <a:r>
              <a:rPr lang="en-US" dirty="0"/>
              <a:t> in </a:t>
            </a:r>
            <a:r>
              <a:rPr lang="en-US" dirty="0" err="1"/>
              <a:t>hoeverre</a:t>
            </a:r>
            <a:r>
              <a:rPr lang="en-US" dirty="0"/>
              <a:t> </a:t>
            </a:r>
            <a:r>
              <a:rPr lang="en-US" dirty="0" err="1"/>
              <a:t>persoon’s</a:t>
            </a:r>
            <a:r>
              <a:rPr lang="en-US" dirty="0"/>
              <a:t> scores door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specifieke</a:t>
            </a:r>
            <a:r>
              <a:rPr lang="en-US" dirty="0"/>
              <a:t> </a:t>
            </a:r>
            <a:r>
              <a:rPr lang="en-US" dirty="0" err="1"/>
              <a:t>beoordelaars</a:t>
            </a:r>
            <a:r>
              <a:rPr lang="en-US" dirty="0"/>
              <a:t> </a:t>
            </a:r>
            <a:r>
              <a:rPr lang="en-US" dirty="0" err="1"/>
              <a:t>gegenealizeerd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over </a:t>
            </a:r>
            <a:r>
              <a:rPr lang="en-US" dirty="0" err="1"/>
              <a:t>tijd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C66C73-4505-40C0-9E6F-257875D37EE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489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C66C73-4505-40C0-9E6F-257875D37EE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06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C66C73-4505-40C0-9E6F-257875D37EE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813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\bar{\omega}: Isn’t this part of the \tau (true score) in CTT? &gt; Confused with previous slide.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C66C73-4505-40C0-9E6F-257875D37EE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117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C66C73-4505-40C0-9E6F-257875D37EE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434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612B9-8CF3-472E-9C22-A20305A55BF7}" type="datetimeFigureOut">
              <a:rPr lang="nl-NL" smtClean="0"/>
              <a:t>5-9-2023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9CA06-452F-475B-ABE1-20BA45CE139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2555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612B9-8CF3-472E-9C22-A20305A55BF7}" type="datetimeFigureOut">
              <a:rPr lang="nl-NL" smtClean="0"/>
              <a:t>5-9-2023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9CA06-452F-475B-ABE1-20BA45CE139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6323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612B9-8CF3-472E-9C22-A20305A55BF7}" type="datetimeFigureOut">
              <a:rPr lang="nl-NL" smtClean="0"/>
              <a:t>5-9-2023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9CA06-452F-475B-ABE1-20BA45CE139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8754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4DB0E7-4511-48CC-8A8A-DDFC411D34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3E0C09-6016-405E-92DE-B0D0AF9B38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48D7F0-0543-4019-B387-E4F2C5C108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9C3B2-4178-474F-A29A-9B2C5CD05C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9072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612B9-8CF3-472E-9C22-A20305A55BF7}" type="datetimeFigureOut">
              <a:rPr lang="nl-NL" smtClean="0"/>
              <a:t>5-9-2023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9CA06-452F-475B-ABE1-20BA45CE139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7407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612B9-8CF3-472E-9C22-A20305A55BF7}" type="datetimeFigureOut">
              <a:rPr lang="nl-NL" smtClean="0"/>
              <a:t>5-9-2023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9CA06-452F-475B-ABE1-20BA45CE139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8738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612B9-8CF3-472E-9C22-A20305A55BF7}" type="datetimeFigureOut">
              <a:rPr lang="nl-NL" smtClean="0"/>
              <a:t>5-9-2023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9CA06-452F-475B-ABE1-20BA45CE139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7129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612B9-8CF3-472E-9C22-A20305A55BF7}" type="datetimeFigureOut">
              <a:rPr lang="nl-NL" smtClean="0"/>
              <a:t>5-9-2023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9CA06-452F-475B-ABE1-20BA45CE139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3089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612B9-8CF3-472E-9C22-A20305A55BF7}" type="datetimeFigureOut">
              <a:rPr lang="nl-NL" smtClean="0"/>
              <a:t>5-9-2023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9CA06-452F-475B-ABE1-20BA45CE139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504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612B9-8CF3-472E-9C22-A20305A55BF7}" type="datetimeFigureOut">
              <a:rPr lang="nl-NL" smtClean="0"/>
              <a:t>5-9-2023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9CA06-452F-475B-ABE1-20BA45CE139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973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612B9-8CF3-472E-9C22-A20305A55BF7}" type="datetimeFigureOut">
              <a:rPr lang="nl-NL" smtClean="0"/>
              <a:t>5-9-2023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9CA06-452F-475B-ABE1-20BA45CE139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2685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612B9-8CF3-472E-9C22-A20305A55BF7}" type="datetimeFigureOut">
              <a:rPr lang="nl-NL" smtClean="0"/>
              <a:t>5-9-2023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9CA06-452F-475B-ABE1-20BA45CE139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6605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612B9-8CF3-472E-9C22-A20305A55BF7}" type="datetimeFigureOut">
              <a:rPr lang="nl-NL" smtClean="0"/>
              <a:t>5-9-2023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9CA06-452F-475B-ABE1-20BA45CE139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264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4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6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7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7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8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9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0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315200" cy="1752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Cees Glas</a:t>
            </a:r>
          </a:p>
          <a:p>
            <a:r>
              <a:rPr lang="en-US" sz="2800" dirty="0">
                <a:solidFill>
                  <a:schemeClr val="tx1"/>
                </a:solidFill>
              </a:rPr>
              <a:t>University of Twente, the Netherlands</a:t>
            </a:r>
          </a:p>
          <a:p>
            <a:r>
              <a:rPr lang="en-US" sz="2800" dirty="0">
                <a:solidFill>
                  <a:schemeClr val="tx1"/>
                </a:solidFill>
              </a:rPr>
              <a:t>Ministry of Education, the Netherlands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051A80-DF6C-4E0B-9F22-D4142DCEBF42}"/>
              </a:ext>
            </a:extLst>
          </p:cNvPr>
          <p:cNvSpPr/>
          <p:nvPr/>
        </p:nvSpPr>
        <p:spPr>
          <a:xfrm>
            <a:off x="685800" y="1042912"/>
            <a:ext cx="8077200" cy="2039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1200"/>
              </a:spcBef>
            </a:pPr>
            <a:r>
              <a:rPr lang="en-US" sz="4000" dirty="0">
                <a:latin typeface="+mj-lt"/>
                <a:ea typeface="+mj-ea"/>
                <a:cs typeface="+mj-cs"/>
              </a:rPr>
              <a:t>Interrater Reliability and Optimal Weights for Multidimensional Observations</a:t>
            </a:r>
          </a:p>
        </p:txBody>
      </p:sp>
    </p:spTree>
    <p:extLst>
      <p:ext uri="{BB962C8B-B14F-4D97-AF65-F5344CB8AC3E}">
        <p14:creationId xmlns:p14="http://schemas.microsoft.com/office/powerpoint/2010/main" val="2968254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8FFB4184-ECC3-42BA-B871-29B095F04B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0050" y="1916113"/>
            <a:ext cx="7772400" cy="1143000"/>
          </a:xfrm>
        </p:spPr>
        <p:txBody>
          <a:bodyPr/>
          <a:lstStyle/>
          <a:p>
            <a:pPr algn="l"/>
            <a:r>
              <a:rPr lang="en-US" altLang="en-US" sz="2800" dirty="0"/>
              <a:t>Rater </a:t>
            </a:r>
            <a:r>
              <a:rPr lang="en-US" altLang="en-US" sz="2800" b="1" dirty="0"/>
              <a:t>Agreement</a:t>
            </a:r>
            <a:r>
              <a:rPr lang="en-US" altLang="en-US" sz="2800" dirty="0"/>
              <a:t>, relevant for </a:t>
            </a:r>
            <a:r>
              <a:rPr lang="en-US" altLang="en-US" sz="2800" b="1" dirty="0"/>
              <a:t>absolute judgment</a:t>
            </a:r>
            <a:endParaRPr lang="nl-NL" altLang="en-US" sz="2800" b="1" dirty="0"/>
          </a:p>
        </p:txBody>
      </p:sp>
      <p:graphicFrame>
        <p:nvGraphicFramePr>
          <p:cNvPr id="32771" name="Object 3">
            <a:extLst>
              <a:ext uri="{FF2B5EF4-FFF2-40B4-BE49-F238E27FC236}">
                <a16:creationId xmlns:a16="http://schemas.microsoft.com/office/drawing/2014/main" id="{16ED5F88-AF12-4B48-9E59-5314F91E8DD1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528638" y="2740025"/>
          <a:ext cx="8193087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6" name="Equation" r:id="rId4" imgW="4394200" imgH="482600" progId="Equation.DSMT4">
                  <p:embed/>
                </p:oleObj>
              </mc:Choice>
              <mc:Fallback>
                <p:oleObj name="Equation" r:id="rId4" imgW="4394200" imgH="482600" progId="Equation.DSMT4">
                  <p:embed/>
                  <p:pic>
                    <p:nvPicPr>
                      <p:cNvPr id="32771" name="Object 3">
                        <a:extLst>
                          <a:ext uri="{FF2B5EF4-FFF2-40B4-BE49-F238E27FC236}">
                            <a16:creationId xmlns:a16="http://schemas.microsoft.com/office/drawing/2014/main" id="{16ED5F88-AF12-4B48-9E59-5314F91E8D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2740025"/>
                        <a:ext cx="8193087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2" name="Rectangle 4">
            <a:extLst>
              <a:ext uri="{FF2B5EF4-FFF2-40B4-BE49-F238E27FC236}">
                <a16:creationId xmlns:a16="http://schemas.microsoft.com/office/drawing/2014/main" id="{8C01863D-3452-4E9B-BCC7-ED2FCB400C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979" y="3886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+mj-lt"/>
              </a:rPr>
              <a:t>Rater </a:t>
            </a:r>
            <a:r>
              <a:rPr lang="en-US" altLang="en-US" sz="2800" b="1" dirty="0">
                <a:latin typeface="+mj-lt"/>
              </a:rPr>
              <a:t>Reliability </a:t>
            </a:r>
            <a:r>
              <a:rPr lang="en-US" altLang="en-US" sz="2800" dirty="0">
                <a:latin typeface="+mj-lt"/>
              </a:rPr>
              <a:t>(consistency), relevant for a </a:t>
            </a:r>
            <a:r>
              <a:rPr lang="en-US" altLang="en-US" sz="2800" b="1" dirty="0">
                <a:latin typeface="+mj-lt"/>
              </a:rPr>
              <a:t>relative judgment</a:t>
            </a:r>
            <a:endParaRPr lang="nl-NL" altLang="en-US" sz="2800" b="1" dirty="0">
              <a:latin typeface="+mj-lt"/>
            </a:endParaRPr>
          </a:p>
        </p:txBody>
      </p:sp>
      <p:graphicFrame>
        <p:nvGraphicFramePr>
          <p:cNvPr id="32773" name="Object 5">
            <a:extLst>
              <a:ext uri="{FF2B5EF4-FFF2-40B4-BE49-F238E27FC236}">
                <a16:creationId xmlns:a16="http://schemas.microsoft.com/office/drawing/2014/main" id="{AE88A071-88DA-46C6-A1AD-14D7C8C3F312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1096963" y="4964113"/>
          <a:ext cx="671512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7" name="Equation" r:id="rId6" imgW="2501900" imgH="482600" progId="Equation.DSMT4">
                  <p:embed/>
                </p:oleObj>
              </mc:Choice>
              <mc:Fallback>
                <p:oleObj name="Equation" r:id="rId6" imgW="2501900" imgH="482600" progId="Equation.DSMT4">
                  <p:embed/>
                  <p:pic>
                    <p:nvPicPr>
                      <p:cNvPr id="32773" name="Object 5">
                        <a:extLst>
                          <a:ext uri="{FF2B5EF4-FFF2-40B4-BE49-F238E27FC236}">
                            <a16:creationId xmlns:a16="http://schemas.microsoft.com/office/drawing/2014/main" id="{AE88A071-88DA-46C6-A1AD-14D7C8C3F3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963" y="4964113"/>
                        <a:ext cx="6715125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4" name="Text Box 6">
            <a:extLst>
              <a:ext uri="{FF2B5EF4-FFF2-40B4-BE49-F238E27FC236}">
                <a16:creationId xmlns:a16="http://schemas.microsoft.com/office/drawing/2014/main" id="{F036E6AA-664D-4524-AE70-9454E50F5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617538"/>
            <a:ext cx="813593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latin typeface="+mj-lt"/>
                <a:ea typeface="+mj-ea"/>
                <a:cs typeface="+mj-cs"/>
              </a:rPr>
              <a:t>Example: Model for a score averaged over tasks and raters, both assumed random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6FFB9F82-B79B-4DDE-B278-82B6396CED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0050" y="2276475"/>
            <a:ext cx="8493125" cy="4033838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2800" b="1" dirty="0"/>
              <a:t>Absolute judgment</a:t>
            </a:r>
            <a:r>
              <a:rPr lang="en-US" altLang="en-US" sz="2800" dirty="0"/>
              <a:t>: regarding some absolute standard: </a:t>
            </a:r>
            <a:br>
              <a:rPr lang="en-US" altLang="en-US" sz="2800" dirty="0"/>
            </a:br>
            <a:r>
              <a:rPr lang="en-US" altLang="en-US" sz="2800" dirty="0"/>
              <a:t>all variance is unwanted noise, except variance of the object of measurement</a:t>
            </a:r>
            <a:br>
              <a:rPr lang="en-US" altLang="en-US" sz="2800" dirty="0"/>
            </a:br>
            <a:br>
              <a:rPr lang="en-US" altLang="en-US" sz="2800" dirty="0"/>
            </a:br>
            <a:br>
              <a:rPr lang="en-US" altLang="en-US" sz="2800" dirty="0"/>
            </a:br>
            <a:r>
              <a:rPr lang="en-US" altLang="en-US" sz="2800" b="1" dirty="0"/>
              <a:t>Relative judgment</a:t>
            </a:r>
            <a:r>
              <a:rPr lang="en-US" altLang="en-US" sz="2800" dirty="0"/>
              <a:t>: for ordering students or for correlational inferences: variance of raters, tasks and their interaction does not matter: these effects work out </a:t>
            </a:r>
            <a:r>
              <a:rPr lang="en-US" altLang="en-US" sz="2800" b="1" dirty="0"/>
              <a:t>the same for all persons</a:t>
            </a:r>
            <a:r>
              <a:rPr lang="en-US" altLang="en-US" sz="2200" dirty="0">
                <a:solidFill>
                  <a:srgbClr val="FF0000"/>
                </a:solidFill>
              </a:rPr>
              <a:t>*</a:t>
            </a:r>
            <a:br>
              <a:rPr lang="en-US" altLang="en-US" sz="2200" dirty="0">
                <a:solidFill>
                  <a:srgbClr val="FF0000"/>
                </a:solidFill>
              </a:rPr>
            </a:br>
            <a:r>
              <a:rPr lang="en-US" altLang="en-US" sz="2000" dirty="0"/>
              <a:t>*For complete observational designs</a:t>
            </a:r>
            <a:br>
              <a:rPr lang="en-US" altLang="en-US" sz="2800" dirty="0"/>
            </a:br>
            <a:endParaRPr lang="nl-NL" altLang="en-US" sz="2800" dirty="0"/>
          </a:p>
        </p:txBody>
      </p:sp>
      <p:sp>
        <p:nvSpPr>
          <p:cNvPr id="33795" name="Text Box 6">
            <a:extLst>
              <a:ext uri="{FF2B5EF4-FFF2-40B4-BE49-F238E27FC236}">
                <a16:creationId xmlns:a16="http://schemas.microsoft.com/office/drawing/2014/main" id="{7E28D405-4375-41B7-B29B-FE92A75D3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617538"/>
            <a:ext cx="8135938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latin typeface="+mj-lt"/>
              </a:rPr>
              <a:t>Explanation: random task from some domain of possible tasks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DDDF6540-01E9-410B-8EAE-8EE6A3BFCA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0050" y="1989138"/>
            <a:ext cx="7772400" cy="1143000"/>
          </a:xfrm>
        </p:spPr>
        <p:txBody>
          <a:bodyPr/>
          <a:lstStyle/>
          <a:p>
            <a:pPr algn="l"/>
            <a:r>
              <a:rPr lang="en-US" altLang="en-US" sz="2800" dirty="0"/>
              <a:t>Rater </a:t>
            </a:r>
            <a:r>
              <a:rPr lang="en-US" altLang="en-US" sz="2800" b="1" dirty="0"/>
              <a:t>Agreement</a:t>
            </a:r>
            <a:r>
              <a:rPr lang="en-US" altLang="en-US" sz="2800" dirty="0"/>
              <a:t>, </a:t>
            </a:r>
            <a:r>
              <a:rPr lang="en-US" altLang="en-US" sz="2800" b="1" dirty="0"/>
              <a:t>absolute judgment</a:t>
            </a:r>
            <a:endParaRPr lang="nl-NL" altLang="en-US" sz="2800" b="1" dirty="0"/>
          </a:p>
        </p:txBody>
      </p:sp>
      <p:graphicFrame>
        <p:nvGraphicFramePr>
          <p:cNvPr id="33795" name="Object 3">
            <a:extLst>
              <a:ext uri="{FF2B5EF4-FFF2-40B4-BE49-F238E27FC236}">
                <a16:creationId xmlns:a16="http://schemas.microsoft.com/office/drawing/2014/main" id="{4094CBC1-95CF-42DD-8D88-33CEDB0378AC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40907776"/>
              </p:ext>
            </p:extLst>
          </p:nvPr>
        </p:nvGraphicFramePr>
        <p:xfrm>
          <a:off x="685800" y="3047999"/>
          <a:ext cx="7772400" cy="973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2" name="Equation" r:id="rId3" imgW="3848100" imgH="482600" progId="Equation.DSMT4">
                  <p:embed/>
                </p:oleObj>
              </mc:Choice>
              <mc:Fallback>
                <p:oleObj name="Equation" r:id="rId3" imgW="3848100" imgH="482600" progId="Equation.DSMT4">
                  <p:embed/>
                  <p:pic>
                    <p:nvPicPr>
                      <p:cNvPr id="33795" name="Object 3">
                        <a:extLst>
                          <a:ext uri="{FF2B5EF4-FFF2-40B4-BE49-F238E27FC236}">
                            <a16:creationId xmlns:a16="http://schemas.microsoft.com/office/drawing/2014/main" id="{4094CBC1-95CF-42DD-8D88-33CEDB0378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047999"/>
                        <a:ext cx="7772400" cy="9738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6" name="Rectangle 4">
            <a:extLst>
              <a:ext uri="{FF2B5EF4-FFF2-40B4-BE49-F238E27FC236}">
                <a16:creationId xmlns:a16="http://schemas.microsoft.com/office/drawing/2014/main" id="{50657D96-A68E-4CFE-AED2-EAA7A4D58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14972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+mj-lt"/>
                <a:ea typeface="+mj-ea"/>
                <a:cs typeface="+mj-cs"/>
              </a:rPr>
              <a:t>Rater </a:t>
            </a:r>
            <a:r>
              <a:rPr lang="en-US" altLang="en-US" sz="2800" b="1" dirty="0">
                <a:latin typeface="+mj-lt"/>
                <a:ea typeface="+mj-ea"/>
                <a:cs typeface="+mj-cs"/>
              </a:rPr>
              <a:t>Reliability, relative judgment</a:t>
            </a:r>
            <a:endParaRPr lang="nl-NL" altLang="en-US" sz="2800" b="1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3797" name="Object 5">
            <a:extLst>
              <a:ext uri="{FF2B5EF4-FFF2-40B4-BE49-F238E27FC236}">
                <a16:creationId xmlns:a16="http://schemas.microsoft.com/office/drawing/2014/main" id="{6CB985EA-D2FC-4031-A2EC-5E8603E4AA10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1668463" y="5194300"/>
          <a:ext cx="5572125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3" name="Equation" r:id="rId5" imgW="2501900" imgH="482600" progId="Equation.DSMT4">
                  <p:embed/>
                </p:oleObj>
              </mc:Choice>
              <mc:Fallback>
                <p:oleObj name="Equation" r:id="rId5" imgW="2501900" imgH="482600" progId="Equation.DSMT4">
                  <p:embed/>
                  <p:pic>
                    <p:nvPicPr>
                      <p:cNvPr id="33797" name="Object 5">
                        <a:extLst>
                          <a:ext uri="{FF2B5EF4-FFF2-40B4-BE49-F238E27FC236}">
                            <a16:creationId xmlns:a16="http://schemas.microsoft.com/office/drawing/2014/main" id="{6CB985EA-D2FC-4031-A2EC-5E8603E4AA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8463" y="5194300"/>
                        <a:ext cx="5572125" cy="107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8" name="Text Box 6">
            <a:extLst>
              <a:ext uri="{FF2B5EF4-FFF2-40B4-BE49-F238E27FC236}">
                <a16:creationId xmlns:a16="http://schemas.microsoft.com/office/drawing/2014/main" id="{90AFA60C-AD41-45F1-93D6-E25F190CF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617538"/>
            <a:ext cx="882015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latin typeface="+mj-lt"/>
              </a:rPr>
              <a:t>The General Model for a score averaged over tasks and raters, where the tasks are a fixed element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A4B8F0F6-2771-4BC7-AF1D-0118308F64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0050" y="2276475"/>
            <a:ext cx="8493125" cy="4033838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2400" dirty="0"/>
              <a:t>Interaction of persons and tasks becomes relevant: if someone can do something better than others, that is relevant. </a:t>
            </a:r>
            <a:br>
              <a:rPr lang="en-US" altLang="en-US" sz="2400" dirty="0"/>
            </a:br>
            <a:br>
              <a:rPr lang="en-US" altLang="en-US" sz="2400" dirty="0"/>
            </a:br>
            <a:r>
              <a:rPr lang="en-US" altLang="en-US" sz="2400" dirty="0"/>
              <a:t>Variance of tasks vanishes: tasks are fixed and not sampled. Their variance is a given factor </a:t>
            </a:r>
            <a:br>
              <a:rPr lang="en-US" altLang="en-US" sz="2400" dirty="0"/>
            </a:br>
            <a:br>
              <a:rPr lang="en-US" altLang="en-US" sz="2400" dirty="0"/>
            </a:br>
            <a:r>
              <a:rPr lang="en-US" altLang="en-US" sz="2400" dirty="0"/>
              <a:t>Absolute judgment: All remaining variance is unwanted, except variance of persons</a:t>
            </a:r>
            <a:br>
              <a:rPr lang="en-US" altLang="en-US" sz="2400" dirty="0"/>
            </a:br>
            <a:br>
              <a:rPr lang="en-US" altLang="en-US" sz="2400" dirty="0"/>
            </a:br>
            <a:r>
              <a:rPr lang="en-US" altLang="en-US" sz="2400" dirty="0"/>
              <a:t>Relative judgment: ordering students: variance of raters, and interaction of tasks and raters does not matter: these effects work out the same for all persons</a:t>
            </a:r>
            <a:br>
              <a:rPr lang="en-US" altLang="en-US" sz="2400" dirty="0"/>
            </a:br>
            <a:endParaRPr lang="nl-NL" altLang="en-US" sz="2400" dirty="0"/>
          </a:p>
        </p:txBody>
      </p:sp>
      <p:sp>
        <p:nvSpPr>
          <p:cNvPr id="34819" name="Text Box 6">
            <a:extLst>
              <a:ext uri="{FF2B5EF4-FFF2-40B4-BE49-F238E27FC236}">
                <a16:creationId xmlns:a16="http://schemas.microsoft.com/office/drawing/2014/main" id="{20320953-4982-424B-AB28-405491585C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617538"/>
            <a:ext cx="813593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/>
              <a:t>Explanation fixed task from some delineated field of specific competencies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68313" y="533400"/>
            <a:ext cx="8375650" cy="1143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en-US" sz="3200" b="0" dirty="0"/>
              <a:t>Example from FOCUS project: Intervention study</a:t>
            </a:r>
            <a:r>
              <a:rPr lang="en-US" altLang="en-US" sz="3200" dirty="0"/>
              <a:t> with control group </a:t>
            </a:r>
            <a:r>
              <a:rPr lang="en-US" altLang="en-US" sz="3200" b="0" dirty="0"/>
              <a:t>: relation student outcomes and teacher behavior</a:t>
            </a:r>
          </a:p>
        </p:txBody>
      </p:sp>
      <p:graphicFrame>
        <p:nvGraphicFramePr>
          <p:cNvPr id="21508" name="Object 5"/>
          <p:cNvGraphicFramePr>
            <a:graphicFrameLocks noChangeAspect="1"/>
          </p:cNvGraphicFramePr>
          <p:nvPr>
            <p:extLst/>
          </p:nvPr>
        </p:nvGraphicFramePr>
        <p:xfrm>
          <a:off x="187036" y="3048000"/>
          <a:ext cx="8938204" cy="195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4" name="Equation" r:id="rId3" imgW="4216320" imgH="888840" progId="Equation.DSMT4">
                  <p:embed/>
                </p:oleObj>
              </mc:Choice>
              <mc:Fallback>
                <p:oleObj name="Equation" r:id="rId3" imgW="4216320" imgH="888840" progId="Equation.DSMT4">
                  <p:embed/>
                  <p:pic>
                    <p:nvPicPr>
                      <p:cNvPr id="2150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036" y="3048000"/>
                        <a:ext cx="8938204" cy="195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4565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437149"/>
              </p:ext>
            </p:extLst>
          </p:nvPr>
        </p:nvGraphicFramePr>
        <p:xfrm>
          <a:off x="76200" y="2136775"/>
          <a:ext cx="9005888" cy="174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1" name="Equation" r:id="rId3" imgW="3797280" imgH="711000" progId="Equation.DSMT4">
                  <p:embed/>
                </p:oleObj>
              </mc:Choice>
              <mc:Fallback>
                <p:oleObj name="Equation" r:id="rId3" imgW="3797280" imgH="711000" progId="Equation.DSMT4">
                  <p:embed/>
                  <p:pic>
                    <p:nvPicPr>
                      <p:cNvPr id="2355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136775"/>
                        <a:ext cx="9005888" cy="174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0919255"/>
              </p:ext>
            </p:extLst>
          </p:nvPr>
        </p:nvGraphicFramePr>
        <p:xfrm>
          <a:off x="174624" y="4449763"/>
          <a:ext cx="7978776" cy="195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2" name="Equation" r:id="rId5" imgW="3022560" imgH="711000" progId="Equation.DSMT4">
                  <p:embed/>
                </p:oleObj>
              </mc:Choice>
              <mc:Fallback>
                <p:oleObj name="Equation" r:id="rId5" imgW="3022560" imgH="711000" progId="Equation.DSMT4">
                  <p:embed/>
                  <p:pic>
                    <p:nvPicPr>
                      <p:cNvPr id="2355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24" y="4449763"/>
                        <a:ext cx="7978776" cy="195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147637" y="-76200"/>
            <a:ext cx="892016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/>
              <a:t>Intervention study with control group</a:t>
            </a:r>
          </a:p>
        </p:txBody>
      </p:sp>
    </p:spTree>
    <p:extLst>
      <p:ext uri="{BB962C8B-B14F-4D97-AF65-F5344CB8AC3E}">
        <p14:creationId xmlns:p14="http://schemas.microsoft.com/office/powerpoint/2010/main" val="384148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Ingredient 3: Reliability of a composite score in classical test theory</a:t>
            </a:r>
            <a:br>
              <a:rPr lang="en-US" sz="3600" dirty="0"/>
            </a:br>
            <a:endParaRPr lang="nl-NL" sz="3600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38200" y="1219200"/>
                <a:ext cx="8077200" cy="20708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 </a:t>
                </a:r>
                <a:endParaRPr lang="nl-NL" sz="2000" dirty="0"/>
              </a:p>
              <a:p>
                <a:pPr lvl="0">
                  <a:lnSpc>
                    <a:spcPct val="150000"/>
                  </a:lnSpc>
                </a:pPr>
                <a:r>
                  <a:rPr lang="en-US" sz="2400" b="1" i="1" dirty="0"/>
                  <a:t>w</a:t>
                </a:r>
                <a:r>
                  <a:rPr lang="en-US" sz="2400" dirty="0"/>
                  <a:t> is the vector of weights of the different measures</a:t>
                </a:r>
                <a:endParaRPr lang="nl-NL" sz="2400" dirty="0"/>
              </a:p>
              <a:p>
                <a:pPr lvl="0">
                  <a:lnSpc>
                    <a:spcPct val="150000"/>
                  </a:lnSpc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nl-NL" sz="24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l-GR" sz="2400" b="1" i="1" smtClean="0">
                            <a:latin typeface="Cambria Math"/>
                          </a:rPr>
                          <m:t>𝜮</m:t>
                        </m:r>
                      </m:e>
                      <m:sub>
                        <m:r>
                          <a:rPr lang="en-US" sz="2400" b="1" i="1" smtClean="0">
                            <a:latin typeface="Cambria Math"/>
                          </a:rPr>
                          <m:t>𝒙</m:t>
                        </m:r>
                      </m:sub>
                      <m:sup/>
                    </m:sSubSup>
                  </m:oMath>
                </a14:m>
                <a:r>
                  <a:rPr lang="en-US" sz="2400" dirty="0"/>
                  <a:t> is the observed covariance matrix of the measures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nl-NL" sz="24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l-GR" sz="2400" b="1" i="1">
                            <a:latin typeface="Cambria Math"/>
                          </a:rPr>
                          <m:t>𝜮</m:t>
                        </m:r>
                      </m:e>
                      <m:sub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sub>
                      <m:sup/>
                    </m:sSubSup>
                  </m:oMath>
                </a14:m>
                <a:r>
                  <a:rPr lang="en-US" sz="2400" dirty="0"/>
                  <a:t> is the true score covariance matrix of the measures</a:t>
                </a:r>
                <a:endParaRPr lang="nl-NL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219200"/>
                <a:ext cx="8077200" cy="2070888"/>
              </a:xfrm>
              <a:prstGeom prst="rect">
                <a:avLst/>
              </a:prstGeom>
              <a:blipFill>
                <a:blip r:embed="rId4"/>
                <a:stretch>
                  <a:fillRect l="-1208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228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82900" algn="ctr"/>
                <a:tab pos="5765800" algn="r"/>
              </a:tabLst>
            </a:pPr>
            <a:r>
              <a:rPr kumimoji="0" lang="nl-N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nl-NL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82900" algn="ctr"/>
                <a:tab pos="5765800" algn="r"/>
              </a:tabLst>
            </a:pPr>
            <a:endParaRPr kumimoji="0" 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061626"/>
              </p:ext>
            </p:extLst>
          </p:nvPr>
        </p:nvGraphicFramePr>
        <p:xfrm>
          <a:off x="1979613" y="3352800"/>
          <a:ext cx="4268787" cy="1832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9" name="Equation" r:id="rId5" imgW="1790640" imgH="774360" progId="Equation.DSMT4">
                  <p:embed/>
                </p:oleObj>
              </mc:Choice>
              <mc:Fallback>
                <p:oleObj name="Equation" r:id="rId5" imgW="1790640" imgH="7743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352800"/>
                        <a:ext cx="4268787" cy="18324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D7B9CF28-C310-4DF7-BAB3-08CC898FED05}"/>
              </a:ext>
            </a:extLst>
          </p:cNvPr>
          <p:cNvSpPr/>
          <p:nvPr/>
        </p:nvSpPr>
        <p:spPr>
          <a:xfrm>
            <a:off x="838200" y="5486400"/>
            <a:ext cx="7696200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dirty="0"/>
              <a:t>Mosier, C.I. (1943). On the reliability of a weighted composite. </a:t>
            </a:r>
            <a:r>
              <a:rPr lang="en-US" i="1" dirty="0"/>
              <a:t>Psychometrika, 8, </a:t>
            </a:r>
            <a:r>
              <a:rPr lang="en-US" dirty="0"/>
              <a:t>161–168.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5595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Ingredient 3: Global Reliability in IRT model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522626"/>
              </p:ext>
            </p:extLst>
          </p:nvPr>
        </p:nvGraphicFramePr>
        <p:xfrm>
          <a:off x="950913" y="1743075"/>
          <a:ext cx="7242175" cy="442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2" name="Equation" r:id="rId4" imgW="2806560" imgH="1714320" progId="Equation.DSMT4">
                  <p:embed/>
                </p:oleObj>
              </mc:Choice>
              <mc:Fallback>
                <p:oleObj name="Equation" r:id="rId4" imgW="2806560" imgH="17143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913" y="1743075"/>
                        <a:ext cx="7242175" cy="442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28430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Ingredient 4: Optimal Weights </a:t>
            </a:r>
            <a:r>
              <a:rPr lang="en-US" i="1" dirty="0"/>
              <a:t>w</a:t>
            </a:r>
            <a:endParaRPr lang="nl-NL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611220"/>
              </p:ext>
            </p:extLst>
          </p:nvPr>
        </p:nvGraphicFramePr>
        <p:xfrm>
          <a:off x="323850" y="2514600"/>
          <a:ext cx="8802688" cy="333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" name="Equation" r:id="rId4" imgW="3695400" imgH="1358640" progId="Equation.DSMT4">
                  <p:embed/>
                </p:oleObj>
              </mc:Choice>
              <mc:Fallback>
                <p:oleObj name="Equation" r:id="rId4" imgW="3695400" imgH="1358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514600"/>
                        <a:ext cx="8802688" cy="3338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kstvak 5">
            <a:extLst>
              <a:ext uri="{FF2B5EF4-FFF2-40B4-BE49-F238E27FC236}">
                <a16:creationId xmlns:a16="http://schemas.microsoft.com/office/drawing/2014/main" id="{BAEBC714-9B1C-43E4-A9DC-867C62BAB7A5}"/>
              </a:ext>
            </a:extLst>
          </p:cNvPr>
          <p:cNvSpPr txBox="1"/>
          <p:nvPr/>
        </p:nvSpPr>
        <p:spPr>
          <a:xfrm>
            <a:off x="609600" y="1629463"/>
            <a:ext cx="7696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To obtain Composites with Minimal Measurement Error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269709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675D5-4E62-4A0C-AD3E-DC98F0C9C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774" y="284938"/>
            <a:ext cx="8229600" cy="1143000"/>
          </a:xfrm>
        </p:spPr>
        <p:txBody>
          <a:bodyPr/>
          <a:lstStyle/>
          <a:p>
            <a:r>
              <a:rPr lang="en-US" dirty="0"/>
              <a:t>Ingredient 4: Optimal Weights </a:t>
            </a:r>
            <a:r>
              <a:rPr lang="en-US" i="1" dirty="0"/>
              <a:t>w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3DEF1C-C8FA-4109-B925-A2244E3FFBCE}"/>
              </a:ext>
            </a:extLst>
          </p:cNvPr>
          <p:cNvSpPr/>
          <p:nvPr/>
        </p:nvSpPr>
        <p:spPr>
          <a:xfrm>
            <a:off x="1143000" y="1371600"/>
            <a:ext cx="5029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572000" algn="l"/>
                <a:tab pos="5200650" algn="l"/>
              </a:tabLs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Minimize: </a:t>
            </a:r>
            <a:r>
              <a:rPr lang="en-US" sz="2800" b="1" i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w’Ew</a:t>
            </a:r>
            <a:r>
              <a:rPr lang="en-US" sz="2800" b="1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>
              <a:tabLst>
                <a:tab pos="4572000" algn="l"/>
                <a:tab pos="5200650" algn="l"/>
              </a:tabLs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 respect to:  </a:t>
            </a:r>
            <a:r>
              <a:rPr lang="en-US" sz="2800" b="1" i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w’Σw</a:t>
            </a: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37CED1-9E2C-4696-B64D-D59BDDD626FD}"/>
              </a:ext>
            </a:extLst>
          </p:cNvPr>
          <p:cNvSpPr/>
          <p:nvPr/>
        </p:nvSpPr>
        <p:spPr>
          <a:xfrm>
            <a:off x="1172237" y="2448580"/>
            <a:ext cx="49784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Change of variables: </a:t>
            </a:r>
            <a:r>
              <a:rPr lang="en-US" sz="2800" b="1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= T z </a:t>
            </a:r>
            <a:endParaRPr lang="en-US" sz="28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D296F7-CF21-4DB0-88FD-2925EB3B1DFC}"/>
              </a:ext>
            </a:extLst>
          </p:cNvPr>
          <p:cNvSpPr/>
          <p:nvPr/>
        </p:nvSpPr>
        <p:spPr>
          <a:xfrm>
            <a:off x="1219200" y="3236893"/>
            <a:ext cx="58232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257300" algn="l"/>
                <a:tab pos="4572000" algn="l"/>
              </a:tabLs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Minimize: </a:t>
            </a:r>
            <a:r>
              <a:rPr lang="en-US" sz="2800" b="1" i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w’Ew</a:t>
            </a:r>
            <a:r>
              <a:rPr lang="en-US" sz="2800" b="1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</a:t>
            </a:r>
            <a:r>
              <a:rPr lang="en-US" sz="28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z’z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1257300" algn="l"/>
                <a:tab pos="4572000" algn="l"/>
              </a:tabLst>
            </a:pPr>
            <a:r>
              <a:rPr lang="nl-NL" sz="2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</a:t>
            </a: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respect </a:t>
            </a:r>
            <a:r>
              <a:rPr lang="nl-NL" sz="28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 </a:t>
            </a:r>
            <a:r>
              <a:rPr lang="nl-NL" sz="2800" b="1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w’</a:t>
            </a:r>
            <a:r>
              <a:rPr lang="en-US" sz="2800" b="1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Σ</a:t>
            </a:r>
            <a:r>
              <a:rPr lang="nl-NL" sz="2800" b="1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</a:t>
            </a:r>
            <a:r>
              <a:rPr lang="nl-NL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</a:t>
            </a:r>
            <a:r>
              <a:rPr lang="nl-NL" sz="2800" b="1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z’</a:t>
            </a:r>
            <a:r>
              <a:rPr lang="nl-NL" sz="28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Γ</a:t>
            </a:r>
            <a:r>
              <a:rPr lang="nl-NL" sz="2800" b="1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 =1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452172D-925F-4423-B1CA-C10728212DE3}"/>
              </a:ext>
            </a:extLst>
          </p:cNvPr>
          <p:cNvSpPr/>
          <p:nvPr/>
        </p:nvSpPr>
        <p:spPr>
          <a:xfrm>
            <a:off x="1219200" y="4432518"/>
            <a:ext cx="7543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257300" algn="l"/>
                <a:tab pos="4572000" algn="l"/>
              </a:tabLst>
            </a:pPr>
            <a:r>
              <a:rPr lang="nl-NL" sz="2800" b="1" i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z’z</a:t>
            </a:r>
            <a:r>
              <a:rPr lang="nl-NL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</a:t>
            </a: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(z</a:t>
            </a:r>
            <a:r>
              <a:rPr lang="nl-NL" sz="2800" baseline="-25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nl-NL" sz="2800" baseline="30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+(z</a:t>
            </a:r>
            <a:r>
              <a:rPr lang="nl-NL" sz="2800" baseline="-25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nl-NL" sz="2800" baseline="30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(z</a:t>
            </a:r>
            <a:r>
              <a:rPr lang="nl-NL" sz="2800" baseline="-25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nl-NL" sz="2800" baseline="30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.....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1257300" algn="l"/>
                <a:tab pos="4572000" algn="l"/>
              </a:tabLst>
            </a:pPr>
            <a:r>
              <a:rPr lang="de-DE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w.r.t.</a:t>
            </a: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(z</a:t>
            </a:r>
            <a:r>
              <a:rPr lang="nl-NL" sz="2800" baseline="-25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nl-NL" sz="2800" baseline="30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nl-NL" sz="28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Γ</a:t>
            </a:r>
            <a:r>
              <a:rPr lang="nl-NL" sz="2800" i="1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nl-NL" sz="2800" b="1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+(z</a:t>
            </a:r>
            <a:r>
              <a:rPr lang="nl-NL" sz="2800" baseline="-25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nl-NL" sz="2800" baseline="30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nl-NL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Γ</a:t>
            </a:r>
            <a:r>
              <a:rPr lang="nl-NL" sz="2800" i="1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+ (z</a:t>
            </a:r>
            <a:r>
              <a:rPr lang="nl-NL" sz="2800" baseline="-25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nl-NL" sz="2800" baseline="30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nl-NL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Γ</a:t>
            </a:r>
            <a:r>
              <a:rPr lang="nl-NL" sz="2800" i="1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nl-NL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+ .....= 1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1257300" algn="l"/>
                <a:tab pos="4572000" algn="l"/>
              </a:tabLs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Order</a:t>
            </a: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Γ</a:t>
            </a:r>
            <a:r>
              <a:rPr lang="en-US" sz="2800" i="1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Γ</a:t>
            </a:r>
            <a:r>
              <a:rPr lang="en-US" sz="2800" i="1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Γ</a:t>
            </a:r>
            <a:r>
              <a:rPr lang="en-US" sz="2800" i="1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, ..... from largest to smallest</a:t>
            </a:r>
          </a:p>
          <a:p>
            <a:pPr>
              <a:tabLst>
                <a:tab pos="1257300" algn="l"/>
                <a:tab pos="4572000" algn="l"/>
              </a:tabLst>
            </a:pPr>
            <a:r>
              <a:rPr lang="de-DE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Solution: z</a:t>
            </a:r>
            <a:r>
              <a:rPr lang="de-DE" sz="2800" baseline="-25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de-DE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(k/</a:t>
            </a:r>
            <a:r>
              <a:rPr lang="en-US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Γ</a:t>
            </a:r>
            <a:r>
              <a:rPr lang="en-US" sz="2800" i="1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de-DE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de-DE" sz="2800" baseline="30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1/2</a:t>
            </a:r>
            <a:r>
              <a:rPr lang="de-DE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z</a:t>
            </a:r>
            <a:r>
              <a:rPr lang="de-DE" sz="2800" baseline="-25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de-DE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,z</a:t>
            </a:r>
            <a:r>
              <a:rPr lang="de-DE" sz="2800" baseline="-25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de-DE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.....= 0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981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Often, in educational research, behavioral observations are scored with a </a:t>
            </a:r>
            <a:r>
              <a:rPr lang="en-US" b="1" dirty="0"/>
              <a:t>Likert scale </a:t>
            </a:r>
            <a:r>
              <a:rPr lang="en-US" dirty="0"/>
              <a:t>consisting of </a:t>
            </a:r>
            <a:r>
              <a:rPr lang="en-US" b="1" dirty="0"/>
              <a:t>multiple items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Sometimes, there are </a:t>
            </a:r>
            <a:r>
              <a:rPr lang="en-US" b="1" dirty="0"/>
              <a:t>several types of observers </a:t>
            </a:r>
            <a:r>
              <a:rPr lang="en-US" dirty="0"/>
              <a:t>(students, teachers, auditors), and observers may be </a:t>
            </a:r>
            <a:r>
              <a:rPr lang="en-US" b="1" dirty="0"/>
              <a:t>nested</a:t>
            </a:r>
            <a:r>
              <a:rPr lang="en-US" dirty="0"/>
              <a:t>, for instance students in classes.</a:t>
            </a:r>
          </a:p>
          <a:p>
            <a:endParaRPr lang="en-US" dirty="0"/>
          </a:p>
          <a:p>
            <a:r>
              <a:rPr lang="en-US" b="1" dirty="0"/>
              <a:t>Research  question</a:t>
            </a:r>
            <a:r>
              <a:rPr lang="en-US" dirty="0"/>
              <a:t>: how can observations from several sources be combined into an overall weighted score such that global reliability (and/or local reliability) are maximized.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148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171971E-BA46-4181-AD04-061882B10D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298764"/>
              </p:ext>
            </p:extLst>
          </p:nvPr>
        </p:nvGraphicFramePr>
        <p:xfrm>
          <a:off x="766763" y="1460500"/>
          <a:ext cx="7305675" cy="608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9" name="Document" r:id="rId3" imgW="6095742" imgH="5417234" progId="Word.Document.8">
                  <p:embed/>
                </p:oleObj>
              </mc:Choice>
              <mc:Fallback>
                <p:oleObj name="Document" r:id="rId3" imgW="6095742" imgH="5417234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6763" y="1460500"/>
                        <a:ext cx="7305675" cy="608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07172963-D651-444F-9517-2C43372E0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Original derivation</a:t>
            </a:r>
          </a:p>
        </p:txBody>
      </p:sp>
    </p:spTree>
    <p:extLst>
      <p:ext uri="{BB962C8B-B14F-4D97-AF65-F5344CB8AC3E}">
        <p14:creationId xmlns:p14="http://schemas.microsoft.com/office/powerpoint/2010/main" val="5443028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8287E35-0C5B-4943-9996-8100200886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113031"/>
              </p:ext>
            </p:extLst>
          </p:nvPr>
        </p:nvGraphicFramePr>
        <p:xfrm>
          <a:off x="533400" y="381000"/>
          <a:ext cx="7620000" cy="6353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2" name="Document" r:id="rId3" imgW="6095742" imgH="5083201" progId="Word.Document.8">
                  <p:embed/>
                </p:oleObj>
              </mc:Choice>
              <mc:Fallback>
                <p:oleObj name="Document" r:id="rId3" imgW="6095742" imgH="5083201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381000"/>
                        <a:ext cx="7620000" cy="63539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0546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Ingredient 5: Bayesian Estimation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MCMC procedure that repeatedly draws from the posterior for all parameters in the model, and of functions of parameters </a:t>
            </a:r>
          </a:p>
          <a:p>
            <a:endParaRPr lang="en-US" sz="2800" dirty="0"/>
          </a:p>
          <a:p>
            <a:r>
              <a:rPr lang="en-US" sz="2800" b="1" dirty="0"/>
              <a:t>Concurrent estimate</a:t>
            </a:r>
            <a:r>
              <a:rPr lang="en-US" sz="2800" dirty="0"/>
              <a:t> of </a:t>
            </a:r>
            <a:r>
              <a:rPr lang="en-US" sz="2800" b="1" dirty="0"/>
              <a:t>all </a:t>
            </a:r>
            <a:r>
              <a:rPr lang="en-US" sz="2800" dirty="0"/>
              <a:t>parameters in the model: item parameters, latent variables, covariance matrices, and their functions: weights, generalizability indices.</a:t>
            </a:r>
          </a:p>
          <a:p>
            <a:endParaRPr lang="en-US" sz="2800" dirty="0"/>
          </a:p>
          <a:p>
            <a:r>
              <a:rPr lang="en-US" sz="2800" dirty="0"/>
              <a:t>Covariance matrices, generalizability indices and optimal weights are recomputed in every iteration of the MCMC procedure, which produces their posterior distribution, point estimates and credibility regions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6670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A9C3E-D40A-4BD8-9CEC-239890235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342F1C3-0E1A-43FD-A9BD-82E00D715C53}"/>
              </a:ext>
            </a:extLst>
          </p:cNvPr>
          <p:cNvSpPr/>
          <p:nvPr/>
        </p:nvSpPr>
        <p:spPr>
          <a:xfrm>
            <a:off x="481552" y="1446704"/>
            <a:ext cx="82295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ea typeface="Calibri" panose="020F0502020204030204" pitchFamily="34" charset="0"/>
              </a:rPr>
              <a:t>A Comparison of the Teaching Quality Perspectives of External Raters, Students, and Teachers. (submitted) Dobbelaer, M.J., 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Glas C.A.W., Visscher, A.J., Bijlsma, H.J.E.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Objective: To assess teaching proficiency, lessons at fixed time points in the year cycle were assessed by </a:t>
            </a:r>
            <a:r>
              <a:rPr lang="en-US" sz="2400" b="1" dirty="0">
                <a:solidFill>
                  <a:srgbClr val="000000"/>
                </a:solidFill>
              </a:rPr>
              <a:t>teachers’ self ratings</a:t>
            </a:r>
            <a:r>
              <a:rPr lang="en-US" sz="2400" dirty="0">
                <a:solidFill>
                  <a:srgbClr val="000000"/>
                </a:solidFill>
              </a:rPr>
              <a:t>, </a:t>
            </a:r>
            <a:r>
              <a:rPr lang="en-US" sz="2400" b="1" dirty="0">
                <a:solidFill>
                  <a:srgbClr val="000000"/>
                </a:solidFill>
              </a:rPr>
              <a:t>external observers </a:t>
            </a:r>
            <a:r>
              <a:rPr lang="en-US" sz="2400" dirty="0">
                <a:solidFill>
                  <a:srgbClr val="000000"/>
                </a:solidFill>
              </a:rPr>
              <a:t>of the school inspectorate and the </a:t>
            </a:r>
            <a:r>
              <a:rPr lang="en-US" sz="2400" b="1" dirty="0">
                <a:solidFill>
                  <a:srgbClr val="000000"/>
                </a:solidFill>
              </a:rPr>
              <a:t>students</a:t>
            </a:r>
            <a:r>
              <a:rPr lang="en-US" sz="2400" dirty="0">
                <a:solidFill>
                  <a:srgbClr val="000000"/>
                </a:solidFill>
              </a:rPr>
              <a:t> given the lessons. </a:t>
            </a:r>
          </a:p>
          <a:p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Instrument: ICALT, 26 </a:t>
            </a:r>
            <a:r>
              <a:rPr lang="en-US" sz="2400" b="1" dirty="0">
                <a:solidFill>
                  <a:srgbClr val="000000"/>
                </a:solidFill>
              </a:rPr>
              <a:t>items</a:t>
            </a:r>
            <a:r>
              <a:rPr lang="en-US" sz="2400" dirty="0">
                <a:solidFill>
                  <a:srgbClr val="000000"/>
                </a:solidFill>
              </a:rPr>
              <a:t> with 4 </a:t>
            </a:r>
            <a:r>
              <a:rPr lang="en-US" sz="2400" b="1" dirty="0">
                <a:solidFill>
                  <a:srgbClr val="000000"/>
                </a:solidFill>
              </a:rPr>
              <a:t>response categories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26 teachers, 3 lessons, 3 external observers, 3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teacher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self assessments,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and assessments of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approximately 15 to 25 students per teacher.    </a:t>
            </a:r>
          </a:p>
        </p:txBody>
      </p:sp>
    </p:spTree>
    <p:extLst>
      <p:ext uri="{BB962C8B-B14F-4D97-AF65-F5344CB8AC3E}">
        <p14:creationId xmlns:p14="http://schemas.microsoft.com/office/powerpoint/2010/main" val="259637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E99ECD3-5588-4135-AC4C-6C124524A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09600"/>
            <a:ext cx="8231187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4000" b="0" dirty="0">
                <a:latin typeface="+mn-lt"/>
              </a:rPr>
              <a:t>Three measures of teacher’s proficiency</a:t>
            </a:r>
            <a:endParaRPr lang="nl-NL" sz="4000" b="0" dirty="0">
              <a:latin typeface="+mn-lt"/>
            </a:endParaRPr>
          </a:p>
        </p:txBody>
      </p:sp>
      <p:graphicFrame>
        <p:nvGraphicFramePr>
          <p:cNvPr id="15363" name="Object 5">
            <a:extLst>
              <a:ext uri="{FF2B5EF4-FFF2-40B4-BE49-F238E27FC236}">
                <a16:creationId xmlns:a16="http://schemas.microsoft.com/office/drawing/2014/main" id="{56C1BB43-F2B4-4EF4-AA89-2F3A935952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604291"/>
              </p:ext>
            </p:extLst>
          </p:nvPr>
        </p:nvGraphicFramePr>
        <p:xfrm>
          <a:off x="1917700" y="2212975"/>
          <a:ext cx="4916488" cy="402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2" name="Equation" r:id="rId4" imgW="2412720" imgH="1904760" progId="Equation.DSMT4">
                  <p:embed/>
                </p:oleObj>
              </mc:Choice>
              <mc:Fallback>
                <p:oleObj name="Equation" r:id="rId4" imgW="2412720" imgH="1904760" progId="Equation.DSMT4">
                  <p:embed/>
                  <p:pic>
                    <p:nvPicPr>
                      <p:cNvPr id="15363" name="Object 5">
                        <a:extLst>
                          <a:ext uri="{FF2B5EF4-FFF2-40B4-BE49-F238E27FC236}">
                            <a16:creationId xmlns:a16="http://schemas.microsoft.com/office/drawing/2014/main" id="{56C1BB43-F2B4-4EF4-AA89-2F3A935952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7700" y="2212975"/>
                        <a:ext cx="4916488" cy="402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E8E69FF7-8016-4B05-8D8E-27A3A0342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381000"/>
            <a:ext cx="8375650" cy="1143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nl-NL" sz="4000" b="0" dirty="0"/>
              <a:t>Model for Students</a:t>
            </a:r>
            <a:r>
              <a:rPr lang="en-US" altLang="en-US" sz="4000" b="0" dirty="0"/>
              <a:t> </a:t>
            </a:r>
          </a:p>
        </p:txBody>
      </p:sp>
      <p:graphicFrame>
        <p:nvGraphicFramePr>
          <p:cNvPr id="17411" name="Object 5">
            <a:extLst>
              <a:ext uri="{FF2B5EF4-FFF2-40B4-BE49-F238E27FC236}">
                <a16:creationId xmlns:a16="http://schemas.microsoft.com/office/drawing/2014/main" id="{2292F676-3DBF-4DB0-887A-B7D095EAEB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4537214"/>
              </p:ext>
            </p:extLst>
          </p:nvPr>
        </p:nvGraphicFramePr>
        <p:xfrm>
          <a:off x="423863" y="1670050"/>
          <a:ext cx="8447087" cy="446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8" name="Equation" r:id="rId4" imgW="4140000" imgH="2108160" progId="Equation.DSMT4">
                  <p:embed/>
                </p:oleObj>
              </mc:Choice>
              <mc:Fallback>
                <p:oleObj name="Equation" r:id="rId4" imgW="4140000" imgH="2108160" progId="Equation.DSMT4">
                  <p:embed/>
                  <p:pic>
                    <p:nvPicPr>
                      <p:cNvPr id="17411" name="Object 5">
                        <a:extLst>
                          <a:ext uri="{FF2B5EF4-FFF2-40B4-BE49-F238E27FC236}">
                            <a16:creationId xmlns:a16="http://schemas.microsoft.com/office/drawing/2014/main" id="{2292F676-3DBF-4DB0-887A-B7D095EAEB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3" y="1670050"/>
                        <a:ext cx="8447087" cy="446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5C5712A0-7A5E-4B30-8769-E408C4AC2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438" y="228600"/>
            <a:ext cx="837565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altLang="nl-NL" sz="4000" b="0" dirty="0"/>
              <a:t>Model for External Raters</a:t>
            </a:r>
            <a:br>
              <a:rPr lang="en-US" altLang="en-US" sz="4000" dirty="0"/>
            </a:br>
            <a:endParaRPr lang="en-US" altLang="en-US" sz="4000" b="0" dirty="0"/>
          </a:p>
        </p:txBody>
      </p:sp>
      <p:graphicFrame>
        <p:nvGraphicFramePr>
          <p:cNvPr id="19459" name="Object 5">
            <a:extLst>
              <a:ext uri="{FF2B5EF4-FFF2-40B4-BE49-F238E27FC236}">
                <a16:creationId xmlns:a16="http://schemas.microsoft.com/office/drawing/2014/main" id="{CB762A92-5DA3-49ED-9735-47BEF29C0F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2993369"/>
              </p:ext>
            </p:extLst>
          </p:nvPr>
        </p:nvGraphicFramePr>
        <p:xfrm>
          <a:off x="1190625" y="1220788"/>
          <a:ext cx="6813550" cy="543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7" name="Equation" r:id="rId4" imgW="3340080" imgH="2565360" progId="Equation.DSMT4">
                  <p:embed/>
                </p:oleObj>
              </mc:Choice>
              <mc:Fallback>
                <p:oleObj name="Equation" r:id="rId4" imgW="3340080" imgH="2565360" progId="Equation.DSMT4">
                  <p:embed/>
                  <p:pic>
                    <p:nvPicPr>
                      <p:cNvPr id="19459" name="Object 5">
                        <a:extLst>
                          <a:ext uri="{FF2B5EF4-FFF2-40B4-BE49-F238E27FC236}">
                            <a16:creationId xmlns:a16="http://schemas.microsoft.com/office/drawing/2014/main" id="{CB762A92-5DA3-49ED-9735-47BEF29C0F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25" y="1220788"/>
                        <a:ext cx="6813550" cy="543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4BF48-7F92-407C-9BA0-C3F795C8D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620713"/>
            <a:ext cx="8375650" cy="1143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20000"/>
              </a:spcBef>
              <a:buClr>
                <a:srgbClr val="000000"/>
              </a:buClr>
              <a:buSzPct val="50000"/>
              <a:defRPr/>
            </a:pPr>
            <a:r>
              <a:rPr lang="en-US" sz="4000" b="0" dirty="0">
                <a:latin typeface="+mn-lt"/>
              </a:rPr>
              <a:t>Measurement Model for Teachers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557292A4-3D59-4EC4-AFF2-C8006E4EF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2205038"/>
            <a:ext cx="8448675" cy="655637"/>
          </a:xfrm>
        </p:spPr>
        <p:txBody>
          <a:bodyPr/>
          <a:lstStyle/>
          <a:p>
            <a:r>
              <a:rPr lang="en-US" altLang="en-US" dirty="0"/>
              <a:t>IRT model for observation questionnaire: GPCM</a:t>
            </a:r>
          </a:p>
        </p:txBody>
      </p:sp>
      <p:graphicFrame>
        <p:nvGraphicFramePr>
          <p:cNvPr id="20484" name="Object 5">
            <a:extLst>
              <a:ext uri="{FF2B5EF4-FFF2-40B4-BE49-F238E27FC236}">
                <a16:creationId xmlns:a16="http://schemas.microsoft.com/office/drawing/2014/main" id="{7F8CA37F-2879-4F85-B306-1C40FA7BCA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9739027"/>
              </p:ext>
            </p:extLst>
          </p:nvPr>
        </p:nvGraphicFramePr>
        <p:xfrm>
          <a:off x="2309813" y="3863975"/>
          <a:ext cx="3829050" cy="155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0" name="Equation" r:id="rId4" imgW="1879560" imgH="736560" progId="Equation.DSMT4">
                  <p:embed/>
                </p:oleObj>
              </mc:Choice>
              <mc:Fallback>
                <p:oleObj name="Equation" r:id="rId4" imgW="1879560" imgH="736560" progId="Equation.DSMT4">
                  <p:embed/>
                  <p:pic>
                    <p:nvPicPr>
                      <p:cNvPr id="20484" name="Object 5">
                        <a:extLst>
                          <a:ext uri="{FF2B5EF4-FFF2-40B4-BE49-F238E27FC236}">
                            <a16:creationId xmlns:a16="http://schemas.microsoft.com/office/drawing/2014/main" id="{7F8CA37F-2879-4F85-B306-1C40FA7BCA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9813" y="3863975"/>
                        <a:ext cx="3829050" cy="155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4E5FFC3-6AE1-4F07-8DC9-F9FC74E5FF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185542"/>
              </p:ext>
            </p:extLst>
          </p:nvPr>
        </p:nvGraphicFramePr>
        <p:xfrm>
          <a:off x="533400" y="1676400"/>
          <a:ext cx="7848600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38182044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751968438"/>
                    </a:ext>
                  </a:extLst>
                </a:gridCol>
                <a:gridCol w="1780114">
                  <a:extLst>
                    <a:ext uri="{9D8B030D-6E8A-4147-A177-3AD203B41FA5}">
                      <a16:colId xmlns:a16="http://schemas.microsoft.com/office/drawing/2014/main" val="2018167950"/>
                    </a:ext>
                  </a:extLst>
                </a:gridCol>
                <a:gridCol w="235943">
                  <a:extLst>
                    <a:ext uri="{9D8B030D-6E8A-4147-A177-3AD203B41FA5}">
                      <a16:colId xmlns:a16="http://schemas.microsoft.com/office/drawing/2014/main" val="1795683074"/>
                    </a:ext>
                  </a:extLst>
                </a:gridCol>
                <a:gridCol w="1412943">
                  <a:extLst>
                    <a:ext uri="{9D8B030D-6E8A-4147-A177-3AD203B41FA5}">
                      <a16:colId xmlns:a16="http://schemas.microsoft.com/office/drawing/2014/main" val="2791208904"/>
                    </a:ext>
                  </a:extLst>
                </a:gridCol>
              </a:tblGrid>
              <a:tr h="548640">
                <a:tc gridSpan="5"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Proficiency scores and reliability</a:t>
                      </a:r>
                      <a:endParaRPr lang="en-US" sz="2000" kern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84157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 </a:t>
                      </a:r>
                      <a:endParaRPr lang="en-US" sz="2000" kern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Mean</a:t>
                      </a:r>
                      <a:endParaRPr lang="en-US" sz="2000" kern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Variance</a:t>
                      </a:r>
                      <a:endParaRPr lang="en-US" sz="2000" kern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 </a:t>
                      </a:r>
                      <a:endParaRPr lang="en-US" sz="2000" kern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Reliability</a:t>
                      </a:r>
                      <a:endParaRPr lang="en-US" sz="2000" kern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98306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External Raters  </a:t>
                      </a:r>
                      <a:endParaRPr lang="en-US" sz="2000" kern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-1.357</a:t>
                      </a:r>
                      <a:endParaRPr lang="en-US" sz="2000" kern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1.37</a:t>
                      </a:r>
                      <a:endParaRPr lang="en-US" sz="2000" kern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 </a:t>
                      </a:r>
                      <a:endParaRPr lang="en-US" sz="2000" kern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0.789</a:t>
                      </a:r>
                      <a:endParaRPr lang="en-US" sz="2000" kern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748318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Students</a:t>
                      </a:r>
                      <a:endParaRPr lang="en-US" sz="2000" kern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  0.287</a:t>
                      </a:r>
                      <a:endParaRPr lang="en-US" sz="2000" kern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0.79</a:t>
                      </a:r>
                      <a:endParaRPr lang="en-US" sz="2000" kern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 </a:t>
                      </a:r>
                      <a:endParaRPr lang="en-US" sz="2000" kern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0.696</a:t>
                      </a:r>
                      <a:endParaRPr lang="en-US" sz="2000" kern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756687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Teachers</a:t>
                      </a:r>
                      <a:endParaRPr lang="en-US" sz="2000" kern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-0.158</a:t>
                      </a:r>
                      <a:endParaRPr lang="en-US" sz="2000" kern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0.71</a:t>
                      </a:r>
                      <a:endParaRPr lang="en-US" sz="2000" kern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 </a:t>
                      </a:r>
                      <a:endParaRPr lang="en-US" sz="2000" kern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0.402</a:t>
                      </a:r>
                      <a:endParaRPr lang="en-US" sz="2000" kern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7734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746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088B082-3802-4DDF-8C7A-49250932C9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431817"/>
              </p:ext>
            </p:extLst>
          </p:nvPr>
        </p:nvGraphicFramePr>
        <p:xfrm>
          <a:off x="381000" y="546415"/>
          <a:ext cx="8077200" cy="28825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1289">
                  <a:extLst>
                    <a:ext uri="{9D8B030D-6E8A-4147-A177-3AD203B41FA5}">
                      <a16:colId xmlns:a16="http://schemas.microsoft.com/office/drawing/2014/main" val="3279460109"/>
                    </a:ext>
                  </a:extLst>
                </a:gridCol>
                <a:gridCol w="2337426">
                  <a:extLst>
                    <a:ext uri="{9D8B030D-6E8A-4147-A177-3AD203B41FA5}">
                      <a16:colId xmlns:a16="http://schemas.microsoft.com/office/drawing/2014/main" val="2134286121"/>
                    </a:ext>
                  </a:extLst>
                </a:gridCol>
                <a:gridCol w="1912133">
                  <a:extLst>
                    <a:ext uri="{9D8B030D-6E8A-4147-A177-3AD203B41FA5}">
                      <a16:colId xmlns:a16="http://schemas.microsoft.com/office/drawing/2014/main" val="2268728224"/>
                    </a:ext>
                  </a:extLst>
                </a:gridCol>
                <a:gridCol w="1916352">
                  <a:extLst>
                    <a:ext uri="{9D8B030D-6E8A-4147-A177-3AD203B41FA5}">
                      <a16:colId xmlns:a16="http://schemas.microsoft.com/office/drawing/2014/main" val="1294295352"/>
                    </a:ext>
                  </a:extLst>
                </a:gridCol>
              </a:tblGrid>
              <a:tr h="57651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 </a:t>
                      </a:r>
                      <a:endParaRPr lang="en-US" sz="2000" kern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External Raters</a:t>
                      </a:r>
                      <a:endParaRPr lang="en-US" sz="2000" kern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-1016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Students</a:t>
                      </a:r>
                      <a:endParaRPr lang="en-US" sz="2000" kern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1016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Teachers</a:t>
                      </a:r>
                      <a:endParaRPr lang="en-US" sz="2000" kern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3339243"/>
                  </a:ext>
                </a:extLst>
              </a:tr>
              <a:tr h="57651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WEIGHTS</a:t>
                      </a:r>
                      <a:endParaRPr lang="en-US" sz="2000" kern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0.500</a:t>
                      </a:r>
                      <a:endParaRPr lang="en-US" sz="2000" kern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0.103</a:t>
                      </a:r>
                      <a:endParaRPr lang="en-US" sz="2000" kern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0.099</a:t>
                      </a:r>
                      <a:endParaRPr lang="en-US" sz="2000" kern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5635748"/>
                  </a:ext>
                </a:extLst>
              </a:tr>
              <a:tr h="57651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SE(WEIGHTS)</a:t>
                      </a:r>
                      <a:endParaRPr lang="en-US" sz="2000" kern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0.163</a:t>
                      </a:r>
                      <a:endParaRPr lang="en-US" sz="2000" kern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0.040</a:t>
                      </a:r>
                      <a:endParaRPr lang="en-US" sz="2000" kern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0.039</a:t>
                      </a:r>
                      <a:endParaRPr lang="en-US" sz="2000" kern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1900039"/>
                  </a:ext>
                </a:extLst>
              </a:tr>
              <a:tr h="57651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RELIABILITY</a:t>
                      </a:r>
                      <a:endParaRPr lang="en-US" sz="2000" kern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0.913</a:t>
                      </a:r>
                      <a:endParaRPr lang="en-US" sz="2000" kern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 </a:t>
                      </a:r>
                      <a:endParaRPr lang="en-US" sz="2000" kern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 </a:t>
                      </a:r>
                      <a:endParaRPr lang="en-US" sz="2000" kern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6338470"/>
                  </a:ext>
                </a:extLst>
              </a:tr>
              <a:tr h="57651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SE(RELIABILITY)</a:t>
                      </a:r>
                      <a:endParaRPr lang="en-US" sz="2000" kern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>
                          <a:effectLst/>
                        </a:rPr>
                        <a:t> 0.005</a:t>
                      </a:r>
                      <a:endParaRPr lang="en-US" sz="2000" kern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 </a:t>
                      </a:r>
                      <a:endParaRPr lang="en-US" sz="2000" kern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effectLst/>
                        </a:rPr>
                        <a:t> </a:t>
                      </a:r>
                      <a:endParaRPr lang="en-US" sz="2000" kern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659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3160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728" y="609600"/>
            <a:ext cx="9448800" cy="1143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3600" b="0" dirty="0">
                <a:latin typeface="+mn-lt"/>
              </a:rPr>
              <a:t>The FOCUS project: teacher training of Data-based Decision Making</a:t>
            </a:r>
            <a:br>
              <a:rPr lang="en-US" b="0" dirty="0">
                <a:latin typeface="+mn-lt"/>
              </a:rPr>
            </a:br>
            <a:r>
              <a:rPr lang="en-US" sz="2800" dirty="0">
                <a:latin typeface="+mn-lt"/>
              </a:rPr>
              <a:t>project supervisor: Adrie Visscher</a:t>
            </a:r>
            <a:endParaRPr lang="en-US" sz="2800" b="0" dirty="0">
              <a:latin typeface="+mn-lt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9144000" cy="3251200"/>
          </a:xfrm>
        </p:spPr>
        <p:txBody>
          <a:bodyPr>
            <a:noAutofit/>
          </a:bodyPr>
          <a:lstStyle/>
          <a:p>
            <a:pPr lvl="1">
              <a:spcBef>
                <a:spcPts val="300"/>
              </a:spcBef>
              <a:buSzPct val="50000"/>
            </a:pPr>
            <a:r>
              <a:rPr lang="en-US" altLang="en-US" dirty="0"/>
              <a:t>Raters observe teachers using an itemized questionnaire</a:t>
            </a:r>
          </a:p>
          <a:p>
            <a:pPr lvl="1">
              <a:spcBef>
                <a:spcPts val="300"/>
              </a:spcBef>
              <a:buSzPct val="50000"/>
            </a:pPr>
            <a:endParaRPr lang="en-US" altLang="en-US" dirty="0"/>
          </a:p>
          <a:p>
            <a:pPr lvl="1">
              <a:spcBef>
                <a:spcPts val="300"/>
              </a:spcBef>
              <a:buSzPct val="50000"/>
            </a:pPr>
            <a:r>
              <a:rPr lang="en-US" altLang="en-US" dirty="0"/>
              <a:t>Observations by raters as outcome variables</a:t>
            </a:r>
          </a:p>
          <a:p>
            <a:pPr lvl="1">
              <a:spcBef>
                <a:spcPts val="300"/>
              </a:spcBef>
              <a:buSzPct val="50000"/>
            </a:pPr>
            <a:endParaRPr lang="en-US" altLang="en-US" dirty="0"/>
          </a:p>
          <a:p>
            <a:pPr lvl="1">
              <a:spcBef>
                <a:spcPts val="300"/>
              </a:spcBef>
              <a:buSzPct val="50000"/>
            </a:pPr>
            <a:r>
              <a:rPr lang="en-US" altLang="en-US" dirty="0"/>
              <a:t>Observations by students as outcome variables</a:t>
            </a:r>
          </a:p>
          <a:p>
            <a:pPr lvl="1">
              <a:spcBef>
                <a:spcPts val="300"/>
              </a:spcBef>
              <a:buSzPct val="50000"/>
            </a:pPr>
            <a:endParaRPr lang="en-US" altLang="en-US" dirty="0"/>
          </a:p>
          <a:p>
            <a:pPr lvl="1">
              <a:spcBef>
                <a:spcPts val="300"/>
              </a:spcBef>
              <a:buSzPct val="50000"/>
            </a:pPr>
            <a:r>
              <a:rPr lang="en-US" altLang="en-US" dirty="0"/>
              <a:t>Observations by raters or students as covariates </a:t>
            </a:r>
          </a:p>
          <a:p>
            <a:pPr lvl="1">
              <a:spcBef>
                <a:spcPts val="300"/>
              </a:spcBef>
              <a:buSzPct val="50000"/>
            </a:pPr>
            <a:endParaRPr lang="en-US" altLang="en-US" dirty="0"/>
          </a:p>
          <a:p>
            <a:pPr lvl="1">
              <a:spcBef>
                <a:spcPts val="300"/>
              </a:spcBef>
              <a:buSzPct val="50000"/>
            </a:pPr>
            <a:r>
              <a:rPr lang="en-US" altLang="en-US" dirty="0"/>
              <a:t>Relation student and rater observations</a:t>
            </a:r>
          </a:p>
        </p:txBody>
      </p:sp>
    </p:spTree>
    <p:extLst>
      <p:ext uri="{BB962C8B-B14F-4D97-AF65-F5344CB8AC3E}">
        <p14:creationId xmlns:p14="http://schemas.microsoft.com/office/powerpoint/2010/main" val="359124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Latent variable modeling provides more realistic estimates of reliability then CCT because all information (response patterns) is taken into account.</a:t>
            </a:r>
          </a:p>
          <a:p>
            <a:endParaRPr lang="en-US" dirty="0"/>
          </a:p>
          <a:p>
            <a:r>
              <a:rPr lang="en-US" dirty="0"/>
              <a:t>More flexible test administration, i.e., targeted testing and CAT and flexible designs for observers. </a:t>
            </a:r>
          </a:p>
          <a:p>
            <a:endParaRPr lang="en-US" dirty="0"/>
          </a:p>
          <a:p>
            <a:r>
              <a:rPr lang="en-US" dirty="0"/>
              <a:t>Existing software (WinBugs, Jags, Stan) is relatively easy to adapt to the estimation of optimal weights of composite scores and generalizability indices and their credibility regions. </a:t>
            </a:r>
          </a:p>
        </p:txBody>
      </p:sp>
    </p:spTree>
    <p:extLst>
      <p:ext uri="{BB962C8B-B14F-4D97-AF65-F5344CB8AC3E}">
        <p14:creationId xmlns:p14="http://schemas.microsoft.com/office/powerpoint/2010/main" val="4153797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6FDCB-A20C-47C5-BBF8-420807B92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68AD0-E2D6-4FE8-9A60-DD5CF5944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447800"/>
            <a:ext cx="8839200" cy="53340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400" b="1" dirty="0"/>
              <a:t>APPLICATIONS</a:t>
            </a:r>
          </a:p>
          <a:p>
            <a:pPr marL="0" indent="0">
              <a:buNone/>
            </a:pPr>
            <a:r>
              <a:rPr lang="en-US" sz="3400" dirty="0"/>
              <a:t>van der Scheer, E.A., Glas, C.A.W., Visscher, A.J. (2017). Changes in teachers’ instructional skills during an intensive data-based decision making intervention. </a:t>
            </a:r>
            <a:r>
              <a:rPr lang="en-US" sz="3400" i="1" dirty="0"/>
              <a:t>Teaching and Teacher Education, 65,  </a:t>
            </a:r>
            <a:r>
              <a:rPr lang="en-US" sz="3400" dirty="0"/>
              <a:t>171-182.</a:t>
            </a: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en-US" sz="3400" dirty="0"/>
              <a:t>van der Scheer, E.A., Bijlsma, H.J.E., &amp; Glas, C.A.W. (2019). Validity and reliability of student perceptions of teaching quality in primary education. </a:t>
            </a:r>
            <a:r>
              <a:rPr lang="en-US" sz="3400" i="1" dirty="0"/>
              <a:t>School Effectiveness and School Improvement, 30, </a:t>
            </a:r>
            <a:r>
              <a:rPr lang="en-US" sz="3400" dirty="0"/>
              <a:t>30-50.</a:t>
            </a: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en-US" sz="3400" dirty="0"/>
              <a:t>Faber, J.M., Glas, C.A.W., &amp; Visscher, A.J. (2018) Differentiated instruction in a data-based decision-making context, School Effectiveness and School Improvement, 29, 43-63, DOI: 10.1080/09243453.2017.1366342 Open access: https://doi.org/10.1080/09243453.2017.136634</a:t>
            </a: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en-US" sz="3400" b="1" dirty="0"/>
              <a:t>THEORY</a:t>
            </a:r>
          </a:p>
          <a:p>
            <a:pPr marL="0" indent="0">
              <a:buNone/>
            </a:pPr>
            <a:r>
              <a:rPr lang="en-US" sz="3400" dirty="0"/>
              <a:t>van Lier, H.G., Siemons, L., van der Laar, M.A.F.J. &amp; Glas, C.A.W. (2018). Estimating Optimal Weights for Compound Scores: A Multidimensional IRT Approach. </a:t>
            </a:r>
            <a:r>
              <a:rPr lang="en-US" sz="3400" i="1" dirty="0"/>
              <a:t>Multivariate Behavioral Research, 53,</a:t>
            </a:r>
            <a:r>
              <a:rPr lang="en-US" sz="3400" dirty="0"/>
              <a:t> 914-924. Published Online: https://www.tandfonline.com/doi/full/10.1080/00273171.2018.1478712</a:t>
            </a: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en-US" sz="3400" dirty="0"/>
              <a:t>Glas, C. A. W. Glas, ten Hove, D. Jorgensen, T.D. (Submitted). Assessing rater reliability using Item Response Theory and Generalizability Theory.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629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864B4-45B5-4ED8-9B48-11A58FE0E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Ingredients of the Analysis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02F78-35AA-4FB8-9D09-803A074FE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Measurement model for ratings : Generalized Partial Credit Model (GPCM)</a:t>
            </a:r>
          </a:p>
          <a:p>
            <a:pPr marL="514350" indent="-514350">
              <a:buAutoNum type="arabicPeriod"/>
            </a:pPr>
            <a:r>
              <a:rPr lang="en-US" dirty="0"/>
              <a:t>Model for error components: Generalizability Theory Model</a:t>
            </a:r>
          </a:p>
          <a:p>
            <a:pPr marL="514350" indent="-514350">
              <a:buAutoNum type="arabicPeriod"/>
            </a:pPr>
            <a:r>
              <a:rPr lang="en-US" dirty="0"/>
              <a:t>Reliability of a composite score</a:t>
            </a:r>
          </a:p>
          <a:p>
            <a:pPr marL="514350" indent="-514350">
              <a:buAutoNum type="arabicPeriod"/>
            </a:pPr>
            <a:r>
              <a:rPr lang="en-US" dirty="0"/>
              <a:t>Estimation of optimal weights for different observers</a:t>
            </a:r>
          </a:p>
          <a:p>
            <a:pPr marL="514350" indent="-514350">
              <a:buAutoNum type="arabicPeriod"/>
            </a:pPr>
            <a:r>
              <a:rPr lang="en-US" dirty="0"/>
              <a:t>Computation of the complete model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51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99536-876E-4871-BD8F-4B892C3D5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620713"/>
            <a:ext cx="837565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buClr>
                <a:srgbClr val="000000"/>
              </a:buClr>
              <a:buSzPct val="50000"/>
              <a:defRPr/>
            </a:pPr>
            <a:r>
              <a:rPr lang="en-US" sz="4000" b="0" dirty="0">
                <a:latin typeface="+mn-lt"/>
              </a:rPr>
              <a:t>Ingredient 1: measurement </a:t>
            </a:r>
            <a:r>
              <a:rPr lang="en-US" sz="4000" dirty="0">
                <a:latin typeface="+mn-lt"/>
              </a:rPr>
              <a:t>m</a:t>
            </a:r>
            <a:r>
              <a:rPr lang="en-US" sz="4000" b="0" dirty="0">
                <a:latin typeface="+mn-lt"/>
              </a:rPr>
              <a:t>odel for itemized observation instrument: GPCM</a:t>
            </a:r>
          </a:p>
        </p:txBody>
      </p:sp>
      <p:graphicFrame>
        <p:nvGraphicFramePr>
          <p:cNvPr id="16388" name="Object 5">
            <a:extLst>
              <a:ext uri="{FF2B5EF4-FFF2-40B4-BE49-F238E27FC236}">
                <a16:creationId xmlns:a16="http://schemas.microsoft.com/office/drawing/2014/main" id="{D3DB1A70-C782-4792-95F6-38E3BE984E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595670"/>
              </p:ext>
            </p:extLst>
          </p:nvPr>
        </p:nvGraphicFramePr>
        <p:xfrm>
          <a:off x="650875" y="2438400"/>
          <a:ext cx="8026400" cy="324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8" name="Equation" r:id="rId4" imgW="3936960" imgH="1536480" progId="Equation.DSMT4">
                  <p:embed/>
                </p:oleObj>
              </mc:Choice>
              <mc:Fallback>
                <p:oleObj name="Equation" r:id="rId4" imgW="3936960" imgH="1536480" progId="Equation.DSMT4">
                  <p:embed/>
                  <p:pic>
                    <p:nvPicPr>
                      <p:cNvPr id="16388" name="Object 5">
                        <a:extLst>
                          <a:ext uri="{FF2B5EF4-FFF2-40B4-BE49-F238E27FC236}">
                            <a16:creationId xmlns:a16="http://schemas.microsoft.com/office/drawing/2014/main" id="{D3DB1A70-C782-4792-95F6-38E3BE984EF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75" y="2438400"/>
                        <a:ext cx="8026400" cy="324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5084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9201F-3A40-4204-9716-5EC2C0B2F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Ingredient 1: measurement model for itemized observation instrument: GPCM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D5A7D9-CC09-4647-A64E-575A95BA0D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981200"/>
            <a:ext cx="6705600" cy="478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194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275D3-3994-4276-82A9-C03FD9B2B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Ingredient 1: measurement model for itemized observation instrument: GPCM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25724-1937-44EF-B785-392B9AF07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297363"/>
          </a:xfrm>
        </p:spPr>
        <p:txBody>
          <a:bodyPr/>
          <a:lstStyle/>
          <a:p>
            <a:r>
              <a:rPr lang="en-US" sz="2800" dirty="0"/>
              <a:t>Models with similar response curves as GPCM giving similar results: Graded Response Model (Samejima, 1969) and Sequential Model (Tutz, 1990)</a:t>
            </a:r>
          </a:p>
          <a:p>
            <a:endParaRPr lang="en-US" sz="2800" dirty="0"/>
          </a:p>
          <a:p>
            <a:r>
              <a:rPr lang="en-US" sz="2800" dirty="0"/>
              <a:t>These models support complex missing data designs, including complex allocation designs for observers</a:t>
            </a:r>
          </a:p>
          <a:p>
            <a:endParaRPr lang="en-US" sz="2800" dirty="0"/>
          </a:p>
          <a:p>
            <a:r>
              <a:rPr lang="en-US" sz="2800" dirty="0"/>
              <a:t> A first step is that it must be shown that these models reasonably fit the data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38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33400" y="4129597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+mn-lt"/>
              </a:rPr>
              <a:t>Coefficients of reliability and agreement</a:t>
            </a:r>
            <a:endParaRPr lang="nl-NL" altLang="en-US" sz="2800" dirty="0">
              <a:latin typeface="+mn-lt"/>
            </a:endParaRPr>
          </a:p>
        </p:txBody>
      </p:sp>
      <p:graphicFrame>
        <p:nvGraphicFramePr>
          <p:cNvPr id="7173" name="Object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56218021"/>
              </p:ext>
            </p:extLst>
          </p:nvPr>
        </p:nvGraphicFramePr>
        <p:xfrm>
          <a:off x="838199" y="5191635"/>
          <a:ext cx="5009178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3" name="Equation" r:id="rId3" imgW="1612800" imgH="393480" progId="Equation.DSMT4">
                  <p:embed/>
                </p:oleObj>
              </mc:Choice>
              <mc:Fallback>
                <p:oleObj name="Equation" r:id="rId3" imgW="1612800" imgH="393480" progId="Equation.DSMT4">
                  <p:embed/>
                  <p:pic>
                    <p:nvPicPr>
                      <p:cNvPr id="717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199" y="5191635"/>
                        <a:ext cx="5009178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04800" y="537627"/>
            <a:ext cx="8449469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dirty="0">
                <a:latin typeface="+mj-lt"/>
              </a:rPr>
              <a:t>Ingredient 2: Generalizability Theory model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dirty="0">
                <a:latin typeface="+mj-lt"/>
              </a:rPr>
              <a:t>(Brennan, 2001)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1828800"/>
            <a:ext cx="8305800" cy="2376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Relative judgement (Reliability) or Absolute judgement (Agreement)</a:t>
            </a:r>
            <a:endParaRPr lang="nl-NL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Domain of generalization</a:t>
            </a:r>
            <a:endParaRPr lang="nl-NL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Random or Fixed tasks</a:t>
            </a:r>
            <a:endParaRPr lang="nl-NL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Random or Fixed raters. </a:t>
            </a:r>
          </a:p>
        </p:txBody>
      </p:sp>
    </p:spTree>
    <p:extLst>
      <p:ext uri="{BB962C8B-B14F-4D97-AF65-F5344CB8AC3E}">
        <p14:creationId xmlns:p14="http://schemas.microsoft.com/office/powerpoint/2010/main" val="228462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B48E303-CA50-4889-9D81-A71EA0A8B7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9449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Ingredient 2: </a:t>
            </a:r>
            <a:br>
              <a:rPr lang="en-US" altLang="en-US" dirty="0"/>
            </a:br>
            <a:r>
              <a:rPr lang="en-US" altLang="en-US" dirty="0"/>
              <a:t>Generalizability Theory model </a:t>
            </a:r>
            <a:endParaRPr lang="nl-NL" altLang="en-US" i="1" dirty="0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187C6BE-50D4-4E41-90B3-E98086C1076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8153400" cy="28956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Object of measurement </a:t>
            </a:r>
            <a:r>
              <a:rPr lang="en-US" altLang="en-US" sz="2800" i="1" dirty="0"/>
              <a:t>p=1,…,N</a:t>
            </a:r>
            <a:r>
              <a:rPr lang="en-US" altLang="en-US" sz="2800" i="1" baseline="-25000" dirty="0"/>
              <a:t>p</a:t>
            </a:r>
            <a:endParaRPr lang="en-US" altLang="en-US" sz="2800" i="1" dirty="0"/>
          </a:p>
          <a:p>
            <a:r>
              <a:rPr lang="en-US" altLang="en-US" sz="2800" dirty="0"/>
              <a:t>Tasks </a:t>
            </a:r>
            <a:r>
              <a:rPr lang="en-US" altLang="en-US" sz="2800" i="1" dirty="0"/>
              <a:t>t = 1,…,</a:t>
            </a:r>
            <a:r>
              <a:rPr lang="en-US" altLang="en-US" sz="2800" i="1" dirty="0" err="1"/>
              <a:t>N</a:t>
            </a:r>
            <a:r>
              <a:rPr lang="en-US" altLang="en-US" sz="2800" i="1" baseline="-25000" dirty="0" err="1"/>
              <a:t>t</a:t>
            </a:r>
            <a:endParaRPr lang="en-US" altLang="en-US" sz="2800" i="1" baseline="-25000" dirty="0"/>
          </a:p>
          <a:p>
            <a:r>
              <a:rPr lang="en-US" altLang="en-US" sz="2800" dirty="0"/>
              <a:t>Raters </a:t>
            </a:r>
            <a:r>
              <a:rPr lang="en-US" altLang="en-US" sz="2800" i="1" dirty="0"/>
              <a:t>r = 1,…,N</a:t>
            </a:r>
            <a:r>
              <a:rPr lang="en-US" altLang="en-US" sz="2800" i="1" baseline="-25000" dirty="0"/>
              <a:t>r</a:t>
            </a:r>
          </a:p>
          <a:p>
            <a:endParaRPr lang="en-US" altLang="en-US" sz="2800" i="1" baseline="-25000" dirty="0"/>
          </a:p>
          <a:p>
            <a:r>
              <a:rPr lang="en-US" altLang="en-US" sz="2800" dirty="0"/>
              <a:t>Generalizability model on the latent variable: </a:t>
            </a:r>
            <a:endParaRPr lang="nl-NL" altLang="en-US" sz="2800" i="1" baseline="-25000" dirty="0"/>
          </a:p>
        </p:txBody>
      </p:sp>
      <p:graphicFrame>
        <p:nvGraphicFramePr>
          <p:cNvPr id="31748" name="Object 4">
            <a:extLst>
              <a:ext uri="{FF2B5EF4-FFF2-40B4-BE49-F238E27FC236}">
                <a16:creationId xmlns:a16="http://schemas.microsoft.com/office/drawing/2014/main" id="{763E7B7D-A1E8-442A-B639-8CE45184B14A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06516330"/>
              </p:ext>
            </p:extLst>
          </p:nvPr>
        </p:nvGraphicFramePr>
        <p:xfrm>
          <a:off x="1208088" y="5721350"/>
          <a:ext cx="7250112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8" name="Equation" r:id="rId4" imgW="2438280" imgH="253800" progId="Equation.DSMT4">
                  <p:embed/>
                </p:oleObj>
              </mc:Choice>
              <mc:Fallback>
                <p:oleObj name="Equation" r:id="rId4" imgW="2438280" imgH="253800" progId="Equation.DSMT4">
                  <p:embed/>
                  <p:pic>
                    <p:nvPicPr>
                      <p:cNvPr id="31748" name="Object 4">
                        <a:extLst>
                          <a:ext uri="{FF2B5EF4-FFF2-40B4-BE49-F238E27FC236}">
                            <a16:creationId xmlns:a16="http://schemas.microsoft.com/office/drawing/2014/main" id="{763E7B7D-A1E8-442A-B639-8CE45184B1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088" y="5721350"/>
                        <a:ext cx="7250112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BFF06FF-1104-4AC7-9466-8BDDAA9376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629937"/>
              </p:ext>
            </p:extLst>
          </p:nvPr>
        </p:nvGraphicFramePr>
        <p:xfrm>
          <a:off x="1223963" y="4724400"/>
          <a:ext cx="7408862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9" name="Equation" r:id="rId6" imgW="2666880" imgH="241200" progId="Equation.DSMT4">
                  <p:embed/>
                </p:oleObj>
              </mc:Choice>
              <mc:Fallback>
                <p:oleObj name="Equation" r:id="rId6" imgW="26668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23963" y="4724400"/>
                        <a:ext cx="7408862" cy="669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</TotalTime>
  <Words>1789</Words>
  <Application>Microsoft Office PowerPoint</Application>
  <PresentationFormat>On-screen Show (4:3)</PresentationFormat>
  <Paragraphs>194</Paragraphs>
  <Slides>31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Cambria Math</vt:lpstr>
      <vt:lpstr>Times New Roman</vt:lpstr>
      <vt:lpstr>Office Theme</vt:lpstr>
      <vt:lpstr>Equation</vt:lpstr>
      <vt:lpstr>Document</vt:lpstr>
      <vt:lpstr>PowerPoint Presentation</vt:lpstr>
      <vt:lpstr>PowerPoint Presentation</vt:lpstr>
      <vt:lpstr>The FOCUS project: teacher training of Data-based Decision Making project supervisor: Adrie Visscher</vt:lpstr>
      <vt:lpstr>Ingredients of the Analysis Model</vt:lpstr>
      <vt:lpstr>Ingredient 1: measurement model for itemized observation instrument: GPCM</vt:lpstr>
      <vt:lpstr>Ingredient 1: measurement model for itemized observation instrument: GPCM</vt:lpstr>
      <vt:lpstr>Ingredient 1: measurement model for itemized observation instrument: GPCM</vt:lpstr>
      <vt:lpstr>PowerPoint Presentation</vt:lpstr>
      <vt:lpstr>Ingredient 2:  Generalizability Theory model </vt:lpstr>
      <vt:lpstr>Rater Agreement, relevant for absolute judgment</vt:lpstr>
      <vt:lpstr>Absolute judgment: regarding some absolute standard:  all variance is unwanted noise, except variance of the object of measurement   Relative judgment: for ordering students or for correlational inferences: variance of raters, tasks and their interaction does not matter: these effects work out the same for all persons* *For complete observational designs </vt:lpstr>
      <vt:lpstr>Rater Agreement, absolute judgment</vt:lpstr>
      <vt:lpstr>Interaction of persons and tasks becomes relevant: if someone can do something better than others, that is relevant.   Variance of tasks vanishes: tasks are fixed and not sampled. Their variance is a given factor   Absolute judgment: All remaining variance is unwanted, except variance of persons  Relative judgment: ordering students: variance of raters, and interaction of tasks and raters does not matter: these effects work out the same for all persons </vt:lpstr>
      <vt:lpstr>Example from FOCUS project: Intervention study with control group : relation student outcomes and teacher behavior</vt:lpstr>
      <vt:lpstr>PowerPoint Presentation</vt:lpstr>
      <vt:lpstr>Ingredient 3: Reliability of a composite score in classical test theory </vt:lpstr>
      <vt:lpstr>Ingredient 3: Global Reliability in IRT model </vt:lpstr>
      <vt:lpstr>Ingredient 4: Optimal Weights w</vt:lpstr>
      <vt:lpstr>Ingredient 4: Optimal Weights w</vt:lpstr>
      <vt:lpstr>Original derivation</vt:lpstr>
      <vt:lpstr>PowerPoint Presentation</vt:lpstr>
      <vt:lpstr>Ingredient 5: Bayesian Estimation</vt:lpstr>
      <vt:lpstr>Application</vt:lpstr>
      <vt:lpstr>Three measures of teacher’s proficiency</vt:lpstr>
      <vt:lpstr>Model for Students </vt:lpstr>
      <vt:lpstr>Model for External Raters </vt:lpstr>
      <vt:lpstr>Measurement Model for Teachers</vt:lpstr>
      <vt:lpstr>PowerPoint Presentation</vt:lpstr>
      <vt:lpstr>PowerPoint Presentation</vt:lpstr>
      <vt:lpstr>Conclusion</vt:lpstr>
      <vt:lpstr>Further Reading</vt:lpstr>
    </vt:vector>
  </TitlesOfParts>
  <Company>University of Twente - ICTS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Reliability of Composite Scores</dc:title>
  <dc:creator>Glas CAW</dc:creator>
  <cp:lastModifiedBy>Cees Glas</cp:lastModifiedBy>
  <cp:revision>184</cp:revision>
  <cp:lastPrinted>2023-09-04T10:02:29Z</cp:lastPrinted>
  <dcterms:created xsi:type="dcterms:W3CDTF">2014-03-13T14:01:25Z</dcterms:created>
  <dcterms:modified xsi:type="dcterms:W3CDTF">2023-09-05T11:05:28Z</dcterms:modified>
</cp:coreProperties>
</file>