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0" r:id="rId5"/>
    <p:sldId id="263" r:id="rId6"/>
    <p:sldId id="264" r:id="rId7"/>
    <p:sldId id="266" r:id="rId8"/>
    <p:sldId id="273" r:id="rId9"/>
    <p:sldId id="265" r:id="rId10"/>
    <p:sldId id="277" r:id="rId11"/>
    <p:sldId id="274" r:id="rId12"/>
    <p:sldId id="275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BEC"/>
    <a:srgbClr val="00ADBA"/>
    <a:srgbClr val="000000"/>
    <a:srgbClr val="00244E"/>
    <a:srgbClr val="7A9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45" autoAdjust="0"/>
  </p:normalViewPr>
  <p:slideViewPr>
    <p:cSldViewPr snapToGrid="0">
      <p:cViewPr varScale="1">
        <p:scale>
          <a:sx n="89" d="100"/>
          <a:sy n="89" d="100"/>
        </p:scale>
        <p:origin x="13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08.02.2024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4881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536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4126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1055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5227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7804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406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facebook.com/Vikenbonden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/>
              <a:t>Overskrift (pkt. 54) på </a:t>
            </a:r>
            <a:r>
              <a:rPr lang="nb-NO" err="1"/>
              <a:t>forsidemal</a:t>
            </a:r>
            <a:r>
              <a:rPr lang="nb-NO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0312B7A-81C4-4D54-B329-087A58EB94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0000"/>
            <a:ext cx="4816643" cy="145944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73202C7-C315-42CE-9322-9326A839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/>
              <a:t>I </a:t>
            </a:r>
            <a:r>
              <a:rPr lang="nb-NO" err="1"/>
              <a:t>faktaboksen</a:t>
            </a:r>
            <a:r>
              <a:rPr lang="nb-NO"/>
              <a:t> kan du skrive viktig informasjon som hører til tema du snakker om. </a:t>
            </a:r>
            <a:br>
              <a:rPr lang="nb-NO"/>
            </a:br>
            <a:r>
              <a:rPr lang="nb-NO"/>
              <a:t>For eksempel en lovparagraf, statistikk eller en huskeliste med nyttige tips.</a:t>
            </a:r>
            <a:br>
              <a:rPr lang="nb-NO"/>
            </a:br>
            <a:r>
              <a:rPr lang="nb-NO"/>
              <a:t>Bruk stor bokstav og punktum i dersom det er hele setninger i hvert punkt.</a:t>
            </a:r>
            <a:br>
              <a:rPr lang="nb-NO"/>
            </a:br>
            <a:r>
              <a:rPr lang="nb-NO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Skriv i stikkordsform, ikke i setninger. </a:t>
            </a:r>
            <a:br>
              <a:rPr lang="nb-NO"/>
            </a:br>
            <a:r>
              <a:rPr lang="nb-NO"/>
              <a:t>Publikum bør slippe å lese alt som blir sagt.</a:t>
            </a:r>
          </a:p>
          <a:p>
            <a:pPr lvl="0"/>
            <a:endParaRPr lang="nb-NO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CC8C128-2F49-404D-A2E6-C30A58B3F6F8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Skriv i stikkordsform. </a:t>
            </a:r>
            <a:br>
              <a:rPr lang="nb-NO"/>
            </a:br>
            <a:r>
              <a:rPr lang="nb-NO"/>
              <a:t>Publikum bør slippe å lese alt som blir sagt.</a:t>
            </a:r>
            <a:br>
              <a:rPr lang="nb-NO"/>
            </a:br>
            <a:r>
              <a:rPr lang="nb-NO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Overskrift (pkt. 36) bør være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E873371-82D0-4343-A34E-2316BA10B5C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600400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Skriv i stikkordsform. </a:t>
            </a:r>
            <a:br>
              <a:rPr lang="nb-NO"/>
            </a:br>
            <a:r>
              <a:rPr lang="nb-NO"/>
              <a:t>Publikum bør slippe å lese alt som blir sagt. </a:t>
            </a:r>
            <a:br>
              <a:rPr lang="nb-NO"/>
            </a:br>
            <a:r>
              <a:rPr lang="nb-NO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Overskrift (pkt. 36) bør være kort og tydelig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11256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Uthevet tekst (pkt. 32) til for eksempel sitat, viktig poeng du vil vektlegge, </a:t>
            </a:r>
            <a:r>
              <a:rPr lang="nb-NO" err="1"/>
              <a:t>kapitteldeler</a:t>
            </a:r>
            <a:r>
              <a:rPr lang="nb-NO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55330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9722221-F0DE-4D9F-B6ED-E73D20D5DFA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601669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/>
              <a:t>Bildene og faktaboksene på denne </a:t>
            </a:r>
            <a:r>
              <a:rPr lang="nb-NO" err="1"/>
              <a:t>malsiden</a:t>
            </a:r>
            <a:r>
              <a:rPr lang="nb-NO"/>
              <a:t> kan brukes for å sammenlikne noe.</a:t>
            </a:r>
            <a:br>
              <a:rPr lang="nb-NO"/>
            </a:br>
            <a:r>
              <a:rPr lang="nb-NO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/>
              <a:t>Bildene kan brukes til å illustrere tre viktige poeng.</a:t>
            </a:r>
            <a:br>
              <a:rPr lang="nb-NO"/>
            </a:br>
            <a:r>
              <a:rPr lang="nb-NO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/>
              <a:t>Overskrift (pkt. 36) for tre bilder + </a:t>
            </a:r>
            <a:r>
              <a:rPr lang="nb-NO" err="1"/>
              <a:t>faktabokser</a:t>
            </a:r>
            <a:endParaRPr lang="nb-NO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38E43C12-A815-4C45-9C0C-4C6FE65FD39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Faktaboksene kan brukes for å sammenlikne noe.</a:t>
            </a:r>
            <a:br>
              <a:rPr lang="nb-NO"/>
            </a:br>
            <a:r>
              <a:rPr lang="nb-NO"/>
              <a:t>For eksempel hvis du vil du sammenlikne tre paragrafer eller lovverk.</a:t>
            </a:r>
            <a:br>
              <a:rPr lang="nb-NO"/>
            </a:br>
            <a:r>
              <a:rPr lang="nb-NO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/>
          </a:p>
          <a:p>
            <a:pPr lvl="0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Når punktene er hele setninger, skal det være stor bokstav i hvert punkt.</a:t>
            </a:r>
            <a:br>
              <a:rPr lang="nb-NO"/>
            </a:br>
            <a:r>
              <a:rPr lang="nb-NO"/>
              <a:t>Gi alle punktene samme form og struktur.</a:t>
            </a:r>
          </a:p>
          <a:p>
            <a:pPr lvl="0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/>
              <a:t>Les mer om punktoppstillinger på Språkrådet.no.</a:t>
            </a:r>
          </a:p>
          <a:p>
            <a:pPr lvl="0"/>
            <a:endParaRPr lang="nb-NO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/>
              <a:t>Felles overskrift (pkt. 36) for tre </a:t>
            </a:r>
            <a:r>
              <a:rPr lang="nb-NO" err="1"/>
              <a:t>faktabokser</a:t>
            </a:r>
            <a:endParaRPr lang="nb-NO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698C9B9-9370-4D40-92EA-EE1674C825B1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6591FA5-6FFD-46B8-9B0F-F21B63E6B7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Faktaboksene kan brukes for å sammenlikne noe. </a:t>
            </a:r>
            <a:br>
              <a:rPr lang="nb-NO"/>
            </a:br>
            <a:r>
              <a:rPr lang="nb-NO"/>
              <a:t>For eksempel hvis du vil du sammenlikne tre paragrafer eller lovverk.</a:t>
            </a:r>
            <a:br>
              <a:rPr lang="nb-NO"/>
            </a:br>
            <a:r>
              <a:rPr lang="nb-NO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/>
          </a:p>
          <a:p>
            <a:pPr lvl="0"/>
            <a:endParaRPr lang="nb-NO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Når punktene er hele setninger, skal det være stor bokstav i hvert punkt. </a:t>
            </a:r>
            <a:br>
              <a:rPr lang="nb-NO"/>
            </a:br>
            <a:r>
              <a:rPr lang="nb-NO"/>
              <a:t>Gi alle punktene samme form og struktur.</a:t>
            </a:r>
          </a:p>
          <a:p>
            <a:pPr lvl="0"/>
            <a:endParaRPr lang="nb-NO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/>
              <a:t>Les mer om punktoppstillinger på Språkrådet.no.</a:t>
            </a:r>
          </a:p>
          <a:p>
            <a:pPr lvl="0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/>
              <a:t>Klikk på ikonet for å sette inn et bilde som dekker hele skjermen.</a:t>
            </a:r>
            <a:br>
              <a:rPr lang="nb-NO"/>
            </a:br>
            <a:br>
              <a:rPr lang="nb-NO"/>
            </a:br>
            <a:r>
              <a:rPr lang="nb-NO"/>
              <a:t>Navn på fotograf og/eller eier av bildet skriver du i tekstfeltet nederst på </a:t>
            </a:r>
            <a:r>
              <a:rPr lang="nb-NO" err="1"/>
              <a:t>malsiden</a:t>
            </a:r>
            <a:r>
              <a:rPr lang="nb-NO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264222-F2ED-4044-A7CD-7C63D4A2EE7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11FEC603-5563-416F-A5D9-6EF0FE508C3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703695"/>
            <a:ext cx="8155355" cy="137044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Her skriver du fotograf(ene) og/eller eier(ne) av bildene.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50"/>
          <a:stretch/>
        </p:blipFill>
        <p:spPr>
          <a:xfrm>
            <a:off x="8881859" y="2791838"/>
            <a:ext cx="3310142" cy="3326296"/>
          </a:xfrm>
          <a:prstGeom prst="rect">
            <a:avLst/>
          </a:prstGeom>
          <a:noFill/>
        </p:spPr>
      </p:pic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/>
              <a:t>Overskrift (pkt. 54) på </a:t>
            </a:r>
            <a:r>
              <a:rPr lang="nb-NO" err="1"/>
              <a:t>forsidemal</a:t>
            </a:r>
            <a:r>
              <a:rPr lang="nb-NO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Her kan du skrive navn og avdeling, eller du kan spesifisere hva presentasjonen dreier seg om.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C404FBC3-6B15-4405-8FBC-A209FD0677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0000"/>
            <a:ext cx="4816643" cy="14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/>
              <a:t>Klikk på ikonet for å sette inn et stående bilde 1.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Navn på fotograf(er) og/eller eier(e) av bildet skriver du i tekstfeltet nederst på </a:t>
            </a:r>
            <a:r>
              <a:rPr lang="nb-NO" err="1"/>
              <a:t>malsiden</a:t>
            </a:r>
            <a:r>
              <a:rPr lang="nb-NO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/>
              <a:t>Klikk på ikonet for å sette inn et stående bilde 2.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Navn på fotograf(er) og/eller eier(e) av bildet skriver du i tekstfeltet nederst på </a:t>
            </a:r>
            <a:r>
              <a:rPr lang="nb-NO" err="1"/>
              <a:t>malsiden</a:t>
            </a:r>
            <a:r>
              <a:rPr lang="nb-NO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703695"/>
            <a:ext cx="8155355" cy="137044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D36F2C1-F98E-4C25-8CDF-D3BED94FD83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/>
              <a:t>Klikk på ikonet for å sette inn et liggende bilde 1.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Navn på fotograf(er) og/eller eier(e) av bildet skriver du i tekstfeltet nederst på </a:t>
            </a:r>
            <a:r>
              <a:rPr lang="nb-NO" err="1"/>
              <a:t>malsiden</a:t>
            </a:r>
            <a:r>
              <a:rPr lang="nb-NO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/>
              <a:t>Klikk på ikonet for å sette inn et liggende bilde 2.</a:t>
            </a:r>
            <a:br>
              <a:rPr lang="nb-NO"/>
            </a:br>
            <a:br>
              <a:rPr lang="nb-NO"/>
            </a:br>
            <a:r>
              <a:rPr lang="nb-NO"/>
              <a:t> Navn på fotograf(er) og/eller eier(e) av bildet skriver du i tekstfeltet nederst på </a:t>
            </a:r>
            <a:r>
              <a:rPr lang="nb-NO" err="1"/>
              <a:t>malsiden</a:t>
            </a:r>
            <a:r>
              <a:rPr lang="nb-NO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/>
              <a:t>Klikk på ikonet for å sette inn et stående bilde.</a:t>
            </a:r>
            <a:br>
              <a:rPr lang="nb-NO"/>
            </a:br>
            <a:br>
              <a:rPr lang="nb-NO"/>
            </a:br>
            <a:r>
              <a:rPr lang="nb-NO"/>
              <a:t>Navn på fotograf(er) og/eller eier(e) av bildet skriver du i tekstfeltet nederst på </a:t>
            </a:r>
            <a:r>
              <a:rPr lang="nb-NO" err="1"/>
              <a:t>malsiden</a:t>
            </a:r>
            <a:r>
              <a:rPr lang="nb-NO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705599"/>
            <a:ext cx="8358556" cy="135139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B99EF6-D8AD-433A-BE5E-2B3515EE8917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/>
              <a:t>Klikk på ikonet for å sette inn et liggende bilde 1.</a:t>
            </a:r>
            <a:br>
              <a:rPr lang="nb-NO"/>
            </a:br>
            <a:br>
              <a:rPr lang="nb-NO"/>
            </a:br>
            <a:r>
              <a:rPr lang="nb-NO"/>
              <a:t>Navn på fotograf(er) og/eller eier(e) av bildet skriver du i tekstfeltet nederst på </a:t>
            </a:r>
            <a:r>
              <a:rPr lang="nb-NO" err="1"/>
              <a:t>malsiden</a:t>
            </a:r>
            <a:r>
              <a:rPr lang="nb-NO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/>
              <a:t>Klikk på ikonet for å sette inn et liggende bilde 3.</a:t>
            </a:r>
            <a:br>
              <a:rPr lang="nb-NO"/>
            </a:br>
            <a:br>
              <a:rPr lang="nb-NO"/>
            </a:br>
            <a:r>
              <a:rPr lang="nb-NO"/>
              <a:t>Navn på fotograf(er) og/eller eier(e) av bildet skriver du i tekstfeltet nederst på </a:t>
            </a:r>
            <a:r>
              <a:rPr lang="nb-NO" err="1"/>
              <a:t>malsiden</a:t>
            </a:r>
            <a:r>
              <a:rPr lang="nb-NO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703694"/>
            <a:ext cx="8304767" cy="138949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C9208AA-F53D-450E-BDAA-14D607FACDFD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/>
              <a:t>Klikk på ikonet for å sette inn et liggende bilde 2.</a:t>
            </a:r>
            <a:br>
              <a:rPr lang="nb-NO"/>
            </a:br>
            <a:br>
              <a:rPr lang="nb-NO"/>
            </a:br>
            <a:r>
              <a:rPr lang="nb-NO"/>
              <a:t>Navn på fotograf(er) og/eller eier(e) av bildet skriver du i tekstfeltet nederst på </a:t>
            </a:r>
            <a:r>
              <a:rPr lang="nb-NO" err="1"/>
              <a:t>malsiden</a:t>
            </a:r>
            <a:r>
              <a:rPr lang="nb-NO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/>
              <a:t>Klikk på ikonet for å sette inn et liggende bilde 4.</a:t>
            </a:r>
            <a:br>
              <a:rPr lang="nb-NO"/>
            </a:br>
            <a:br>
              <a:rPr lang="nb-NO"/>
            </a:br>
            <a:r>
              <a:rPr lang="nb-NO"/>
              <a:t>Navn på fotograf(er) og/eller eier(e) av bildet skriver du i tekstfeltet nederst på </a:t>
            </a:r>
            <a:r>
              <a:rPr lang="nb-NO" err="1"/>
              <a:t>malsiden</a:t>
            </a:r>
            <a:r>
              <a:rPr lang="nb-NO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/>
              <a:t>Klikk på ikonet for å sette inn video som ligger lagret på datamaskinen.</a:t>
            </a:r>
            <a:br>
              <a:rPr lang="nb-NO"/>
            </a:br>
            <a:r>
              <a:rPr lang="nb-NO"/>
              <a:t>Videoer fra nettet kan ikke settes inn.</a:t>
            </a:r>
            <a:br>
              <a:rPr lang="nb-NO"/>
            </a:br>
            <a:br>
              <a:rPr lang="nb-NO"/>
            </a:br>
            <a:r>
              <a:rPr lang="nb-NO"/>
              <a:t>NB. Når du setter inn video i presentasjon, blir filstørrelsen veldig stor.</a:t>
            </a: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Det er lurt at både presentasjon og videofil ligger lagret på samme datamaskin</a:t>
            </a:r>
            <a:br>
              <a:rPr lang="nb-NO"/>
            </a:br>
            <a:r>
              <a:rPr lang="nb-NO"/>
              <a:t> som presentasjonen spilles av på.</a:t>
            </a:r>
            <a:br>
              <a:rPr lang="nb-NO"/>
            </a:br>
            <a:br>
              <a:rPr lang="nb-NO"/>
            </a:br>
            <a:r>
              <a:rPr lang="nb-NO"/>
              <a:t>Last eventuelt presentasjonen over fra minnepinne til maskin.</a:t>
            </a:r>
            <a:br>
              <a:rPr lang="nb-NO"/>
            </a:br>
            <a:br>
              <a:rPr lang="nb-NO"/>
            </a:br>
            <a:r>
              <a:rPr lang="nb-NO"/>
              <a:t>Hvis ikke kan avspillingen gå veldig tregt eller hakke.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395EA75D-C669-4024-A4C7-7FF466D91B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3417" y="873125"/>
            <a:ext cx="8425282" cy="432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med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11FD0BF-FAAF-4897-93DF-D0B00ABD5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A4417D52-51C9-4726-B690-F70EB9F6655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CA72B0F-0B6D-4940-84F9-C4327226F03B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65997F6-170A-4322-BCE3-1D9D100B314C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57E35CC-58BA-4E57-8A6D-63A1968BBF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BD3391E9-6083-474A-AF9E-44F02AE91C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050" y="693764"/>
            <a:ext cx="10469899" cy="564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6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sfov.no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ov</a:t>
            </a:r>
            <a:endParaRPr lang="nb-NO" sz="1000" i="0" kern="120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her for å sette inn en avsluttende tekst.</a:t>
            </a:r>
            <a:br>
              <a:rPr lang="nb-NO"/>
            </a:br>
            <a:r>
              <a:rPr lang="nb-NO"/>
              <a:t> </a:t>
            </a:r>
            <a:br>
              <a:rPr lang="nb-NO"/>
            </a:br>
            <a:r>
              <a:rPr lang="nb-NO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C4ECA97A-E6CD-443F-B212-8A1120A993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46" y="4693844"/>
            <a:ext cx="3900854" cy="11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sfov.no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ov</a:t>
            </a:r>
            <a:endParaRPr lang="nb-NO" sz="1000" i="0" kern="120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her for å sette inn en avsluttende tekst.</a:t>
            </a:r>
            <a:br>
              <a:rPr lang="nb-NO"/>
            </a:br>
            <a:r>
              <a:rPr lang="nb-NO"/>
              <a:t> </a:t>
            </a:r>
            <a:br>
              <a:rPr lang="nb-NO"/>
            </a:br>
            <a:r>
              <a:rPr lang="nb-NO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8F86FF03-7E94-4A5D-A789-8FA40021BB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46" y="4693844"/>
            <a:ext cx="3900854" cy="11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sfov.no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ov</a:t>
            </a:r>
            <a:endParaRPr lang="nb-NO" sz="1000" i="0" kern="120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her for å sette inn en avsluttende tekst.</a:t>
            </a:r>
            <a:br>
              <a:rPr lang="nb-NO"/>
            </a:br>
            <a:r>
              <a:rPr lang="nb-NO"/>
              <a:t> </a:t>
            </a:r>
            <a:br>
              <a:rPr lang="nb-NO"/>
            </a:br>
            <a:r>
              <a:rPr lang="nb-NO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sette inn bilde som passer til den avsluttende siden din. </a:t>
            </a:r>
            <a:br>
              <a:rPr lang="nb-NO"/>
            </a:br>
            <a:br>
              <a:rPr lang="nb-NO"/>
            </a:b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/>
              <a:t>Foto: Her skriver du fotograf(ene) og/eller eier(ne) av bildene.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C86F485D-915F-4273-A8A1-FE16466200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46" y="4693844"/>
            <a:ext cx="3900854" cy="11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her for å sette inn en avsluttende tekst.</a:t>
            </a:r>
            <a:br>
              <a:rPr lang="nb-NO"/>
            </a:br>
            <a:r>
              <a:rPr lang="nb-NO"/>
              <a:t> </a:t>
            </a:r>
            <a:br>
              <a:rPr lang="nb-NO"/>
            </a:br>
            <a:r>
              <a:rPr lang="nb-NO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skriv f. eks. stilling/avdeling (liten forbokstav)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E831F85E-8785-4C6B-B398-C3BF356D2BB5}"/>
              </a:ext>
            </a:extLst>
          </p:cNvPr>
          <p:cNvSpPr txBox="1"/>
          <p:nvPr/>
        </p:nvSpPr>
        <p:spPr>
          <a:xfrm>
            <a:off x="8896396" y="5725022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sfov.no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ov</a:t>
            </a:r>
            <a:endParaRPr lang="nb-NO" sz="1000" i="0" kern="120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/>
              <a:t>Foto: Her skriver du fotograf(ene) og/eller eier(ne) av bildene.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5FF12AE2-FCFF-4B45-92E0-8C1188DCBA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46" y="5443778"/>
            <a:ext cx="3900854" cy="11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/>
              <a:t>Overskrift (pkt. 54) på </a:t>
            </a:r>
            <a:r>
              <a:rPr lang="nb-NO" err="1"/>
              <a:t>forsidemal</a:t>
            </a:r>
            <a:r>
              <a:rPr lang="nb-NO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Her kan du skrive navn og avdeling, eller du kan spesifisere hva presentasjonen dreier seg om.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A34269E-E164-42A8-BCBD-A2FF6A0E04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0000"/>
            <a:ext cx="4816643" cy="14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LANDBR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Følg </a:t>
            </a:r>
            <a:r>
              <a:rPr lang="nb-NO">
                <a:hlinkClick r:id="rId2"/>
              </a:rPr>
              <a:t>Viken-bonden på Facebook</a:t>
            </a:r>
            <a:r>
              <a:rPr lang="nb-NO"/>
              <a:t> for å få aktuell informasjon om jordbruk og skogbruk fra Statsforvalteren.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skriv f. eks. stilling/avdeling (liten forbokstav)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E831F85E-8785-4C6B-B398-C3BF356D2BB5}"/>
              </a:ext>
            </a:extLst>
          </p:cNvPr>
          <p:cNvSpPr txBox="1"/>
          <p:nvPr/>
        </p:nvSpPr>
        <p:spPr>
          <a:xfrm>
            <a:off x="8896396" y="5725022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sfov.no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ov</a:t>
            </a:r>
            <a:endParaRPr lang="nb-NO" sz="1000" i="0" kern="120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/>
              <a:t>Foto: Her skriver du fotograf(ene) og/eller eier(ne) av bildene.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5FF12AE2-FCFF-4B45-92E0-8C1188DCBA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46" y="5443778"/>
            <a:ext cx="3900854" cy="11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45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Overskrift (pkt. 36) på </a:t>
            </a:r>
            <a:r>
              <a:rPr lang="nb-NO" err="1"/>
              <a:t>malside</a:t>
            </a:r>
            <a:r>
              <a:rPr lang="nb-NO"/>
              <a:t> med kun 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5FA3954-742F-4DD6-A8DB-A675A20FB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6B78508-2033-4BC7-9A2B-3EA310F7D1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8B79961-EC85-4F5E-8A2B-5233E13A6F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BC51FCA-1BA2-47B0-ADD7-5A54455D4249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527570CC-C1F5-4F3F-BF08-E44D828EC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/>
              <a:t>Overskriften (pkt. 36) bør være kort og tydelig</a:t>
            </a:r>
          </a:p>
        </p:txBody>
      </p:sp>
      <p:sp>
        <p:nvSpPr>
          <p:cNvPr id="5" name="Plassholder for tekst 37">
            <a:extLst>
              <a:ext uri="{FF2B5EF4-FFF2-40B4-BE49-F238E27FC236}">
                <a16:creationId xmlns:a16="http://schemas.microsoft.com/office/drawing/2014/main" id="{C221EF52-3926-4556-A22E-E292FA64D2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Skriv i stikkordsform, ikke i setninger.</a:t>
            </a:r>
            <a:br>
              <a:rPr lang="nb-NO"/>
            </a:br>
            <a:r>
              <a:rPr lang="nb-NO"/>
              <a:t>Publikum bør slippe å lese alt som blir sagt.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6F22973-D61B-4BBA-88C0-3B1B9A27C63E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6046B91-AEAB-45BF-BD3F-55FF7616AA04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Oslo og Viken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BD20E72-0719-42FD-9E31-8D508A92AE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86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Skriv i stikkordsform, ikke i setninger.</a:t>
            </a:r>
            <a:br>
              <a:rPr lang="nb-NO"/>
            </a:br>
            <a:r>
              <a:rPr lang="nb-NO"/>
              <a:t>Publikum bør slippe å lese alt som blir sagt.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79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/>
              <a:t>Overskrift (pkt. 44) på </a:t>
            </a:r>
            <a:r>
              <a:rPr lang="nb-NO" err="1"/>
              <a:t>forsidemal</a:t>
            </a:r>
            <a:r>
              <a:rPr lang="nb-NO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12B0D010-84EE-4BAB-86B8-8E2F390169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0000"/>
            <a:ext cx="4816643" cy="14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/>
              <a:t>Overskrift (pkt. 44) på </a:t>
            </a:r>
            <a:r>
              <a:rPr lang="nb-NO" err="1"/>
              <a:t>forsidemal</a:t>
            </a:r>
            <a:r>
              <a:rPr lang="nb-NO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AFCECF22-4434-43B2-9CC1-26097DE012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0000"/>
            <a:ext cx="4816643" cy="14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Overskrift (pkt. 54) </a:t>
            </a:r>
            <a:r>
              <a:rPr lang="nb-NO" err="1"/>
              <a:t>bildemal</a:t>
            </a:r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5A44D97-1F9A-4245-97DB-B1718D3E8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0000"/>
            <a:ext cx="4816643" cy="14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jumilsste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820F921-B1FB-4C7D-947B-927D22FBD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701" y="1122363"/>
            <a:ext cx="9829799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1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/>
              <a:t>Overskrift (pkt. 54) på </a:t>
            </a:r>
            <a:r>
              <a:rPr lang="nb-NO" err="1"/>
              <a:t>forsidemal</a:t>
            </a:r>
            <a:r>
              <a:rPr lang="nb-NO"/>
              <a:t> for Sjumilssteget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DB4086AD-CE9C-4879-A5B8-BC4278632B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45157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25000"/>
              </a:scheme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4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0963FE4-15FB-4A02-BF6F-86DA52DE81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080" y="4463490"/>
            <a:ext cx="1580933" cy="521982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31B145F-CB43-4E87-9B39-53B6091C8E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0000"/>
            <a:ext cx="4816643" cy="14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8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Skriv i stikkordsform, ikke i setninger.</a:t>
            </a:r>
            <a:br>
              <a:rPr lang="nb-NO"/>
            </a:br>
            <a:r>
              <a:rPr lang="nb-NO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Skriv i stikkordsform, ikke i setninger.</a:t>
            </a:r>
            <a:br>
              <a:rPr lang="nb-NO"/>
            </a:br>
            <a:r>
              <a:rPr lang="nb-NO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666" r:id="rId3"/>
    <p:sldLayoutId id="2147483667" r:id="rId4"/>
    <p:sldLayoutId id="2147483669" r:id="rId5"/>
    <p:sldLayoutId id="2147483756" r:id="rId6"/>
    <p:sldLayoutId id="2147483730" r:id="rId7"/>
    <p:sldLayoutId id="2147483664" r:id="rId8"/>
    <p:sldLayoutId id="2147483713" r:id="rId9"/>
    <p:sldLayoutId id="2147483685" r:id="rId10"/>
    <p:sldLayoutId id="2147483714" r:id="rId11"/>
    <p:sldLayoutId id="2147483702" r:id="rId12"/>
    <p:sldLayoutId id="2147483736" r:id="rId13"/>
    <p:sldLayoutId id="2147483733" r:id="rId14"/>
    <p:sldLayoutId id="2147483716" r:id="rId15"/>
    <p:sldLayoutId id="2147483707" r:id="rId16"/>
    <p:sldLayoutId id="2147483675" r:id="rId17"/>
    <p:sldLayoutId id="2147483706" r:id="rId18"/>
    <p:sldLayoutId id="2147483709" r:id="rId19"/>
    <p:sldLayoutId id="2147483711" r:id="rId20"/>
    <p:sldLayoutId id="2147483710" r:id="rId21"/>
    <p:sldLayoutId id="2147483712" r:id="rId22"/>
    <p:sldLayoutId id="2147483655" r:id="rId23"/>
    <p:sldLayoutId id="2147483705" r:id="rId24"/>
    <p:sldLayoutId id="2147483690" r:id="rId25"/>
    <p:sldLayoutId id="2147483759" r:id="rId26"/>
    <p:sldLayoutId id="2147483758" r:id="rId27"/>
    <p:sldLayoutId id="2147483757" r:id="rId28"/>
    <p:sldLayoutId id="2147483746" r:id="rId29"/>
    <p:sldLayoutId id="2147483762" r:id="rId30"/>
    <p:sldLayoutId id="2147483718" r:id="rId31"/>
    <p:sldLayoutId id="2147483719" r:id="rId32"/>
    <p:sldLayoutId id="2147483760" r:id="rId33"/>
    <p:sldLayoutId id="2147483761" r:id="rId3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0CA76C0-E215-4788-AA4B-73F9078CE4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Ny opplæringslov sett fra </a:t>
            </a:r>
            <a:r>
              <a:rPr lang="nb-NO" dirty="0" err="1"/>
              <a:t>Statsforvalterens</a:t>
            </a:r>
            <a:r>
              <a:rPr lang="nb-NO" dirty="0"/>
              <a:t> perspektiv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816DAB5-B3A2-433A-97E8-F7F1949400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Faglig frokost 09.02.2024</a:t>
            </a:r>
          </a:p>
        </p:txBody>
      </p:sp>
    </p:spTree>
    <p:extLst>
      <p:ext uri="{BB962C8B-B14F-4D97-AF65-F5344CB8AC3E}">
        <p14:creationId xmlns:p14="http://schemas.microsoft.com/office/powerpoint/2010/main" val="2701618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5B97B09-9997-BE0E-31CC-7EA1397ECB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1872000"/>
            <a:ext cx="10078772" cy="4437247"/>
          </a:xfrm>
        </p:spPr>
        <p:txBody>
          <a:bodyPr lIns="91440" tIns="45720" rIns="91440" bIns="4572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Iverksetter av nasjonal politikk</a:t>
            </a:r>
          </a:p>
          <a:p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Informasjon og veiledning</a:t>
            </a:r>
          </a:p>
          <a:p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Informere og veilede i regelverket</a:t>
            </a:r>
          </a:p>
          <a:p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Målrettet bruk av virkemidler</a:t>
            </a:r>
          </a:p>
          <a:p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Veiledningsplikt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C6B93BF-DC92-5678-D9AB-524C0647E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Statsforvalterens</a:t>
            </a:r>
            <a:r>
              <a:rPr lang="nb-NO" dirty="0"/>
              <a:t> oppdrag</a:t>
            </a:r>
          </a:p>
        </p:txBody>
      </p:sp>
      <p:pic>
        <p:nvPicPr>
          <p:cNvPr id="5" name="Bilde 4" descr="Folk på møtet">
            <a:extLst>
              <a:ext uri="{FF2B5EF4-FFF2-40B4-BE49-F238E27FC236}">
                <a16:creationId xmlns:a16="http://schemas.microsoft.com/office/drawing/2014/main" id="{D4CAF985-32EA-86AF-8DB6-200FC2148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593" y="2376123"/>
            <a:ext cx="6571697" cy="443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0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727D727F-641A-A91C-A604-708C73ED0C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nb-NO" sz="3200" dirty="0"/>
              <a:t>Hvordan jobber vi med ny opplæringslov?</a:t>
            </a:r>
          </a:p>
          <a:p>
            <a:endParaRPr lang="nb-NO" sz="3200" dirty="0"/>
          </a:p>
          <a:p>
            <a:r>
              <a:rPr lang="nb-NO" sz="3200" dirty="0"/>
              <a:t>…eller historien om den blinde som skal hjelpe den halte..?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>
              <a:ea typeface="Open Sans Light"/>
              <a:cs typeface="Open Sans Light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45A0C14-9BED-0E03-F339-8BBE8E361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1303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767461D2-B444-7297-2759-EBBCB305C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Plan for intern implementering – treffer oss ulikt</a:t>
            </a:r>
          </a:p>
          <a:p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Strategi for hvordan svare på spørsmål</a:t>
            </a:r>
          </a:p>
          <a:p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Annet?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>
              <a:ea typeface="Open Sans Light"/>
              <a:cs typeface="Open Sans Light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11AEB75-FB02-E1DB-23E8-FCE5EFAA2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a typeface="Open Sans SemiBold"/>
                <a:cs typeface="Open Sans SemiBold"/>
              </a:rPr>
              <a:t>Hva har vi gjort internt?</a:t>
            </a:r>
          </a:p>
        </p:txBody>
      </p:sp>
      <p:sp>
        <p:nvSpPr>
          <p:cNvPr id="4" name="Tittel 2">
            <a:extLst>
              <a:ext uri="{FF2B5EF4-FFF2-40B4-BE49-F238E27FC236}">
                <a16:creationId xmlns:a16="http://schemas.microsoft.com/office/drawing/2014/main" id="{E6E15F6B-0D79-B7C3-5A0B-A8EDB78BD0B0}"/>
              </a:ext>
            </a:extLst>
          </p:cNvPr>
          <p:cNvSpPr txBox="1">
            <a:spLocks/>
          </p:cNvSpPr>
          <p:nvPr/>
        </p:nvSpPr>
        <p:spPr>
          <a:xfrm>
            <a:off x="1055687" y="3852530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nb-NO" dirty="0">
              <a:ea typeface="Open Sans SemiBold"/>
              <a:cs typeface="Open Sans SemiBold"/>
            </a:endParaRPr>
          </a:p>
        </p:txBody>
      </p:sp>
      <p:pic>
        <p:nvPicPr>
          <p:cNvPr id="6" name="Bilde 5" descr="Kvinne i dress, holder utklippstavle med plantegning, gir nøkkel til smilende par">
            <a:extLst>
              <a:ext uri="{FF2B5EF4-FFF2-40B4-BE49-F238E27FC236}">
                <a16:creationId xmlns:a16="http://schemas.microsoft.com/office/drawing/2014/main" id="{3C6FCF84-13EB-42F3-43A4-A5A9A0E51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6096000" cy="406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2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BC843E4-2D75-DDCF-DA3E-D19F2309BF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kern="100" dirty="0">
                <a:ea typeface="Calibri" panose="020F0502020204030204" pitchFamily="34" charset="0"/>
                <a:cs typeface="Times New Roman"/>
              </a:rPr>
              <a:t>Lande planer for eksterne aktiviteter</a:t>
            </a:r>
          </a:p>
          <a:p>
            <a:pPr marL="971550" lvl="1" indent="-285750"/>
            <a:r>
              <a:rPr lang="nb-NO" kern="100" dirty="0">
                <a:ea typeface="Calibri" panose="020F0502020204030204" pitchFamily="34" charset="0"/>
                <a:cs typeface="Times New Roman"/>
              </a:rPr>
              <a:t>Rekke med </a:t>
            </a:r>
            <a:r>
              <a:rPr lang="nb-NO" kern="100" dirty="0" err="1">
                <a:ea typeface="Calibri" panose="020F0502020204030204" pitchFamily="34" charset="0"/>
                <a:cs typeface="Times New Roman"/>
              </a:rPr>
              <a:t>webinarer</a:t>
            </a:r>
            <a:r>
              <a:rPr lang="nb-NO" kern="100" dirty="0">
                <a:ea typeface="Calibri" panose="020F0502020204030204" pitchFamily="34" charset="0"/>
                <a:cs typeface="Times New Roman"/>
              </a:rPr>
              <a:t>?</a:t>
            </a:r>
          </a:p>
          <a:p>
            <a:pPr marL="971550" lvl="1" indent="-285750"/>
            <a:r>
              <a:rPr lang="nb-NO" kern="100" dirty="0">
                <a:ea typeface="Calibri" panose="020F0502020204030204" pitchFamily="34" charset="0"/>
                <a:cs typeface="Times New Roman"/>
              </a:rPr>
              <a:t>Spørretimer?</a:t>
            </a:r>
          </a:p>
          <a:p>
            <a:pPr marL="971550" lvl="1" indent="-285750"/>
            <a:r>
              <a:rPr lang="nb-NO" kern="100" dirty="0">
                <a:ea typeface="Calibri" panose="020F0502020204030204" pitchFamily="34" charset="0"/>
                <a:cs typeface="Times New Roman"/>
              </a:rPr>
              <a:t>Brev på ulike områder?</a:t>
            </a:r>
          </a:p>
          <a:p>
            <a:pPr marL="971550" lvl="1" indent="-285750"/>
            <a:r>
              <a:rPr lang="nb-NO" kern="100" dirty="0">
                <a:ea typeface="Calibri" panose="020F0502020204030204" pitchFamily="34" charset="0"/>
                <a:cs typeface="Times New Roman"/>
              </a:rPr>
              <a:t>Informasjon på nettsidene våre?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kern="100" dirty="0">
                <a:effectLst/>
                <a:ea typeface="Calibri" panose="020F0502020204030204" pitchFamily="34" charset="0"/>
                <a:cs typeface="Times New Roman"/>
              </a:rPr>
              <a:t>Oppdatere maler</a:t>
            </a:r>
            <a:endParaRPr lang="nb-NO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0CE6C85-27C0-C6AD-0FDD-4A2C5FF4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skal vi gjøre internt?</a:t>
            </a:r>
          </a:p>
        </p:txBody>
      </p:sp>
      <p:pic>
        <p:nvPicPr>
          <p:cNvPr id="7" name="Bilde 6" descr="Folk å gjøre teamarbeid-illustrasjon">
            <a:extLst>
              <a:ext uri="{FF2B5EF4-FFF2-40B4-BE49-F238E27FC236}">
                <a16:creationId xmlns:a16="http://schemas.microsoft.com/office/drawing/2014/main" id="{55655BDF-3C4C-1E42-C8B8-0FB85778D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865" y="2838485"/>
            <a:ext cx="6227135" cy="393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98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2D1567E-4812-7F38-431B-C176D3AB66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ea typeface="Open Sans Light"/>
                <a:cs typeface="Open Sans Light"/>
              </a:rPr>
              <a:t>Våren 2022: Samling kommunalsjefer Oslo og Viken</a:t>
            </a:r>
          </a:p>
          <a:p>
            <a:endParaRPr lang="nb-NO" dirty="0">
              <a:ea typeface="Open Sans Light"/>
              <a:cs typeface="Open Sans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ea typeface="Open Sans Light"/>
                <a:cs typeface="Open Sans Light"/>
              </a:rPr>
              <a:t>Våren 2023: Samling kommunalsjefer Oslo og Viken</a:t>
            </a:r>
          </a:p>
          <a:p>
            <a:endParaRPr lang="nb-NO" dirty="0">
              <a:ea typeface="Open Sans Light"/>
              <a:cs typeface="Open Sans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ea typeface="Open Sans Light"/>
                <a:cs typeface="Open Sans Light"/>
              </a:rPr>
              <a:t>Høsten 2023: Samling kommunalsjefer Oslo og Viken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>
              <a:ea typeface="Open Sans Light"/>
              <a:cs typeface="Open Sans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>
                <a:ea typeface="Open Sans Light"/>
                <a:cs typeface="Open Sans Light"/>
              </a:rPr>
              <a:t>Teamsrom</a:t>
            </a:r>
            <a:r>
              <a:rPr lang="nb-NO" dirty="0">
                <a:ea typeface="Open Sans Light"/>
                <a:cs typeface="Open Sans Light"/>
              </a:rPr>
              <a:t> med kommunalsjefene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5390C8D-06A6-F710-28C0-BF0DAFCD1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har vi gjort eksternt?</a:t>
            </a:r>
          </a:p>
        </p:txBody>
      </p:sp>
      <p:pic>
        <p:nvPicPr>
          <p:cNvPr id="5" name="Bilde 4" descr="Folk hevede hender">
            <a:extLst>
              <a:ext uri="{FF2B5EF4-FFF2-40B4-BE49-F238E27FC236}">
                <a16:creationId xmlns:a16="http://schemas.microsoft.com/office/drawing/2014/main" id="{847877EE-A2B8-F083-0453-74BD48D10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88" y="0"/>
            <a:ext cx="4717312" cy="333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57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Trapper og kolonner på en majestetisk bybygning">
            <a:extLst>
              <a:ext uri="{FF2B5EF4-FFF2-40B4-BE49-F238E27FC236}">
                <a16:creationId xmlns:a16="http://schemas.microsoft.com/office/drawing/2014/main" id="{8BCE5ED2-7FD9-3465-E1A9-902C58CBE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7FFB6767-DAB0-6CB6-E1B6-63AF5CF897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3317358"/>
            <a:ext cx="10078772" cy="354064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/>
              <a:t>Kommunesamling våren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/>
              <a:t>Etablere nettverk</a:t>
            </a:r>
          </a:p>
          <a:p>
            <a:endParaRPr lang="nb-NO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 err="1"/>
              <a:t>Udir</a:t>
            </a:r>
            <a:r>
              <a:rPr lang="nb-NO" b="1" dirty="0"/>
              <a:t> skolere </a:t>
            </a:r>
            <a:r>
              <a:rPr lang="nb-NO" b="1" dirty="0" err="1"/>
              <a:t>statsforvalterne</a:t>
            </a:r>
            <a:r>
              <a:rPr lang="nb-NO" b="1" dirty="0"/>
              <a:t> tidlig mai 2024</a:t>
            </a:r>
          </a:p>
          <a:p>
            <a:pPr marL="1028700" lvl="1" indent="-342900"/>
            <a:r>
              <a:rPr lang="nb-NO" b="1" dirty="0"/>
              <a:t>Vil utløse en rekke veiledningsaktiviteter fra oss resten av 2024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5245CDA-6FA7-BF8E-0478-59315C20F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873125"/>
            <a:ext cx="10080625" cy="2029563"/>
          </a:xfrm>
        </p:spPr>
        <p:txBody>
          <a:bodyPr/>
          <a:lstStyle/>
          <a:p>
            <a:r>
              <a:rPr lang="nb-NO" b="1" dirty="0"/>
              <a:t>Hva skal vi gjøre eksternt?</a:t>
            </a:r>
          </a:p>
        </p:txBody>
      </p:sp>
    </p:spTree>
    <p:extLst>
      <p:ext uri="{BB962C8B-B14F-4D97-AF65-F5344CB8AC3E}">
        <p14:creationId xmlns:p14="http://schemas.microsoft.com/office/powerpoint/2010/main" val="3728440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Bylys i fokus i forstørrelsesglass">
            <a:extLst>
              <a:ext uri="{FF2B5EF4-FFF2-40B4-BE49-F238E27FC236}">
                <a16:creationId xmlns:a16="http://schemas.microsoft.com/office/drawing/2014/main" id="{A129ED03-3AAB-9A4A-17C2-0416E94B0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156" y="3168502"/>
            <a:ext cx="6486843" cy="3615070"/>
          </a:xfrm>
          <a:prstGeom prst="rect">
            <a:avLst/>
          </a:prstGeom>
        </p:spPr>
      </p:pic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C66CDC3-5469-0117-2025-4BE88BD5EA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0" y="1712600"/>
            <a:ext cx="10078772" cy="4144259"/>
          </a:xfrm>
        </p:spPr>
        <p:txBody>
          <a:bodyPr/>
          <a:lstStyle/>
          <a:p>
            <a:r>
              <a:rPr lang="nb-NO" dirty="0"/>
              <a:t>Internt: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Ulike faggrupper har sett på høringsforslaget og laget forslag til innspill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Ledergruppen så på forslaget 08.02.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Frist innspill til </a:t>
            </a:r>
            <a:r>
              <a:rPr lang="nb-NO" dirty="0" err="1"/>
              <a:t>Udir</a:t>
            </a:r>
            <a:r>
              <a:rPr lang="nb-NO" dirty="0"/>
              <a:t> 18.02.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r>
              <a:rPr lang="nb-NO" dirty="0"/>
              <a:t>Eksternt: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Udir</a:t>
            </a:r>
            <a:r>
              <a:rPr lang="nb-NO" dirty="0"/>
              <a:t> lager høringsoppsummering</a:t>
            </a:r>
          </a:p>
          <a:p>
            <a:r>
              <a:rPr lang="nb-NO" dirty="0"/>
              <a:t>og sender anbefaling til KD før påske​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Fastsettes vår/tidlig sommer​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Lov og forskrift i kraft 1. august 2024</a:t>
            </a:r>
          </a:p>
          <a:p>
            <a:endParaRPr lang="nb-NO" dirty="0"/>
          </a:p>
          <a:p>
            <a:endParaRPr lang="nb-NO" dirty="0">
              <a:highlight>
                <a:srgbClr val="FFFF00"/>
              </a:highlight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0BD5EDC-E1C9-D3E4-95ED-6FC280E47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7" y="548753"/>
            <a:ext cx="10080625" cy="1077209"/>
          </a:xfrm>
        </p:spPr>
        <p:txBody>
          <a:bodyPr/>
          <a:lstStyle/>
          <a:p>
            <a:r>
              <a:rPr lang="nb-NO" dirty="0">
                <a:ea typeface="Open Sans SemiBold"/>
                <a:cs typeface="Open Sans SemiBold"/>
              </a:rPr>
              <a:t>Status arbeid med forskrift til ny lov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4705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Nærbilde av kjedelenke">
            <a:extLst>
              <a:ext uri="{FF2B5EF4-FFF2-40B4-BE49-F238E27FC236}">
                <a16:creationId xmlns:a16="http://schemas.microsoft.com/office/drawing/2014/main" id="{28448031-836D-99AF-7D8A-AF41A2625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54" y="92858"/>
            <a:ext cx="5424746" cy="4144259"/>
          </a:xfrm>
          <a:prstGeom prst="rect">
            <a:avLst/>
          </a:prstGeom>
        </p:spPr>
      </p:pic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B0301485-09C0-430E-4A4E-DEB3F878C2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327" y="1244010"/>
            <a:ext cx="6660928" cy="50652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Lokal kompetanseutvikling i barnehage og grunnopplæring</a:t>
            </a:r>
          </a:p>
          <a:p>
            <a:pPr marL="1028700" lvl="1" indent="-342900"/>
            <a:r>
              <a:rPr lang="nb-NO" dirty="0"/>
              <a:t>Desentralisert ordning for grunnskoler og videregående skoler</a:t>
            </a:r>
          </a:p>
          <a:p>
            <a:pPr marL="1028700" lvl="1" indent="-342900"/>
            <a:r>
              <a:rPr lang="nb-NO" dirty="0"/>
              <a:t>Kompetanseløftet for spesialpedagogikk og inkluderende praksis</a:t>
            </a:r>
          </a:p>
          <a:p>
            <a:pPr marL="1028700" lvl="1" indent="-342900"/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Eiere melder behov for midler til kollektiv kompetanseutvikling i egne virksomheter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Målgrupper: Lærere, leder og andre ansatte i barnehager og skoler, og andre i organisasjonen rundt som bidrar til kvalitet i tilbudet til barn og unge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Nytt regelverk kan i prinsippet falle innenfor, jf. mange tiltak knyttet til fagfornyelsen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AA15A17-713E-28B3-9BBE-5ACBD81A8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4" y="212652"/>
            <a:ext cx="10785439" cy="754912"/>
          </a:xfrm>
        </p:spPr>
        <p:txBody>
          <a:bodyPr/>
          <a:lstStyle/>
          <a:p>
            <a:r>
              <a:rPr lang="nb-NO" dirty="0"/>
              <a:t>Kobling mot kompetanseordningene?</a:t>
            </a:r>
          </a:p>
        </p:txBody>
      </p:sp>
    </p:spTree>
    <p:extLst>
      <p:ext uri="{BB962C8B-B14F-4D97-AF65-F5344CB8AC3E}">
        <p14:creationId xmlns:p14="http://schemas.microsoft.com/office/powerpoint/2010/main" val="3974291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D17681C8-0DE6-45D6-A819-1137200E5362}" vid="{B67832B3-2809-42ED-9BB6-A5178880AB2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75436C02756B47A9E4BED5296F5284" ma:contentTypeVersion="18" ma:contentTypeDescription="Create a new document." ma:contentTypeScope="" ma:versionID="a07c4bb9a521f37bb443021f6a8f149e">
  <xsd:schema xmlns:xsd="http://www.w3.org/2001/XMLSchema" xmlns:xs="http://www.w3.org/2001/XMLSchema" xmlns:p="http://schemas.microsoft.com/office/2006/metadata/properties" xmlns:ns2="299c97ea-24cd-4264-893d-03ac9229396a" xmlns:ns3="209305f1-d40e-48e1-a8b1-6cca3c1966d4" targetNamespace="http://schemas.microsoft.com/office/2006/metadata/properties" ma:root="true" ma:fieldsID="b55c2a4fb791483ec464aa98dabfb962" ns2:_="" ns3:_="">
    <xsd:import namespace="299c97ea-24cd-4264-893d-03ac9229396a"/>
    <xsd:import namespace="209305f1-d40e-48e1-a8b1-6cca3c1966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c97ea-24cd-4264-893d-03ac922939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22fd018-c39b-462c-89de-126a365ef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9305f1-d40e-48e1-a8b1-6cca3c1966d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aeb0e0f-abe7-44fa-b415-597473f3f324}" ma:internalName="TaxCatchAll" ma:showField="CatchAllData" ma:web="209305f1-d40e-48e1-a8b1-6cca3c1966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c97ea-24cd-4264-893d-03ac9229396a">
      <Terms xmlns="http://schemas.microsoft.com/office/infopath/2007/PartnerControls"/>
    </lcf76f155ced4ddcb4097134ff3c332f>
    <TaxCatchAll xmlns="209305f1-d40e-48e1-a8b1-6cca3c1966d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C6E6D8-3901-4DE3-A444-FA50D9C164DA}"/>
</file>

<file path=customXml/itemProps2.xml><?xml version="1.0" encoding="utf-8"?>
<ds:datastoreItem xmlns:ds="http://schemas.openxmlformats.org/officeDocument/2006/customXml" ds:itemID="{931007BB-70C5-4199-AF5E-54CAD9B842FE}">
  <ds:schemaRefs>
    <ds:schemaRef ds:uri="http://schemas.openxmlformats.org/package/2006/metadata/core-properties"/>
    <ds:schemaRef ds:uri="f091067d-da0c-4627-9438-6fdc2438d007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6809f1b9-a138-4b79-9798-659173f51209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A864702-2F2E-44C7-8FD9-6F3036A3E9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SFOV_PowerPointMal</Template>
  <TotalTime>287</TotalTime>
  <Words>304</Words>
  <Application>Microsoft Office PowerPoint</Application>
  <PresentationFormat>Widescreen</PresentationFormat>
  <Paragraphs>71</Paragraphs>
  <Slides>9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5" baseType="lpstr">
      <vt:lpstr>Arial</vt:lpstr>
      <vt:lpstr>Calibri</vt:lpstr>
      <vt:lpstr>Open Sans</vt:lpstr>
      <vt:lpstr>Open Sans Light</vt:lpstr>
      <vt:lpstr>Open Sans SemiBold</vt:lpstr>
      <vt:lpstr>Office-tema</vt:lpstr>
      <vt:lpstr>PowerPoint-presentasjon</vt:lpstr>
      <vt:lpstr>Statsforvalterens oppdrag</vt:lpstr>
      <vt:lpstr>PowerPoint-presentasjon</vt:lpstr>
      <vt:lpstr>Hva har vi gjort internt?</vt:lpstr>
      <vt:lpstr>Hva skal vi gjøre internt?</vt:lpstr>
      <vt:lpstr>Hva har vi gjort eksternt?</vt:lpstr>
      <vt:lpstr>Hva skal vi gjøre eksternt?</vt:lpstr>
      <vt:lpstr>Status arbeid med forskrift til ny lov</vt:lpstr>
      <vt:lpstr>Kobling mot kompetanseordningene?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Hallan, Mette</dc:creator>
  <cp:lastModifiedBy>Ananya Mishra</cp:lastModifiedBy>
  <cp:revision>72</cp:revision>
  <dcterms:created xsi:type="dcterms:W3CDTF">2024-01-16T11:05:18Z</dcterms:created>
  <dcterms:modified xsi:type="dcterms:W3CDTF">2024-02-08T12:19:46Z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0x010100B375436C02756B47A9E4BED5296F5284</vt:lpwstr>
  </property>
  <property fmtid="{D5CDD505-2E9C-101B-9397-08002B2CF9AE}" pid="3" name="MediaServiceImageTags">
    <vt:lpwstr/>
  </property>
</Properties>
</file>