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713" r:id="rId3"/>
  </p:sldMasterIdLst>
  <p:notesMasterIdLst>
    <p:notesMasterId r:id="rId59"/>
  </p:notesMasterIdLst>
  <p:handoutMasterIdLst>
    <p:handoutMasterId r:id="rId60"/>
  </p:handoutMasterIdLst>
  <p:sldIdLst>
    <p:sldId id="257" r:id="rId4"/>
    <p:sldId id="773" r:id="rId5"/>
    <p:sldId id="602" r:id="rId6"/>
    <p:sldId id="898" r:id="rId7"/>
    <p:sldId id="901" r:id="rId8"/>
    <p:sldId id="908" r:id="rId9"/>
    <p:sldId id="900" r:id="rId10"/>
    <p:sldId id="913" r:id="rId11"/>
    <p:sldId id="914" r:id="rId12"/>
    <p:sldId id="916" r:id="rId13"/>
    <p:sldId id="917" r:id="rId14"/>
    <p:sldId id="918" r:id="rId15"/>
    <p:sldId id="838" r:id="rId16"/>
    <p:sldId id="682" r:id="rId17"/>
    <p:sldId id="912" r:id="rId18"/>
    <p:sldId id="882" r:id="rId19"/>
    <p:sldId id="832" r:id="rId20"/>
    <p:sldId id="837" r:id="rId21"/>
    <p:sldId id="839" r:id="rId22"/>
    <p:sldId id="840" r:id="rId23"/>
    <p:sldId id="883" r:id="rId24"/>
    <p:sldId id="921" r:id="rId25"/>
    <p:sldId id="884" r:id="rId26"/>
    <p:sldId id="892" r:id="rId27"/>
    <p:sldId id="885" r:id="rId28"/>
    <p:sldId id="886" r:id="rId29"/>
    <p:sldId id="893" r:id="rId30"/>
    <p:sldId id="922" r:id="rId31"/>
    <p:sldId id="887" r:id="rId32"/>
    <p:sldId id="888" r:id="rId33"/>
    <p:sldId id="895" r:id="rId34"/>
    <p:sldId id="890" r:id="rId35"/>
    <p:sldId id="891" r:id="rId36"/>
    <p:sldId id="848" r:id="rId37"/>
    <p:sldId id="868" r:id="rId38"/>
    <p:sldId id="849" r:id="rId39"/>
    <p:sldId id="850" r:id="rId40"/>
    <p:sldId id="876" r:id="rId41"/>
    <p:sldId id="877" r:id="rId42"/>
    <p:sldId id="878" r:id="rId43"/>
    <p:sldId id="920" r:id="rId44"/>
    <p:sldId id="923" r:id="rId45"/>
    <p:sldId id="660" r:id="rId46"/>
    <p:sldId id="880" r:id="rId47"/>
    <p:sldId id="855" r:id="rId48"/>
    <p:sldId id="865" r:id="rId49"/>
    <p:sldId id="856" r:id="rId50"/>
    <p:sldId id="909" r:id="rId51"/>
    <p:sldId id="910" r:id="rId52"/>
    <p:sldId id="911" r:id="rId53"/>
    <p:sldId id="859" r:id="rId54"/>
    <p:sldId id="902" r:id="rId55"/>
    <p:sldId id="903" r:id="rId56"/>
    <p:sldId id="904" r:id="rId57"/>
    <p:sldId id="906" r:id="rId58"/>
  </p:sldIdLst>
  <p:sldSz cx="9144000" cy="6858000" type="screen4x3"/>
  <p:notesSz cx="9931400" cy="67945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rid Roe" initials="AR" lastIdx="9" clrIdx="0"/>
  <p:cmAuthor id="1" name="Marit Kjærnsli" initials="MK" lastIdx="0" clrIdx="1"/>
  <p:cmAuthor id="2" name="NN" initials="NN" lastIdx="1" clrIdx="2">
    <p:extLst>
      <p:ext uri="{19B8F6BF-5375-455C-9EA6-DF929625EA0E}">
        <p15:presenceInfo xmlns:p15="http://schemas.microsoft.com/office/powerpoint/2012/main" userId="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CC99"/>
    <a:srgbClr val="9BBB59"/>
    <a:srgbClr val="FFAE85"/>
    <a:srgbClr val="B9CDE5"/>
    <a:srgbClr val="A5C26A"/>
    <a:srgbClr val="607731"/>
    <a:srgbClr val="83A343"/>
    <a:srgbClr val="95B850"/>
    <a:srgbClr val="9FB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70BD4-BB50-4D9A-BA1F-59C922389DD7}" v="2" dt="2023-03-01T17:54:32.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56404" autoAdjust="0"/>
  </p:normalViewPr>
  <p:slideViewPr>
    <p:cSldViewPr showGuides="1">
      <p:cViewPr varScale="1">
        <p:scale>
          <a:sx n="70" d="100"/>
          <a:sy n="70" d="100"/>
        </p:scale>
        <p:origin x="2664" y="72"/>
      </p:cViewPr>
      <p:guideLst>
        <p:guide orient="horz" pos="3249"/>
        <p:guide pos="204"/>
      </p:guideLst>
    </p:cSldViewPr>
  </p:slideViewPr>
  <p:outlineViewPr>
    <p:cViewPr>
      <p:scale>
        <a:sx n="33" d="100"/>
        <a:sy n="33" d="100"/>
      </p:scale>
      <p:origin x="0" y="3132"/>
    </p:cViewPr>
  </p:outlineViewPr>
  <p:notesTextViewPr>
    <p:cViewPr>
      <p:scale>
        <a:sx n="3" d="2"/>
        <a:sy n="3" d="2"/>
      </p:scale>
      <p:origin x="0" y="0"/>
    </p:cViewPr>
  </p:notesTextViewPr>
  <p:sorterViewPr>
    <p:cViewPr>
      <p:scale>
        <a:sx n="110" d="100"/>
        <a:sy n="110" d="100"/>
      </p:scale>
      <p:origin x="0" y="-9270"/>
    </p:cViewPr>
  </p:sorterViewPr>
  <p:notesViewPr>
    <p:cSldViewPr>
      <p:cViewPr varScale="1">
        <p:scale>
          <a:sx n="79" d="100"/>
          <a:sy n="79" d="100"/>
        </p:scale>
        <p:origin x="-3936" y="-84"/>
      </p:cViewPr>
      <p:guideLst>
        <p:guide orient="horz" pos="2140"/>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68"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ge Kaarstein" userId="76c31c5e-eff2-41d7-84d6-f94ee165fc89" providerId="ADAL" clId="{CE370BD4-BB50-4D9A-BA1F-59C922389DD7}"/>
    <pc:docChg chg="modSld">
      <pc:chgData name="Hege Kaarstein" userId="76c31c5e-eff2-41d7-84d6-f94ee165fc89" providerId="ADAL" clId="{CE370BD4-BB50-4D9A-BA1F-59C922389DD7}" dt="2023-03-02T07:56:11.902" v="80" actId="729"/>
      <pc:docMkLst>
        <pc:docMk/>
      </pc:docMkLst>
      <pc:sldChg chg="modSp mod">
        <pc:chgData name="Hege Kaarstein" userId="76c31c5e-eff2-41d7-84d6-f94ee165fc89" providerId="ADAL" clId="{CE370BD4-BB50-4D9A-BA1F-59C922389DD7}" dt="2023-03-01T18:00:33.490" v="76" actId="20577"/>
        <pc:sldMkLst>
          <pc:docMk/>
          <pc:sldMk cId="1337106021" sldId="773"/>
        </pc:sldMkLst>
        <pc:spChg chg="mod">
          <ac:chgData name="Hege Kaarstein" userId="76c31c5e-eff2-41d7-84d6-f94ee165fc89" providerId="ADAL" clId="{CE370BD4-BB50-4D9A-BA1F-59C922389DD7}" dt="2023-03-01T18:00:33.490" v="76" actId="20577"/>
          <ac:spMkLst>
            <pc:docMk/>
            <pc:sldMk cId="1337106021" sldId="773"/>
            <ac:spMk id="2" creationId="{00000000-0000-0000-0000-000000000000}"/>
          </ac:spMkLst>
        </pc:spChg>
      </pc:sldChg>
      <pc:sldChg chg="modNotesTx">
        <pc:chgData name="Hege Kaarstein" userId="76c31c5e-eff2-41d7-84d6-f94ee165fc89" providerId="ADAL" clId="{CE370BD4-BB50-4D9A-BA1F-59C922389DD7}" dt="2023-03-01T17:57:52.483" v="75" actId="6549"/>
        <pc:sldMkLst>
          <pc:docMk/>
          <pc:sldMk cId="1621076679" sldId="906"/>
        </pc:sldMkLst>
      </pc:sldChg>
      <pc:sldChg chg="mod modShow">
        <pc:chgData name="Hege Kaarstein" userId="76c31c5e-eff2-41d7-84d6-f94ee165fc89" providerId="ADAL" clId="{CE370BD4-BB50-4D9A-BA1F-59C922389DD7}" dt="2023-03-01T18:09:25.530" v="77" actId="729"/>
        <pc:sldMkLst>
          <pc:docMk/>
          <pc:sldMk cId="2325283558" sldId="914"/>
        </pc:sldMkLst>
      </pc:sldChg>
      <pc:sldChg chg="modSp mod modShow">
        <pc:chgData name="Hege Kaarstein" userId="76c31c5e-eff2-41d7-84d6-f94ee165fc89" providerId="ADAL" clId="{CE370BD4-BB50-4D9A-BA1F-59C922389DD7}" dt="2023-03-02T07:56:11.902" v="80" actId="729"/>
        <pc:sldMkLst>
          <pc:docMk/>
          <pc:sldMk cId="1026794712" sldId="919"/>
        </pc:sldMkLst>
        <pc:spChg chg="mod">
          <ac:chgData name="Hege Kaarstein" userId="76c31c5e-eff2-41d7-84d6-f94ee165fc89" providerId="ADAL" clId="{CE370BD4-BB50-4D9A-BA1F-59C922389DD7}" dt="2023-03-01T17:54:32.632" v="0" actId="20577"/>
          <ac:spMkLst>
            <pc:docMk/>
            <pc:sldMk cId="1026794712" sldId="919"/>
            <ac:spMk id="4" creationId="{00000000-0000-0000-0000-000000000000}"/>
          </ac:spMkLst>
        </pc:spChg>
      </pc:sldChg>
      <pc:sldChg chg="modSp mod">
        <pc:chgData name="Hege Kaarstein" userId="76c31c5e-eff2-41d7-84d6-f94ee165fc89" providerId="ADAL" clId="{CE370BD4-BB50-4D9A-BA1F-59C922389DD7}" dt="2023-03-02T06:49:21.256" v="79" actId="1076"/>
        <pc:sldMkLst>
          <pc:docMk/>
          <pc:sldMk cId="1594759788" sldId="923"/>
        </pc:sldMkLst>
        <pc:spChg chg="mod">
          <ac:chgData name="Hege Kaarstein" userId="76c31c5e-eff2-41d7-84d6-f94ee165fc89" providerId="ADAL" clId="{CE370BD4-BB50-4D9A-BA1F-59C922389DD7}" dt="2023-03-02T06:49:21.256" v="79" actId="1076"/>
          <ac:spMkLst>
            <pc:docMk/>
            <pc:sldMk cId="1594759788" sldId="92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4303606" cy="339725"/>
          </a:xfrm>
          <a:prstGeom prst="rect">
            <a:avLst/>
          </a:prstGeom>
        </p:spPr>
        <p:txBody>
          <a:bodyPr vert="horz" lIns="91440" tIns="45720" rIns="91440" bIns="45720" rtlCol="0"/>
          <a:lstStyle>
            <a:lvl1pPr algn="l">
              <a:defRPr sz="1200"/>
            </a:lvl1pPr>
          </a:lstStyle>
          <a:p>
            <a:endParaRPr lang="nb-NO" dirty="0"/>
          </a:p>
        </p:txBody>
      </p:sp>
      <p:sp>
        <p:nvSpPr>
          <p:cNvPr id="3" name="Date Placeholder 2"/>
          <p:cNvSpPr>
            <a:spLocks noGrp="1"/>
          </p:cNvSpPr>
          <p:nvPr>
            <p:ph type="dt" sz="quarter" idx="1"/>
          </p:nvPr>
        </p:nvSpPr>
        <p:spPr>
          <a:xfrm>
            <a:off x="5625498" y="3"/>
            <a:ext cx="4303606" cy="339725"/>
          </a:xfrm>
          <a:prstGeom prst="rect">
            <a:avLst/>
          </a:prstGeom>
        </p:spPr>
        <p:txBody>
          <a:bodyPr vert="horz" lIns="91440" tIns="45720" rIns="91440" bIns="45720" rtlCol="0"/>
          <a:lstStyle>
            <a:lvl1pPr algn="r">
              <a:defRPr sz="1200"/>
            </a:lvl1pPr>
          </a:lstStyle>
          <a:p>
            <a:fld id="{0498C24E-8824-44EF-9BDB-CCA1A56B9366}" type="datetimeFigureOut">
              <a:rPr lang="nb-NO" smtClean="0"/>
              <a:t>09.03.2023</a:t>
            </a:fld>
            <a:endParaRPr lang="nb-NO" dirty="0"/>
          </a:p>
        </p:txBody>
      </p:sp>
      <p:sp>
        <p:nvSpPr>
          <p:cNvPr id="4" name="Footer Placeholder 3"/>
          <p:cNvSpPr>
            <a:spLocks noGrp="1"/>
          </p:cNvSpPr>
          <p:nvPr>
            <p:ph type="ftr" sz="quarter" idx="2"/>
          </p:nvPr>
        </p:nvSpPr>
        <p:spPr>
          <a:xfrm>
            <a:off x="4" y="6453599"/>
            <a:ext cx="4303606" cy="339725"/>
          </a:xfrm>
          <a:prstGeom prst="rect">
            <a:avLst/>
          </a:prstGeom>
        </p:spPr>
        <p:txBody>
          <a:bodyPr vert="horz" lIns="91440" tIns="45720" rIns="91440" bIns="45720" rtlCol="0" anchor="b"/>
          <a:lstStyle>
            <a:lvl1pPr algn="l">
              <a:defRPr sz="1200"/>
            </a:lvl1pPr>
          </a:lstStyle>
          <a:p>
            <a:endParaRPr lang="nb-NO" dirty="0"/>
          </a:p>
        </p:txBody>
      </p:sp>
      <p:sp>
        <p:nvSpPr>
          <p:cNvPr id="5" name="Slide Number Placeholder 4"/>
          <p:cNvSpPr>
            <a:spLocks noGrp="1"/>
          </p:cNvSpPr>
          <p:nvPr>
            <p:ph type="sldNum" sz="quarter" idx="3"/>
          </p:nvPr>
        </p:nvSpPr>
        <p:spPr>
          <a:xfrm>
            <a:off x="5625498" y="6453599"/>
            <a:ext cx="4303606" cy="339725"/>
          </a:xfrm>
          <a:prstGeom prst="rect">
            <a:avLst/>
          </a:prstGeom>
        </p:spPr>
        <p:txBody>
          <a:bodyPr vert="horz" lIns="91440" tIns="45720" rIns="91440" bIns="45720" rtlCol="0" anchor="b"/>
          <a:lstStyle>
            <a:lvl1pPr algn="r">
              <a:defRPr sz="1200"/>
            </a:lvl1pPr>
          </a:lstStyle>
          <a:p>
            <a:fld id="{E35E673E-9DF5-4606-BE07-63DB212F6531}" type="slidenum">
              <a:rPr lang="nb-NO" smtClean="0"/>
              <a:t>‹#›</a:t>
            </a:fld>
            <a:endParaRPr lang="nb-NO" dirty="0"/>
          </a:p>
        </p:txBody>
      </p:sp>
    </p:spTree>
    <p:extLst>
      <p:ext uri="{BB962C8B-B14F-4D97-AF65-F5344CB8AC3E}">
        <p14:creationId xmlns:p14="http://schemas.microsoft.com/office/powerpoint/2010/main" val="225371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4303606" cy="339725"/>
          </a:xfrm>
          <a:prstGeom prst="rect">
            <a:avLst/>
          </a:prstGeom>
        </p:spPr>
        <p:txBody>
          <a:bodyPr vert="horz" lIns="91440" tIns="45720" rIns="91440" bIns="45720" rtlCol="0"/>
          <a:lstStyle>
            <a:lvl1pPr algn="l">
              <a:defRPr sz="1200"/>
            </a:lvl1pPr>
          </a:lstStyle>
          <a:p>
            <a:endParaRPr lang="nb-NO" dirty="0"/>
          </a:p>
        </p:txBody>
      </p:sp>
      <p:sp>
        <p:nvSpPr>
          <p:cNvPr id="3" name="Date Placeholder 2"/>
          <p:cNvSpPr>
            <a:spLocks noGrp="1"/>
          </p:cNvSpPr>
          <p:nvPr>
            <p:ph type="dt" idx="1"/>
          </p:nvPr>
        </p:nvSpPr>
        <p:spPr>
          <a:xfrm>
            <a:off x="5625498" y="3"/>
            <a:ext cx="4303606" cy="339725"/>
          </a:xfrm>
          <a:prstGeom prst="rect">
            <a:avLst/>
          </a:prstGeom>
        </p:spPr>
        <p:txBody>
          <a:bodyPr vert="horz" lIns="91440" tIns="45720" rIns="91440" bIns="45720" rtlCol="0"/>
          <a:lstStyle>
            <a:lvl1pPr algn="r">
              <a:defRPr sz="1200"/>
            </a:lvl1pPr>
          </a:lstStyle>
          <a:p>
            <a:fld id="{9FBD113A-9731-4133-88EC-889235663471}" type="datetimeFigureOut">
              <a:rPr lang="nb-NO" smtClean="0"/>
              <a:t>09.03.2023</a:t>
            </a:fld>
            <a:endParaRPr lang="nb-NO" dirty="0"/>
          </a:p>
        </p:txBody>
      </p:sp>
      <p:sp>
        <p:nvSpPr>
          <p:cNvPr id="4" name="Slide Image Placeholder 3"/>
          <p:cNvSpPr>
            <a:spLocks noGrp="1" noRot="1" noChangeAspect="1"/>
          </p:cNvSpPr>
          <p:nvPr>
            <p:ph type="sldImg" idx="2"/>
          </p:nvPr>
        </p:nvSpPr>
        <p:spPr>
          <a:xfrm>
            <a:off x="3267075" y="509588"/>
            <a:ext cx="3397250" cy="2547937"/>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993140" y="3227390"/>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4" y="6453599"/>
            <a:ext cx="4303606" cy="339725"/>
          </a:xfrm>
          <a:prstGeom prst="rect">
            <a:avLst/>
          </a:prstGeom>
        </p:spPr>
        <p:txBody>
          <a:bodyPr vert="horz" lIns="91440" tIns="45720" rIns="91440" bIns="45720" rtlCol="0" anchor="b"/>
          <a:lstStyle>
            <a:lvl1pPr algn="l">
              <a:defRPr sz="1200"/>
            </a:lvl1pPr>
          </a:lstStyle>
          <a:p>
            <a:endParaRPr lang="nb-NO" dirty="0"/>
          </a:p>
        </p:txBody>
      </p:sp>
      <p:sp>
        <p:nvSpPr>
          <p:cNvPr id="7" name="Slide Number Placeholder 6"/>
          <p:cNvSpPr>
            <a:spLocks noGrp="1"/>
          </p:cNvSpPr>
          <p:nvPr>
            <p:ph type="sldNum" sz="quarter" idx="5"/>
          </p:nvPr>
        </p:nvSpPr>
        <p:spPr>
          <a:xfrm>
            <a:off x="5625498" y="6453599"/>
            <a:ext cx="4303606" cy="339725"/>
          </a:xfrm>
          <a:prstGeom prst="rect">
            <a:avLst/>
          </a:prstGeom>
        </p:spPr>
        <p:txBody>
          <a:bodyPr vert="horz" lIns="91440" tIns="45720" rIns="91440" bIns="45720" rtlCol="0" anchor="b"/>
          <a:lstStyle>
            <a:lvl1pPr algn="r">
              <a:defRPr sz="1200"/>
            </a:lvl1pPr>
          </a:lstStyle>
          <a:p>
            <a:fld id="{55337766-3EC3-4307-AF00-3E2747518BA1}" type="slidenum">
              <a:rPr lang="nb-NO" smtClean="0"/>
              <a:t>‹#›</a:t>
            </a:fld>
            <a:endParaRPr lang="nb-NO" dirty="0"/>
          </a:p>
        </p:txBody>
      </p:sp>
    </p:spTree>
    <p:extLst>
      <p:ext uri="{BB962C8B-B14F-4D97-AF65-F5344CB8AC3E}">
        <p14:creationId xmlns:p14="http://schemas.microsoft.com/office/powerpoint/2010/main" val="58255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Velkommen </a:t>
            </a:r>
            <a:r>
              <a:rPr lang="nb-NO" dirty="0"/>
              <a:t>til informasjonsmøtet for skolekontakter og andre interesserte. </a:t>
            </a:r>
          </a:p>
          <a:p>
            <a:r>
              <a:rPr lang="nb-NO" dirty="0"/>
              <a:t>Mitt navn er</a:t>
            </a:r>
            <a:r>
              <a:rPr lang="nb-NO" baseline="0" dirty="0"/>
              <a:t> Hege Kaarstein, og det er jeg som er prosjektleder for TIMSS 2023.</a:t>
            </a:r>
          </a:p>
          <a:p>
            <a:r>
              <a:rPr lang="nb-NO" baseline="0" dirty="0"/>
              <a:t>Med meg </a:t>
            </a:r>
            <a:r>
              <a:rPr lang="nb-NO" baseline="0" dirty="0" smtClean="0"/>
              <a:t>har </a:t>
            </a:r>
            <a:r>
              <a:rPr lang="nb-NO" baseline="0" dirty="0"/>
              <a:t>jeg Anne-Catherine Lehre, Manvi </a:t>
            </a:r>
            <a:r>
              <a:rPr lang="nb-NO" baseline="0" dirty="0" err="1"/>
              <a:t>Rothatgi</a:t>
            </a:r>
            <a:r>
              <a:rPr lang="nb-NO" baseline="0" dirty="0"/>
              <a:t> og Jelena </a:t>
            </a:r>
            <a:r>
              <a:rPr lang="nb-NO" baseline="0" dirty="0" smtClean="0"/>
              <a:t>Radisic.</a:t>
            </a:r>
            <a:endParaRPr lang="nb-NO" baseline="0" dirty="0"/>
          </a:p>
          <a:p>
            <a:r>
              <a:rPr lang="nb-NO" baseline="0" dirty="0"/>
              <a:t>Program</a:t>
            </a:r>
            <a:endParaRPr lang="nb-NO" dirty="0"/>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1</a:t>
            </a:fld>
            <a:endParaRPr lang="nb-NO" dirty="0"/>
          </a:p>
        </p:txBody>
      </p:sp>
    </p:spTree>
    <p:extLst>
      <p:ext uri="{BB962C8B-B14F-4D97-AF65-F5344CB8AC3E}">
        <p14:creationId xmlns:p14="http://schemas.microsoft.com/office/powerpoint/2010/main" val="428545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baseline="0" dirty="0"/>
              <a:t>Elevene velger inngang etter trinn og hovedmål.</a:t>
            </a:r>
          </a:p>
          <a:p>
            <a:r>
              <a:rPr lang="nb-NO" b="0" baseline="0" dirty="0"/>
              <a:t>HUSK! Et brukernavn og passord fra 5. trinn vil ikke virke dersom eleven går inn via nettlenka til 9. trinn, og vice versa.</a:t>
            </a:r>
          </a:p>
          <a:p>
            <a:endParaRPr lang="nb-NO" b="0" baseline="0" dirty="0"/>
          </a:p>
          <a:p>
            <a:r>
              <a:rPr lang="nb-NO" b="0" baseline="0" dirty="0"/>
              <a:t>De foresatte til elevene på 5. trinn kan velge språkform dersom de ønsker å besvare spørreskjemaet på nett, eller de kan velge papirversjonen (bokmål) som ligger i konvolutten. Undersøkelsen er designet slik at det bare trengs/tillates ett besvart foreldrespørreskjema per elev.</a:t>
            </a:r>
          </a:p>
          <a:p>
            <a:endParaRPr lang="nb-NO" b="0" baseline="0" dirty="0"/>
          </a:p>
          <a:p>
            <a:endParaRPr lang="nb-NO" b="0" baseline="0" dirty="0"/>
          </a:p>
          <a:p>
            <a:endParaRPr lang="nb-NO" b="0" baseline="0" dirty="0"/>
          </a:p>
          <a:p>
            <a:endParaRPr lang="nb-NO" b="0" dirty="0"/>
          </a:p>
        </p:txBody>
      </p:sp>
      <p:sp>
        <p:nvSpPr>
          <p:cNvPr id="4" name="Slide Number Placeholder 3"/>
          <p:cNvSpPr>
            <a:spLocks noGrp="1"/>
          </p:cNvSpPr>
          <p:nvPr>
            <p:ph type="sldNum" sz="quarter" idx="10"/>
          </p:nvPr>
        </p:nvSpPr>
        <p:spPr/>
        <p:txBody>
          <a:bodyPr/>
          <a:lstStyle/>
          <a:p>
            <a:fld id="{55337766-3EC3-4307-AF00-3E2747518BA1}" type="slidenum">
              <a:rPr lang="nb-NO" smtClean="0"/>
              <a:t>10</a:t>
            </a:fld>
            <a:endParaRPr lang="nb-NO" dirty="0"/>
          </a:p>
        </p:txBody>
      </p:sp>
    </p:spTree>
    <p:extLst>
      <p:ext uri="{BB962C8B-B14F-4D97-AF65-F5344CB8AC3E}">
        <p14:creationId xmlns:p14="http://schemas.microsoft.com/office/powerpoint/2010/main" val="120870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Slik ser innloggingssiden ut for de som går inn på 5. trinn.</a:t>
            </a:r>
          </a:p>
          <a:p>
            <a:endParaRPr lang="nb-NO" dirty="0"/>
          </a:p>
          <a:p>
            <a:r>
              <a:rPr lang="nb-NO" dirty="0"/>
              <a:t>Lærere som logger</a:t>
            </a:r>
            <a:r>
              <a:rPr lang="nb-NO" baseline="0" dirty="0"/>
              <a:t> seg inn, får ett vindu til før undersøkelsen starter. I dette vinduet må de oppgi hvilket fag de underviser elevene i.</a:t>
            </a:r>
          </a:p>
          <a:p>
            <a:endParaRPr lang="nb-NO" baseline="0" dirty="0"/>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11</a:t>
            </a:fld>
            <a:endParaRPr lang="nb-NO" dirty="0"/>
          </a:p>
        </p:txBody>
      </p:sp>
    </p:spTree>
    <p:extLst>
      <p:ext uri="{BB962C8B-B14F-4D97-AF65-F5344CB8AC3E}">
        <p14:creationId xmlns:p14="http://schemas.microsoft.com/office/powerpoint/2010/main" val="26058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Kodene for undervisningsfaget er ett siffer:</a:t>
            </a:r>
          </a:p>
          <a:p>
            <a:endParaRPr lang="nb-NO" baseline="0" dirty="0"/>
          </a:p>
          <a:p>
            <a:r>
              <a:rPr lang="nb-NO" baseline="0" dirty="0"/>
              <a:t>Fagkode for matematikk: 1</a:t>
            </a:r>
          </a:p>
          <a:p>
            <a:r>
              <a:rPr lang="nb-NO" baseline="0" dirty="0"/>
              <a:t>Fagkode for naturfag: 6</a:t>
            </a:r>
          </a:p>
          <a:p>
            <a:endParaRPr lang="nb-NO" baseline="0" dirty="0"/>
          </a:p>
          <a:p>
            <a:r>
              <a:rPr lang="nb-NO" baseline="0" dirty="0"/>
              <a:t>Dette gjelder for lærere på begge trinn.</a:t>
            </a:r>
          </a:p>
          <a:p>
            <a:endParaRPr lang="nb-NO" baseline="0" dirty="0"/>
          </a:p>
          <a:p>
            <a:r>
              <a:rPr lang="nb-NO" baseline="0" dirty="0"/>
              <a:t>På </a:t>
            </a:r>
            <a:r>
              <a:rPr lang="nb-NO" b="1" baseline="0" dirty="0"/>
              <a:t>5. trinn </a:t>
            </a:r>
            <a:r>
              <a:rPr lang="nb-NO" baseline="0" dirty="0"/>
              <a:t>er det én fagkode ekstra, og den er for lærere som underviser en klasse i både matematikk og naturfag. Her er fagkoden 7.</a:t>
            </a:r>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12</a:t>
            </a:fld>
            <a:endParaRPr lang="nb-NO" dirty="0"/>
          </a:p>
        </p:txBody>
      </p:sp>
    </p:spTree>
    <p:extLst>
      <p:ext uri="{BB962C8B-B14F-4D97-AF65-F5344CB8AC3E}">
        <p14:creationId xmlns:p14="http://schemas.microsoft.com/office/powerpoint/2010/main" val="178769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Skolene kan teste ut programmet selv ved å bruke </a:t>
            </a:r>
            <a:r>
              <a:rPr lang="nb-NO" b="1" baseline="0" dirty="0"/>
              <a:t>testbrukerne </a:t>
            </a:r>
            <a:r>
              <a:rPr lang="nb-NO" baseline="0" dirty="0"/>
              <a:t>som kom i posten – åpne en nettside,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skriv inn lenken (eller gå inn via timss.no) og logg inn med innloggingsinformasjonen til en testbruker.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Hvis dere vil vise veiledningen på skjerm i klasserommet, må dere spare en testbruker til dette. </a:t>
            </a:r>
            <a:endParaRPr lang="nb-N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Manualen kan kopieres opp dersom dere trenger flere eksemplarer på skolen.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13</a:t>
            </a:fld>
            <a:endParaRPr lang="nb-NO" dirty="0"/>
          </a:p>
        </p:txBody>
      </p:sp>
    </p:spTree>
    <p:extLst>
      <p:ext uri="{BB962C8B-B14F-4D97-AF65-F5344CB8AC3E}">
        <p14:creationId xmlns:p14="http://schemas.microsoft.com/office/powerpoint/2010/main" val="266930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a:t>
            </a:r>
            <a:r>
              <a:rPr lang="nb-NO" baseline="0" dirty="0"/>
              <a:t> de skolene som har digitale enheter som ikke kan benyttes i undersøkelsen, kommer det </a:t>
            </a:r>
            <a:r>
              <a:rPr lang="nb-NO" dirty="0"/>
              <a:t>noen fra prosjektgruppa</a:t>
            </a:r>
            <a:r>
              <a:rPr lang="nb-NO" baseline="0" dirty="0"/>
              <a:t> til TIMSS med utstyr som kan lånes. De skolene som skal låne utstyr av TIMSS-gruppa, vet dette allerede. TIMSS-gruppa tar kontakt for å avtale oppmøtetidspunkt.</a:t>
            </a:r>
          </a:p>
          <a:p>
            <a:endParaRPr lang="nb-NO" baseline="0" dirty="0"/>
          </a:p>
          <a:p>
            <a:endParaRPr lang="nb-NO" dirty="0"/>
          </a:p>
          <a:p>
            <a:r>
              <a:rPr lang="nb-NO" dirty="0"/>
              <a:t>Gjennomføringsdagen er viktig fordi noen av dere vil få besøk av kvalitetskontrollører.</a:t>
            </a:r>
          </a:p>
        </p:txBody>
      </p:sp>
      <p:sp>
        <p:nvSpPr>
          <p:cNvPr id="4" name="Slide Number Placeholder 3"/>
          <p:cNvSpPr>
            <a:spLocks noGrp="1"/>
          </p:cNvSpPr>
          <p:nvPr>
            <p:ph type="sldNum" sz="quarter" idx="10"/>
          </p:nvPr>
        </p:nvSpPr>
        <p:spPr/>
        <p:txBody>
          <a:bodyPr/>
          <a:lstStyle/>
          <a:p>
            <a:fld id="{55337766-3EC3-4307-AF00-3E2747518BA1}" type="slidenum">
              <a:rPr lang="nb-NO" smtClean="0"/>
              <a:t>14</a:t>
            </a:fld>
            <a:endParaRPr lang="nb-NO"/>
          </a:p>
        </p:txBody>
      </p:sp>
    </p:spTree>
    <p:extLst>
      <p:ext uri="{BB962C8B-B14F-4D97-AF65-F5344CB8AC3E}">
        <p14:creationId xmlns:p14="http://schemas.microsoft.com/office/powerpoint/2010/main" val="59665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Vi </a:t>
            </a:r>
            <a:r>
              <a:rPr lang="nb-NO" baseline="0" dirty="0"/>
              <a:t>har tre kontrollører:</a:t>
            </a:r>
          </a:p>
          <a:p>
            <a:endParaRPr lang="nb-NO" baseline="0" dirty="0"/>
          </a:p>
          <a:p>
            <a:r>
              <a:rPr lang="nb-NO" baseline="0" dirty="0"/>
              <a:t>Per Olaf </a:t>
            </a:r>
            <a:r>
              <a:rPr lang="nb-NO" baseline="0" dirty="0" smtClean="0"/>
              <a:t>Aamodt (internasjonal)</a:t>
            </a:r>
            <a:endParaRPr lang="nb-NO" baseline="0" dirty="0"/>
          </a:p>
          <a:p>
            <a:r>
              <a:rPr lang="nb-NO" baseline="0" dirty="0"/>
              <a:t>Grethe </a:t>
            </a:r>
            <a:r>
              <a:rPr lang="nb-NO" baseline="0" dirty="0" smtClean="0"/>
              <a:t>Hovland (internasjonal)</a:t>
            </a:r>
            <a:endParaRPr lang="nb-NO" baseline="0" dirty="0"/>
          </a:p>
          <a:p>
            <a:r>
              <a:rPr lang="nb-NO" baseline="0" dirty="0"/>
              <a:t>Ellen </a:t>
            </a:r>
            <a:r>
              <a:rPr lang="nb-NO" baseline="0" dirty="0" smtClean="0"/>
              <a:t>Bodin (nasjonal)</a:t>
            </a:r>
            <a:endParaRPr lang="nb-NO" baseline="0" dirty="0"/>
          </a:p>
          <a:p>
            <a:endParaRPr lang="nb-NO" baseline="0" dirty="0"/>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15</a:t>
            </a:fld>
            <a:endParaRPr lang="nb-NO" dirty="0"/>
          </a:p>
        </p:txBody>
      </p:sp>
    </p:spTree>
    <p:extLst>
      <p:ext uri="{BB962C8B-B14F-4D97-AF65-F5344CB8AC3E}">
        <p14:creationId xmlns:p14="http://schemas.microsoft.com/office/powerpoint/2010/main" val="2726708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DEL</a:t>
            </a:r>
            <a:r>
              <a:rPr lang="nb-NO" baseline="0" dirty="0"/>
              <a:t> 1</a:t>
            </a:r>
          </a:p>
          <a:p>
            <a:r>
              <a:rPr lang="nb-NO" baseline="0" dirty="0"/>
              <a:t>Det er lurt at den som skal lede elevene gjennom undersøkelsen setter seg inn i manualen for testadministrator på forhånd. Vi har gjort et estimat på tiden, men dere kjenner elevene deres best. Når denne delen er over skal alle elevene ha hver sin datamaskin, være logget inn i programmet og ha gjennomgått veiledningen.</a:t>
            </a:r>
          </a:p>
          <a:p>
            <a:endParaRPr lang="nb-NO" baseline="0" dirty="0"/>
          </a:p>
          <a:p>
            <a:r>
              <a:rPr lang="nb-NO" baseline="0" dirty="0"/>
              <a:t>DEL 2</a:t>
            </a:r>
          </a:p>
          <a:p>
            <a:r>
              <a:rPr lang="nb-NO" baseline="0" dirty="0"/>
              <a:t>I denne delen er tidsbruken for bolk 1 og 2 definert fra den internasjonale ledelsen i TIMSS.</a:t>
            </a:r>
          </a:p>
          <a:p>
            <a:r>
              <a:rPr lang="nb-NO" baseline="0" dirty="0"/>
              <a:t>På 5. trinn får elevene 36 minutter per del. På 9. trinn er det 45.</a:t>
            </a:r>
            <a:endParaRPr lang="nb-NO" dirty="0"/>
          </a:p>
          <a:p>
            <a:endParaRPr lang="nb-NO" dirty="0"/>
          </a:p>
          <a:p>
            <a:r>
              <a:rPr lang="nb-NO" dirty="0"/>
              <a:t>TIMSS har det som kalles</a:t>
            </a:r>
            <a:r>
              <a:rPr lang="nb-NO" baseline="0" dirty="0"/>
              <a:t> et rotasjonssystem. Det betyr at ca. halvparten av elevene får matematikkoppgaver i bolk 1, mens den andre halvparten får oppgaver i naturfag. Etter pausen bytter elevene fag, slik at de som startet med matematikk i bok 1, nå får oppgaver i naturfag i bolk 2.</a:t>
            </a:r>
          </a:p>
          <a:p>
            <a:endParaRPr lang="nb-NO" baseline="0" dirty="0"/>
          </a:p>
          <a:p>
            <a:r>
              <a:rPr lang="nb-NO" baseline="0" dirty="0"/>
              <a:t>Om det er mulig, bør elevene få tatt seg en tur ut eller få strekt på seg. Det kan hende det også er lurt å spise litt. Vi har foreslått en pause på mellom 10 og 30 minutter, men her kan skolene styre litt selv.</a:t>
            </a:r>
          </a:p>
          <a:p>
            <a:endParaRPr lang="nb-NO" baseline="0" dirty="0"/>
          </a:p>
          <a:p>
            <a:r>
              <a:rPr lang="nb-NO" baseline="0" dirty="0"/>
              <a:t>DEL 3</a:t>
            </a:r>
          </a:p>
          <a:p>
            <a:r>
              <a:rPr lang="nb-NO" baseline="0" dirty="0"/>
              <a:t>Her er det ingen tidsbegrensning, men vi har estimert tiden for en elev som er en litt svak til middels god leser.</a:t>
            </a:r>
          </a:p>
          <a:p>
            <a:endParaRPr lang="nb-NO" baseline="0" dirty="0"/>
          </a:p>
          <a:p>
            <a:endParaRPr lang="nb-NO" baseline="0" dirty="0"/>
          </a:p>
          <a:p>
            <a:endParaRPr lang="nb-NO" baseline="0" dirty="0"/>
          </a:p>
          <a:p>
            <a:endParaRPr lang="nb-NO" baseline="0" dirty="0"/>
          </a:p>
          <a:p>
            <a:endParaRPr lang="nb-NO" baseline="0" dirty="0"/>
          </a:p>
          <a:p>
            <a:r>
              <a:rPr lang="nb-NO" baseline="0" dirty="0"/>
              <a:t> </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16</a:t>
            </a:fld>
            <a:endParaRPr lang="nb-NO" dirty="0"/>
          </a:p>
        </p:txBody>
      </p:sp>
    </p:spTree>
    <p:extLst>
      <p:ext uri="{BB962C8B-B14F-4D97-AF65-F5344CB8AC3E}">
        <p14:creationId xmlns:p14="http://schemas.microsoft.com/office/powerpoint/2010/main" val="100803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a:t>I</a:t>
            </a:r>
            <a:r>
              <a:rPr lang="nb-NO" baseline="0" dirty="0"/>
              <a:t> manualen til testadministrator oppgis nettlenkene som skal benyttes til å kjøre programmet. </a:t>
            </a:r>
          </a:p>
          <a:p>
            <a:pPr marL="628650" lvl="1" indent="-171450">
              <a:buFont typeface="Arial" panose="020B0604020202020204" pitchFamily="34" charset="0"/>
              <a:buChar char="•"/>
            </a:pPr>
            <a:r>
              <a:rPr lang="nb-NO" baseline="0" dirty="0"/>
              <a:t>Det er én nettlenke for hver målform for elevene på 5. trinn og én for hver målform for 9. trinn</a:t>
            </a:r>
          </a:p>
          <a:p>
            <a:pPr marL="0" indent="0">
              <a:buFont typeface="Arial" panose="020B0604020202020204" pitchFamily="34" charset="0"/>
              <a:buNone/>
            </a:pPr>
            <a:endParaRPr lang="nb-NO" baseline="0" dirty="0"/>
          </a:p>
          <a:p>
            <a:pPr marL="171450" indent="-171450">
              <a:buFont typeface="Arial" panose="020B0604020202020204" pitchFamily="34" charset="0"/>
              <a:buChar char="•"/>
            </a:pPr>
            <a:r>
              <a:rPr lang="nb-NO" baseline="0" dirty="0"/>
              <a:t>Lenkene er tilgjengelige </a:t>
            </a:r>
            <a:r>
              <a:rPr lang="nb-NO" baseline="0" dirty="0" smtClean="0"/>
              <a:t>fra </a:t>
            </a:r>
            <a:r>
              <a:rPr lang="nb-NO" baseline="0" dirty="0"/>
              <a:t>timss.no</a:t>
            </a:r>
          </a:p>
          <a:p>
            <a:pPr marL="171450" indent="-171450">
              <a:buFont typeface="Arial" panose="020B0604020202020204" pitchFamily="34" charset="0"/>
              <a:buChar char="•"/>
            </a:pPr>
            <a:endParaRPr lang="nb-NO" baseline="0" dirty="0"/>
          </a:p>
          <a:p>
            <a:pPr marL="0" indent="0">
              <a:buFont typeface="Arial" panose="020B0604020202020204" pitchFamily="34" charset="0"/>
              <a:buNone/>
            </a:pPr>
            <a:endParaRPr lang="nb-NO" baseline="0" dirty="0"/>
          </a:p>
          <a:p>
            <a:pPr marL="0" indent="0">
              <a:buFont typeface="Arial" panose="020B0604020202020204" pitchFamily="34" charset="0"/>
              <a:buNone/>
            </a:pPr>
            <a:endParaRPr lang="nb-NO" baseline="0" dirty="0"/>
          </a:p>
          <a:p>
            <a:pPr marL="0" indent="0">
              <a:buFont typeface="Arial" panose="020B0604020202020204" pitchFamily="34" charset="0"/>
              <a:buNone/>
            </a:pPr>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17</a:t>
            </a:fld>
            <a:endParaRPr lang="nb-NO" dirty="0"/>
          </a:p>
        </p:txBody>
      </p:sp>
    </p:spTree>
    <p:extLst>
      <p:ext uri="{BB962C8B-B14F-4D97-AF65-F5344CB8AC3E}">
        <p14:creationId xmlns:p14="http://schemas.microsoft.com/office/powerpoint/2010/main" val="1554486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 er </a:t>
            </a:r>
            <a:r>
              <a:rPr lang="en-US" dirty="0" err="1"/>
              <a:t>også</a:t>
            </a:r>
            <a:r>
              <a:rPr lang="en-US" dirty="0"/>
              <a:t> </a:t>
            </a:r>
            <a:r>
              <a:rPr lang="en-US" dirty="0" err="1"/>
              <a:t>fint</a:t>
            </a:r>
            <a:r>
              <a:rPr lang="en-US" dirty="0"/>
              <a:t> om </a:t>
            </a:r>
            <a:r>
              <a:rPr lang="en-US" dirty="0" err="1"/>
              <a:t>dere</a:t>
            </a:r>
            <a:r>
              <a:rPr lang="en-US" dirty="0"/>
              <a:t> </a:t>
            </a:r>
            <a:r>
              <a:rPr lang="en-US" dirty="0" err="1"/>
              <a:t>kan</a:t>
            </a:r>
            <a:r>
              <a:rPr lang="en-US" dirty="0"/>
              <a:t> </a:t>
            </a:r>
            <a:r>
              <a:rPr lang="en-US" dirty="0" err="1"/>
              <a:t>si</a:t>
            </a:r>
            <a:r>
              <a:rPr lang="en-US" dirty="0"/>
              <a:t> </a:t>
            </a:r>
            <a:r>
              <a:rPr lang="en-US" dirty="0" err="1"/>
              <a:t>litt</a:t>
            </a:r>
            <a:r>
              <a:rPr lang="en-US" dirty="0"/>
              <a:t> om </a:t>
            </a:r>
            <a:r>
              <a:rPr lang="en-US" dirty="0" err="1"/>
              <a:t>undersøkelsen</a:t>
            </a:r>
            <a:r>
              <a:rPr lang="en-US" dirty="0"/>
              <a:t> </a:t>
            </a:r>
            <a:r>
              <a:rPr lang="en-US" dirty="0" err="1"/>
              <a:t>generelt</a:t>
            </a:r>
            <a:r>
              <a:rPr lang="en-US" dirty="0"/>
              <a:t>, </a:t>
            </a:r>
            <a:r>
              <a:rPr lang="en-US" dirty="0" err="1"/>
              <a:t>til</a:t>
            </a:r>
            <a:r>
              <a:rPr lang="en-US" dirty="0"/>
              <a:t> </a:t>
            </a:r>
            <a:r>
              <a:rPr lang="en-US" dirty="0" err="1"/>
              <a:t>elevene</a:t>
            </a:r>
            <a:r>
              <a:rPr lang="en-US" dirty="0"/>
              <a:t>.</a:t>
            </a:r>
          </a:p>
          <a:p>
            <a:endParaRPr lang="en-US" dirty="0"/>
          </a:p>
          <a:p>
            <a:r>
              <a:rPr lang="en-US" dirty="0"/>
              <a:t>Det er </a:t>
            </a:r>
            <a:r>
              <a:rPr lang="en-US" dirty="0" err="1"/>
              <a:t>en</a:t>
            </a:r>
            <a:r>
              <a:rPr lang="en-US" dirty="0"/>
              <a:t> </a:t>
            </a:r>
            <a:r>
              <a:rPr lang="en-US" dirty="0" err="1"/>
              <a:t>internasjonal</a:t>
            </a:r>
            <a:r>
              <a:rPr lang="en-US" dirty="0"/>
              <a:t> </a:t>
            </a:r>
            <a:r>
              <a:rPr lang="en-US" dirty="0" err="1"/>
              <a:t>undersøkelse</a:t>
            </a:r>
            <a:r>
              <a:rPr lang="en-US" dirty="0"/>
              <a:t> </a:t>
            </a:r>
            <a:r>
              <a:rPr lang="en-US" dirty="0" err="1"/>
              <a:t>som</a:t>
            </a:r>
            <a:r>
              <a:rPr lang="en-US" dirty="0"/>
              <a:t> Norge </a:t>
            </a:r>
            <a:r>
              <a:rPr lang="en-US" dirty="0" err="1"/>
              <a:t>deltar</a:t>
            </a:r>
            <a:r>
              <a:rPr lang="en-US" dirty="0"/>
              <a:t> </a:t>
            </a:r>
            <a:r>
              <a:rPr lang="en-US" dirty="0" err="1"/>
              <a:t>i</a:t>
            </a:r>
            <a:r>
              <a:rPr lang="en-US" dirty="0"/>
              <a:t>. </a:t>
            </a:r>
          </a:p>
          <a:p>
            <a:r>
              <a:rPr lang="en-US" dirty="0"/>
              <a:t>Det </a:t>
            </a:r>
            <a:r>
              <a:rPr lang="en-US" dirty="0" err="1"/>
              <a:t>trekkes</a:t>
            </a:r>
            <a:r>
              <a:rPr lang="en-US" dirty="0"/>
              <a:t> </a:t>
            </a:r>
            <a:r>
              <a:rPr lang="en-US" dirty="0" err="1"/>
              <a:t>ut</a:t>
            </a:r>
            <a:r>
              <a:rPr lang="en-US" dirty="0"/>
              <a:t> </a:t>
            </a:r>
            <a:r>
              <a:rPr lang="en-US" dirty="0" err="1"/>
              <a:t>elever</a:t>
            </a:r>
            <a:r>
              <a:rPr lang="en-US" dirty="0"/>
              <a:t> </a:t>
            </a:r>
            <a:r>
              <a:rPr lang="en-US" dirty="0" err="1"/>
              <a:t>på</a:t>
            </a:r>
            <a:r>
              <a:rPr lang="en-US" dirty="0"/>
              <a:t> 5. </a:t>
            </a:r>
            <a:r>
              <a:rPr lang="en-US" dirty="0" err="1"/>
              <a:t>og</a:t>
            </a:r>
            <a:r>
              <a:rPr lang="en-US" dirty="0"/>
              <a:t> 9. </a:t>
            </a:r>
            <a:r>
              <a:rPr lang="en-US" dirty="0" err="1"/>
              <a:t>trinn</a:t>
            </a:r>
            <a:r>
              <a:rPr lang="en-US" dirty="0"/>
              <a:t> </a:t>
            </a:r>
            <a:r>
              <a:rPr lang="en-US" dirty="0" err="1"/>
              <a:t>som</a:t>
            </a:r>
            <a:r>
              <a:rPr lang="en-US" dirty="0"/>
              <a:t> </a:t>
            </a:r>
            <a:r>
              <a:rPr lang="en-US" dirty="0" err="1"/>
              <a:t>skal</a:t>
            </a:r>
            <a:r>
              <a:rPr lang="en-US" dirty="0"/>
              <a:t> </a:t>
            </a:r>
            <a:r>
              <a:rPr lang="en-US" dirty="0" err="1"/>
              <a:t>representere</a:t>
            </a:r>
            <a:r>
              <a:rPr lang="en-US" dirty="0"/>
              <a:t> alle </a:t>
            </a:r>
            <a:r>
              <a:rPr lang="en-US" dirty="0" err="1"/>
              <a:t>elevene</a:t>
            </a:r>
            <a:r>
              <a:rPr lang="en-US" dirty="0"/>
              <a:t> </a:t>
            </a:r>
            <a:r>
              <a:rPr lang="en-US" dirty="0" err="1"/>
              <a:t>som</a:t>
            </a:r>
            <a:r>
              <a:rPr lang="en-US" dirty="0"/>
              <a:t> </a:t>
            </a:r>
            <a:r>
              <a:rPr lang="en-US" dirty="0" err="1"/>
              <a:t>går</a:t>
            </a:r>
            <a:r>
              <a:rPr lang="en-US" dirty="0"/>
              <a:t> </a:t>
            </a:r>
            <a:r>
              <a:rPr lang="en-US" dirty="0" err="1"/>
              <a:t>på</a:t>
            </a:r>
            <a:r>
              <a:rPr lang="en-US" dirty="0"/>
              <a:t> 5. </a:t>
            </a:r>
            <a:r>
              <a:rPr lang="en-US" dirty="0" err="1"/>
              <a:t>og</a:t>
            </a:r>
            <a:r>
              <a:rPr lang="en-US" dirty="0"/>
              <a:t> 9. </a:t>
            </a:r>
            <a:r>
              <a:rPr lang="en-US" dirty="0" err="1"/>
              <a:t>trinn</a:t>
            </a:r>
            <a:r>
              <a:rPr lang="en-US" dirty="0"/>
              <a:t> </a:t>
            </a:r>
            <a:r>
              <a:rPr lang="en-US" dirty="0" err="1"/>
              <a:t>i</a:t>
            </a:r>
            <a:r>
              <a:rPr lang="en-US"/>
              <a:t> hele Norge.</a:t>
            </a:r>
          </a:p>
          <a:p>
            <a:r>
              <a:rPr lang="en-US"/>
              <a:t> </a:t>
            </a:r>
            <a:endParaRPr lang="nb-NO" dirty="0"/>
          </a:p>
        </p:txBody>
      </p:sp>
      <p:sp>
        <p:nvSpPr>
          <p:cNvPr id="4" name="Slide Number Placeholder 3"/>
          <p:cNvSpPr>
            <a:spLocks noGrp="1"/>
          </p:cNvSpPr>
          <p:nvPr>
            <p:ph type="sldNum" sz="quarter" idx="5"/>
          </p:nvPr>
        </p:nvSpPr>
        <p:spPr/>
        <p:txBody>
          <a:bodyPr/>
          <a:lstStyle/>
          <a:p>
            <a:fld id="{55337766-3EC3-4307-AF00-3E2747518BA1}" type="slidenum">
              <a:rPr lang="nb-NO" smtClean="0"/>
              <a:t>18</a:t>
            </a:fld>
            <a:endParaRPr lang="nb-NO" dirty="0"/>
          </a:p>
        </p:txBody>
      </p:sp>
    </p:spTree>
    <p:extLst>
      <p:ext uri="{BB962C8B-B14F-4D97-AF65-F5344CB8AC3E}">
        <p14:creationId xmlns:p14="http://schemas.microsoft.com/office/powerpoint/2010/main" val="459712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Passordet</a:t>
            </a:r>
            <a:r>
              <a:rPr lang="nb-NO" b="1" baseline="0" dirty="0"/>
              <a:t> for å logge inn til veiledningen er 0000.</a:t>
            </a:r>
          </a:p>
          <a:p>
            <a:endParaRPr lang="nb-NO" baseline="0" dirty="0"/>
          </a:p>
          <a:p>
            <a:r>
              <a:rPr lang="nb-NO" baseline="0" dirty="0"/>
              <a:t>Vi kommer til å gå fort gjennom dette, alle sidene er inkludert i manualen. </a:t>
            </a:r>
          </a:p>
          <a:p>
            <a:r>
              <a:rPr lang="nb-NO" baseline="0" dirty="0"/>
              <a:t>Dette er veiledningssiden for 5. trinn.</a:t>
            </a:r>
          </a:p>
          <a:p>
            <a:endParaRPr lang="nb-NO" baseline="0" dirty="0"/>
          </a:p>
          <a:p>
            <a:r>
              <a:rPr lang="nb-NO" baseline="0" dirty="0"/>
              <a:t>Veiledningen er nesten helt lik for 5. trinn og 9. trinn. </a:t>
            </a:r>
          </a:p>
          <a:p>
            <a:endParaRPr lang="nb-NO" baseline="0" dirty="0"/>
          </a:p>
          <a:p>
            <a:r>
              <a:rPr lang="nb-NO" baseline="0" dirty="0"/>
              <a:t>Forskjell: </a:t>
            </a:r>
          </a:p>
          <a:p>
            <a:pPr marL="171450" indent="-171450">
              <a:buFont typeface="Arial" panose="020B0604020202020204" pitchFamily="34" charset="0"/>
              <a:buChar char="•"/>
            </a:pPr>
            <a:r>
              <a:rPr lang="nb-NO" baseline="0" dirty="0"/>
              <a:t>tidsbruk (36 min per del, 5. trinn, 45 min per del 9. trinn)</a:t>
            </a:r>
          </a:p>
          <a:p>
            <a:pPr marL="171450" indent="-171450">
              <a:buFont typeface="Arial" panose="020B0604020202020204" pitchFamily="34" charset="0"/>
              <a:buChar char="•"/>
            </a:pPr>
            <a:r>
              <a:rPr lang="nb-NO" baseline="0" dirty="0"/>
              <a:t>kalkulator (ikke lov å bruke på 5. trinn, kan brukes på 9. trinn, </a:t>
            </a:r>
            <a:r>
              <a:rPr lang="nb-NO" b="1" baseline="0" dirty="0"/>
              <a:t>men bare den som er tilgjengelig i programmet</a:t>
            </a:r>
            <a:r>
              <a:rPr lang="nb-NO" baseline="0" dirty="0"/>
              <a:t>)</a:t>
            </a:r>
          </a:p>
          <a:p>
            <a:endParaRPr lang="nb-NO" dirty="0"/>
          </a:p>
          <a:p>
            <a:r>
              <a:rPr lang="nb-NO" dirty="0"/>
              <a:t>Les siden for elevene, eller ta ut essensen. Det som er viktig å få med er:</a:t>
            </a:r>
          </a:p>
          <a:p>
            <a:endParaRPr lang="nb-NO" dirty="0"/>
          </a:p>
          <a:p>
            <a:pPr marL="171450" indent="-171450">
              <a:buFont typeface="Arial" panose="020B0604020202020204" pitchFamily="34" charset="0"/>
              <a:buChar char="•"/>
            </a:pPr>
            <a:r>
              <a:rPr lang="nb-NO" dirty="0"/>
              <a:t>Prøv så godt du kan</a:t>
            </a:r>
          </a:p>
          <a:p>
            <a:pPr marL="171450" indent="-171450">
              <a:buFont typeface="Arial" panose="020B0604020202020204" pitchFamily="34" charset="0"/>
              <a:buChar char="•"/>
            </a:pPr>
            <a:r>
              <a:rPr lang="nb-NO" dirty="0"/>
              <a:t>Alle må ha skrivesaker og kladdeark</a:t>
            </a:r>
            <a:r>
              <a:rPr lang="nb-NO" baseline="0" dirty="0"/>
              <a:t> ved siden av seg</a:t>
            </a:r>
          </a:p>
          <a:p>
            <a:pPr marL="171450" indent="-171450">
              <a:buFont typeface="Arial" panose="020B0604020202020204" pitchFamily="34" charset="0"/>
              <a:buChar char="•"/>
            </a:pPr>
            <a:r>
              <a:rPr lang="nb-NO" baseline="0" dirty="0"/>
              <a:t>Programmet har automatisk timer, se klokke til venstre. </a:t>
            </a:r>
          </a:p>
          <a:p>
            <a:pPr marL="171450" indent="-171450">
              <a:buFont typeface="Arial" panose="020B0604020202020204" pitchFamily="34" charset="0"/>
              <a:buChar char="•"/>
            </a:pPr>
            <a:endParaRPr lang="nb-NO" baseline="0" dirty="0"/>
          </a:p>
          <a:p>
            <a:pPr marL="0" indent="0">
              <a:buFont typeface="Arial" panose="020B0604020202020204" pitchFamily="34" charset="0"/>
              <a:buNone/>
            </a:pPr>
            <a:r>
              <a:rPr lang="nb-NO" baseline="0" dirty="0"/>
              <a:t>Programmet lagrer automatisk.</a:t>
            </a:r>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19</a:t>
            </a:fld>
            <a:endParaRPr lang="nb-NO" dirty="0"/>
          </a:p>
        </p:txBody>
      </p:sp>
    </p:spTree>
    <p:extLst>
      <p:ext uri="{BB962C8B-B14F-4D97-AF65-F5344CB8AC3E}">
        <p14:creationId xmlns:p14="http://schemas.microsoft.com/office/powerpoint/2010/main" val="59050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Her er programmet for dagen</a:t>
            </a:r>
            <a:endParaRPr lang="nb-NO" sz="1200" b="1" i="0" kern="1200" dirty="0">
              <a:solidFill>
                <a:schemeClr val="tx1"/>
              </a:solidFill>
              <a:effectLst/>
              <a:latin typeface="+mn-lt"/>
              <a:ea typeface="+mn-ea"/>
              <a:cs typeface="+mn-cs"/>
            </a:endParaRPr>
          </a:p>
          <a:p>
            <a:pPr fontAlgn="base"/>
            <a:endParaRPr lang="nb-NO" sz="1200" b="0" i="0" kern="1200" dirty="0">
              <a:solidFill>
                <a:schemeClr val="tx1"/>
              </a:solidFill>
              <a:effectLst/>
              <a:latin typeface="+mn-lt"/>
              <a:ea typeface="+mn-ea"/>
              <a:cs typeface="+mn-cs"/>
            </a:endParaRPr>
          </a:p>
          <a:p>
            <a:pPr fontAlgn="base"/>
            <a:r>
              <a:rPr lang="nb-NO" sz="1200" b="0" i="0" kern="1200" dirty="0">
                <a:solidFill>
                  <a:schemeClr val="tx1"/>
                </a:solidFill>
                <a:effectLst/>
                <a:latin typeface="+mn-lt"/>
                <a:ea typeface="+mn-ea"/>
                <a:cs typeface="+mn-cs"/>
              </a:rPr>
              <a:t>Før vi gå i gang med det praktiske, skal vi kort repetere hva som hører med til undersøkelsen.</a:t>
            </a:r>
          </a:p>
          <a:p>
            <a:pPr fontAlgn="base"/>
            <a:endParaRPr lang="nb-NO" sz="1200" b="0" i="0" kern="1200" dirty="0">
              <a:solidFill>
                <a:schemeClr val="tx1"/>
              </a:solidFill>
              <a:effectLst/>
              <a:latin typeface="+mn-lt"/>
              <a:ea typeface="+mn-ea"/>
              <a:cs typeface="+mn-cs"/>
            </a:endParaRPr>
          </a:p>
          <a:p>
            <a:pPr fontAlgn="base"/>
            <a:endParaRPr lang="nb-NO" sz="1200" b="0" i="0" kern="1200" baseline="0" dirty="0">
              <a:solidFill>
                <a:schemeClr val="tx1"/>
              </a:solidFill>
              <a:effectLst/>
              <a:latin typeface="+mn-lt"/>
              <a:ea typeface="+mn-ea"/>
              <a:cs typeface="+mn-cs"/>
            </a:endParaRPr>
          </a:p>
          <a:p>
            <a:pPr fontAlgn="base"/>
            <a:endParaRPr lang="nb-NO" sz="1200" b="0" i="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37766-3EC3-4307-AF00-3E2747518BA1}"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291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20</a:t>
            </a:fld>
            <a:endParaRPr lang="nb-NO" dirty="0"/>
          </a:p>
        </p:txBody>
      </p:sp>
    </p:spTree>
    <p:extLst>
      <p:ext uri="{BB962C8B-B14F-4D97-AF65-F5344CB8AC3E}">
        <p14:creationId xmlns:p14="http://schemas.microsoft.com/office/powerpoint/2010/main" val="343626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21</a:t>
            </a:fld>
            <a:endParaRPr lang="nb-NO" dirty="0"/>
          </a:p>
        </p:txBody>
      </p:sp>
    </p:spTree>
    <p:extLst>
      <p:ext uri="{BB962C8B-B14F-4D97-AF65-F5344CB8AC3E}">
        <p14:creationId xmlns:p14="http://schemas.microsoft.com/office/powerpoint/2010/main" val="2404589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Vi kommer tilbake til hvordan kalkulatoren skal brukes på bilde 28.</a:t>
            </a:r>
          </a:p>
        </p:txBody>
      </p:sp>
      <p:sp>
        <p:nvSpPr>
          <p:cNvPr id="4" name="Slide Number Placeholder 3"/>
          <p:cNvSpPr>
            <a:spLocks noGrp="1"/>
          </p:cNvSpPr>
          <p:nvPr>
            <p:ph type="sldNum" sz="quarter" idx="10"/>
          </p:nvPr>
        </p:nvSpPr>
        <p:spPr/>
        <p:txBody>
          <a:bodyPr/>
          <a:lstStyle/>
          <a:p>
            <a:fld id="{55337766-3EC3-4307-AF00-3E2747518BA1}" type="slidenum">
              <a:rPr lang="nb-NO" smtClean="0"/>
              <a:t>22</a:t>
            </a:fld>
            <a:endParaRPr lang="nb-NO" dirty="0"/>
          </a:p>
        </p:txBody>
      </p:sp>
    </p:spTree>
    <p:extLst>
      <p:ext uri="{BB962C8B-B14F-4D97-AF65-F5344CB8AC3E}">
        <p14:creationId xmlns:p14="http://schemas.microsoft.com/office/powerpoint/2010/main" val="2502842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Denne siden er så lang at elevene må bruke </a:t>
            </a:r>
            <a:r>
              <a:rPr lang="nb-NO" baseline="0" dirty="0" err="1"/>
              <a:t>skrollefeltet</a:t>
            </a:r>
            <a:r>
              <a:rPr lang="nb-NO" baseline="0" dirty="0"/>
              <a:t> til høyre for å se alt innholdet på siden. I den nederste delen ligger øvingsoppgaven.</a:t>
            </a:r>
          </a:p>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23</a:t>
            </a:fld>
            <a:endParaRPr lang="nb-NO" dirty="0"/>
          </a:p>
        </p:txBody>
      </p:sp>
    </p:spTree>
    <p:extLst>
      <p:ext uri="{BB962C8B-B14F-4D97-AF65-F5344CB8AC3E}">
        <p14:creationId xmlns:p14="http://schemas.microsoft.com/office/powerpoint/2010/main" val="77530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Om elevene vil endre svarene sine</a:t>
            </a:r>
          </a:p>
          <a:p>
            <a:r>
              <a:rPr lang="nb-NO" baseline="0" dirty="0" err="1"/>
              <a:t>Flervalgsoppgaver</a:t>
            </a:r>
            <a:r>
              <a:rPr lang="nb-NO" baseline="0" dirty="0"/>
              <a:t> – klikk på nytt alternativ</a:t>
            </a:r>
          </a:p>
          <a:p>
            <a:r>
              <a:rPr lang="nb-NO" baseline="0" dirty="0"/>
              <a:t>Rullegardinmeny – klikk på rullegardinen og velg nytt svar</a:t>
            </a:r>
          </a:p>
          <a:p>
            <a:r>
              <a:rPr lang="nb-NO" baseline="0" dirty="0"/>
              <a:t>Dra og slipp – hent objektet ut av figuren og hent nytt objekt inn</a:t>
            </a:r>
          </a:p>
          <a:p>
            <a:r>
              <a:rPr lang="nb-NO" baseline="0" dirty="0"/>
              <a:t>Velg flere elementer – klikk på elementet du vil fjerne, da går markeringen bort, klikk på nytt element.</a:t>
            </a:r>
          </a:p>
          <a:p>
            <a:endParaRPr lang="nb-NO" baseline="0" dirty="0"/>
          </a:p>
          <a:p>
            <a:r>
              <a:rPr lang="nb-NO" baseline="0" dirty="0"/>
              <a:t>Det er det sist avgitte svaret som er tellende.</a:t>
            </a:r>
          </a:p>
        </p:txBody>
      </p:sp>
      <p:sp>
        <p:nvSpPr>
          <p:cNvPr id="4" name="Slide Number Placeholder 3"/>
          <p:cNvSpPr>
            <a:spLocks noGrp="1"/>
          </p:cNvSpPr>
          <p:nvPr>
            <p:ph type="sldNum" sz="quarter" idx="10"/>
          </p:nvPr>
        </p:nvSpPr>
        <p:spPr/>
        <p:txBody>
          <a:bodyPr/>
          <a:lstStyle/>
          <a:p>
            <a:fld id="{55337766-3EC3-4307-AF00-3E2747518BA1}" type="slidenum">
              <a:rPr lang="nb-NO" smtClean="0"/>
              <a:t>24</a:t>
            </a:fld>
            <a:endParaRPr lang="nb-NO" dirty="0"/>
          </a:p>
        </p:txBody>
      </p:sp>
    </p:spTree>
    <p:extLst>
      <p:ext uri="{BB962C8B-B14F-4D97-AF65-F5344CB8AC3E}">
        <p14:creationId xmlns:p14="http://schemas.microsoft.com/office/powerpoint/2010/main" val="2643609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25</a:t>
            </a:fld>
            <a:endParaRPr lang="nb-NO" dirty="0"/>
          </a:p>
        </p:txBody>
      </p:sp>
    </p:spTree>
    <p:extLst>
      <p:ext uri="{BB962C8B-B14F-4D97-AF65-F5344CB8AC3E}">
        <p14:creationId xmlns:p14="http://schemas.microsoft.com/office/powerpoint/2010/main" val="1124293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26</a:t>
            </a:fld>
            <a:endParaRPr lang="nb-NO" dirty="0"/>
          </a:p>
        </p:txBody>
      </p:sp>
    </p:spTree>
    <p:extLst>
      <p:ext uri="{BB962C8B-B14F-4D97-AF65-F5344CB8AC3E}">
        <p14:creationId xmlns:p14="http://schemas.microsoft.com/office/powerpoint/2010/main" val="525693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Det er viktig å øve på å skrive inn brøker, men ikke stopp opp for lenge her. Dere kan hjelpe elevene med dette senere også dersom de står fast på det tekniske.</a:t>
            </a:r>
          </a:p>
          <a:p>
            <a:endParaRPr lang="nb-NO" baseline="0" dirty="0"/>
          </a:p>
          <a:p>
            <a:r>
              <a:rPr lang="nb-NO" dirty="0"/>
              <a:t>Sett</a:t>
            </a:r>
            <a:r>
              <a:rPr lang="nb-NO" baseline="0" dirty="0"/>
              <a:t> inn brøk</a:t>
            </a:r>
            <a:r>
              <a:rPr lang="nb-NO" dirty="0"/>
              <a:t>:</a:t>
            </a:r>
          </a:p>
          <a:p>
            <a:pPr marL="285750" indent="-285750">
              <a:buFont typeface="Arial" panose="020B0604020202020204" pitchFamily="34" charset="0"/>
              <a:buChar char="•"/>
            </a:pPr>
            <a:r>
              <a:rPr lang="nb-NO" dirty="0"/>
              <a:t>trykk i svarruta</a:t>
            </a:r>
          </a:p>
          <a:p>
            <a:pPr marL="285750" indent="-285750">
              <a:buFont typeface="Arial" panose="020B0604020202020204" pitchFamily="34" charset="0"/>
              <a:buChar char="•"/>
            </a:pPr>
            <a:r>
              <a:rPr lang="nb-NO" dirty="0"/>
              <a:t>trykk på brøk-knapp</a:t>
            </a:r>
          </a:p>
          <a:p>
            <a:pPr marL="285750" indent="-285750">
              <a:buFont typeface="Arial" panose="020B0604020202020204" pitchFamily="34" charset="0"/>
              <a:buChar char="•"/>
            </a:pPr>
            <a:r>
              <a:rPr lang="nb-NO" dirty="0"/>
              <a:t>tast inn teller</a:t>
            </a:r>
          </a:p>
          <a:p>
            <a:pPr marL="285750" indent="-285750">
              <a:buFont typeface="Arial" panose="020B0604020202020204" pitchFamily="34" charset="0"/>
              <a:buChar char="•"/>
            </a:pPr>
            <a:r>
              <a:rPr lang="nb-NO" dirty="0"/>
              <a:t>trykk på nevner </a:t>
            </a:r>
          </a:p>
          <a:p>
            <a:pPr marL="285750" indent="-285750">
              <a:buFont typeface="Arial" panose="020B0604020202020204" pitchFamily="34" charset="0"/>
              <a:buChar char="•"/>
            </a:pPr>
            <a:r>
              <a:rPr lang="nb-NO" dirty="0"/>
              <a:t>tast inn nevner </a:t>
            </a:r>
          </a:p>
          <a:p>
            <a:pPr marL="285750" indent="-285750">
              <a:buFont typeface="Arial" panose="020B0604020202020204" pitchFamily="34" charset="0"/>
              <a:buChar char="•"/>
            </a:pPr>
            <a:r>
              <a:rPr lang="nb-NO" dirty="0"/>
              <a:t>trykk OK</a:t>
            </a:r>
            <a:r>
              <a:rPr lang="nb-NO" baseline="0" dirty="0"/>
              <a:t> når </a:t>
            </a:r>
            <a:r>
              <a:rPr lang="nb-NO" baseline="0" dirty="0" smtClean="0"/>
              <a:t>ferdig, eller gå til neste side.</a:t>
            </a:r>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27</a:t>
            </a:fld>
            <a:endParaRPr lang="nb-NO" dirty="0"/>
          </a:p>
        </p:txBody>
      </p:sp>
    </p:spTree>
    <p:extLst>
      <p:ext uri="{BB962C8B-B14F-4D97-AF65-F5344CB8AC3E}">
        <p14:creationId xmlns:p14="http://schemas.microsoft.com/office/powerpoint/2010/main" val="1274152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28</a:t>
            </a:fld>
            <a:endParaRPr lang="nb-NO" dirty="0"/>
          </a:p>
        </p:txBody>
      </p:sp>
    </p:spTree>
    <p:extLst>
      <p:ext uri="{BB962C8B-B14F-4D97-AF65-F5344CB8AC3E}">
        <p14:creationId xmlns:p14="http://schemas.microsoft.com/office/powerpoint/2010/main" val="3201563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29</a:t>
            </a:fld>
            <a:endParaRPr lang="nb-NO" dirty="0"/>
          </a:p>
        </p:txBody>
      </p:sp>
    </p:spTree>
    <p:extLst>
      <p:ext uri="{BB962C8B-B14F-4D97-AF65-F5344CB8AC3E}">
        <p14:creationId xmlns:p14="http://schemas.microsoft.com/office/powerpoint/2010/main" val="394095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Kort oppsummering av hvilke komponenter undersøkelsen inneholder.</a:t>
            </a:r>
          </a:p>
        </p:txBody>
      </p:sp>
      <p:sp>
        <p:nvSpPr>
          <p:cNvPr id="4" name="Slide Number Placeholder 3"/>
          <p:cNvSpPr>
            <a:spLocks noGrp="1"/>
          </p:cNvSpPr>
          <p:nvPr>
            <p:ph type="sldNum" sz="quarter" idx="10"/>
          </p:nvPr>
        </p:nvSpPr>
        <p:spPr/>
        <p:txBody>
          <a:bodyPr/>
          <a:lstStyle/>
          <a:p>
            <a:fld id="{55337766-3EC3-4307-AF00-3E2747518BA1}" type="slidenum">
              <a:rPr lang="nb-NO" smtClean="0">
                <a:solidFill>
                  <a:prstClr val="black"/>
                </a:solidFill>
              </a:rPr>
              <a:pPr/>
              <a:t>3</a:t>
            </a:fld>
            <a:endParaRPr lang="nb-NO" dirty="0">
              <a:solidFill>
                <a:prstClr val="black"/>
              </a:solidFill>
            </a:endParaRPr>
          </a:p>
        </p:txBody>
      </p:sp>
    </p:spTree>
    <p:extLst>
      <p:ext uri="{BB962C8B-B14F-4D97-AF65-F5344CB8AC3E}">
        <p14:creationId xmlns:p14="http://schemas.microsoft.com/office/powerpoint/2010/main" val="1730693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Her ligger det en video uten lyd. Den viser hvordan elevene kan tegne linjer.</a:t>
            </a:r>
          </a:p>
          <a:p>
            <a:r>
              <a:rPr lang="nb-NO" baseline="0" dirty="0"/>
              <a:t>Nederst på siden kan elevene øve på dette.</a:t>
            </a:r>
          </a:p>
        </p:txBody>
      </p:sp>
      <p:sp>
        <p:nvSpPr>
          <p:cNvPr id="4" name="Slide Number Placeholder 3"/>
          <p:cNvSpPr>
            <a:spLocks noGrp="1"/>
          </p:cNvSpPr>
          <p:nvPr>
            <p:ph type="sldNum" sz="quarter" idx="10"/>
          </p:nvPr>
        </p:nvSpPr>
        <p:spPr/>
        <p:txBody>
          <a:bodyPr/>
          <a:lstStyle/>
          <a:p>
            <a:fld id="{55337766-3EC3-4307-AF00-3E2747518BA1}" type="slidenum">
              <a:rPr lang="nb-NO" smtClean="0"/>
              <a:t>30</a:t>
            </a:fld>
            <a:endParaRPr lang="nb-NO" dirty="0"/>
          </a:p>
        </p:txBody>
      </p:sp>
    </p:spTree>
    <p:extLst>
      <p:ext uri="{BB962C8B-B14F-4D97-AF65-F5344CB8AC3E}">
        <p14:creationId xmlns:p14="http://schemas.microsoft.com/office/powerpoint/2010/main" val="3499932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På 9. trinn får de to funksjoner til. Her kan de både sette inn og flytte på punkter i rutenettet.</a:t>
            </a:r>
          </a:p>
        </p:txBody>
      </p:sp>
      <p:sp>
        <p:nvSpPr>
          <p:cNvPr id="4" name="Slide Number Placeholder 3"/>
          <p:cNvSpPr>
            <a:spLocks noGrp="1"/>
          </p:cNvSpPr>
          <p:nvPr>
            <p:ph type="sldNum" sz="quarter" idx="10"/>
          </p:nvPr>
        </p:nvSpPr>
        <p:spPr/>
        <p:txBody>
          <a:bodyPr/>
          <a:lstStyle/>
          <a:p>
            <a:fld id="{55337766-3EC3-4307-AF00-3E2747518BA1}" type="slidenum">
              <a:rPr lang="nb-NO" smtClean="0"/>
              <a:t>31</a:t>
            </a:fld>
            <a:endParaRPr lang="nb-NO" dirty="0"/>
          </a:p>
        </p:txBody>
      </p:sp>
    </p:spTree>
    <p:extLst>
      <p:ext uri="{BB962C8B-B14F-4D97-AF65-F5344CB8AC3E}">
        <p14:creationId xmlns:p14="http://schemas.microsoft.com/office/powerpoint/2010/main" val="1606085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32</a:t>
            </a:fld>
            <a:endParaRPr lang="nb-NO" dirty="0"/>
          </a:p>
        </p:txBody>
      </p:sp>
    </p:spTree>
    <p:extLst>
      <p:ext uri="{BB962C8B-B14F-4D97-AF65-F5344CB8AC3E}">
        <p14:creationId xmlns:p14="http://schemas.microsoft.com/office/powerpoint/2010/main" val="1828752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33</a:t>
            </a:fld>
            <a:endParaRPr lang="nb-NO" dirty="0"/>
          </a:p>
        </p:txBody>
      </p:sp>
    </p:spTree>
    <p:extLst>
      <p:ext uri="{BB962C8B-B14F-4D97-AF65-F5344CB8AC3E}">
        <p14:creationId xmlns:p14="http://schemas.microsoft.com/office/powerpoint/2010/main" val="3554070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err="1"/>
              <a:t>Vurdér</a:t>
            </a:r>
            <a:r>
              <a:rPr lang="nb-NO" dirty="0"/>
              <a:t> hvordan dere vil gå gjennom </a:t>
            </a:r>
            <a:r>
              <a:rPr lang="nb-NO" b="1" dirty="0"/>
              <a:t>veiledningen til programmet</a:t>
            </a:r>
            <a:endParaRPr lang="nb-NO" sz="1400" b="1" dirty="0"/>
          </a:p>
          <a:p>
            <a:pPr marL="742950" lvl="1" indent="-285750">
              <a:buFont typeface="Arial" panose="020B0604020202020204" pitchFamily="34" charset="0"/>
              <a:buChar char="•"/>
            </a:pPr>
            <a:endParaRPr lang="nb-NO" dirty="0"/>
          </a:p>
          <a:p>
            <a:pPr marL="742950" lvl="1" indent="-285750">
              <a:buFont typeface="Wingdings" panose="05000000000000000000" pitchFamily="2" charset="2"/>
              <a:buChar char="Ø"/>
            </a:pPr>
            <a:r>
              <a:rPr lang="nb-NO" dirty="0"/>
              <a:t>Er det best å lese ordrett fra manus i manualen?</a:t>
            </a:r>
          </a:p>
          <a:p>
            <a:pPr marL="742950" lvl="1" indent="-285750">
              <a:buFont typeface="Wingdings" panose="05000000000000000000" pitchFamily="2" charset="2"/>
              <a:buChar char="Ø"/>
            </a:pPr>
            <a:r>
              <a:rPr lang="nb-NO" dirty="0"/>
              <a:t>Er det best å la elevene bruke noen minutter og finne ut av det selv?</a:t>
            </a:r>
          </a:p>
          <a:p>
            <a:pPr marL="742950" lvl="1" indent="-285750">
              <a:buFont typeface="Wingdings" panose="05000000000000000000" pitchFamily="2" charset="2"/>
              <a:buChar char="Ø"/>
            </a:pPr>
            <a:r>
              <a:rPr lang="nb-NO" dirty="0"/>
              <a:t>Skal veiledningen tas felles</a:t>
            </a:r>
            <a:r>
              <a:rPr lang="nb-NO" baseline="0" dirty="0"/>
              <a:t> på tavla?</a:t>
            </a:r>
            <a:endParaRPr lang="nb-NO" dirty="0"/>
          </a:p>
          <a:p>
            <a:pPr marL="742950" lvl="1" indent="-285750">
              <a:buFont typeface="Wingdings" panose="05000000000000000000" pitchFamily="2" charset="2"/>
              <a:buChar char="Ø"/>
            </a:pPr>
            <a:r>
              <a:rPr lang="nb-NO" b="1" dirty="0">
                <a:solidFill>
                  <a:srgbClr val="FF0000"/>
                </a:solidFill>
              </a:rPr>
              <a:t>UANSETT VALG:</a:t>
            </a:r>
            <a:r>
              <a:rPr lang="nb-NO" dirty="0"/>
              <a:t> sørg for at alle vet hvordan programmet fungerer og spesielt at de vet hvordan de skriver inn brøker</a:t>
            </a:r>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34</a:t>
            </a:fld>
            <a:endParaRPr lang="nb-NO" dirty="0"/>
          </a:p>
        </p:txBody>
      </p:sp>
    </p:spTree>
    <p:extLst>
      <p:ext uri="{BB962C8B-B14F-4D97-AF65-F5344CB8AC3E}">
        <p14:creationId xmlns:p14="http://schemas.microsoft.com/office/powerpoint/2010/main" val="1975149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Passordet til de ulike delene står i manualen til</a:t>
            </a:r>
            <a:r>
              <a:rPr lang="nb-NO" baseline="0" dirty="0"/>
              <a:t> testadministrator. Disse passordene gjelder for alle elever som er med på undersøkelsen, i alle land.</a:t>
            </a:r>
          </a:p>
          <a:p>
            <a:endParaRPr lang="nb-NO" baseline="0" dirty="0"/>
          </a:p>
          <a:p>
            <a:r>
              <a:rPr lang="nb-NO" baseline="0" dirty="0"/>
              <a:t>Elevene på 5. trinn får 36 minutter per fagdel.</a:t>
            </a:r>
          </a:p>
          <a:p>
            <a:r>
              <a:rPr lang="nb-NO" baseline="0" dirty="0"/>
              <a:t>På 9. trinn er det 45 minutter per fagdel.</a:t>
            </a:r>
          </a:p>
          <a:p>
            <a:endParaRPr lang="nb-NO" baseline="0" dirty="0"/>
          </a:p>
          <a:p>
            <a:r>
              <a:rPr lang="nb-NO" b="1" dirty="0"/>
              <a:t>VIKTIG:</a:t>
            </a:r>
            <a:r>
              <a:rPr lang="nb-NO" dirty="0"/>
              <a:t> Skolen må sørge for at alle elevene har skrivesaker og kladdeark tilgjengelig på pulten.</a:t>
            </a:r>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35</a:t>
            </a:fld>
            <a:endParaRPr lang="nb-NO" dirty="0"/>
          </a:p>
        </p:txBody>
      </p:sp>
    </p:spTree>
    <p:extLst>
      <p:ext uri="{BB962C8B-B14F-4D97-AF65-F5344CB8AC3E}">
        <p14:creationId xmlns:p14="http://schemas.microsoft.com/office/powerpoint/2010/main" val="1624849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dirty="0"/>
              <a:t>*Om</a:t>
            </a:r>
            <a:r>
              <a:rPr lang="nb-NO" baseline="0" dirty="0"/>
              <a:t> du ikke leser opp ordrett fra manus, få med essensen i det som skal sies.</a:t>
            </a:r>
          </a:p>
          <a:p>
            <a:pPr marL="171450" indent="-171450">
              <a:buFont typeface="Arial" panose="020B0604020202020204" pitchFamily="34" charset="0"/>
              <a:buChar char="•"/>
            </a:pPr>
            <a:endParaRPr lang="nb-NO" baseline="0" dirty="0"/>
          </a:p>
          <a:p>
            <a:r>
              <a:rPr lang="nb-NO" baseline="0" dirty="0"/>
              <a:t>NB! Under del 2, hvor elevene besvarer matematikk- og naturfagoppgaver – er det ikke anledning til å gi faglig hjelp. De kan ikke få tips til hvordan løse oppgaver eller forklaringer på fagbegreper. </a:t>
            </a:r>
          </a:p>
          <a:p>
            <a:endParaRPr lang="nb-NO" baseline="0" dirty="0"/>
          </a:p>
          <a:p>
            <a:r>
              <a:rPr lang="nb-NO" baseline="0" dirty="0"/>
              <a:t>De KAN få hjelp med datatekniske spørsmål som f.eks. hvordan de skal gjøre om på svaret sitt, dra og slippe objekter, ta vekk tegninger, linjer eller punkter o.l. Dere kan også lese opp teksten for elevene, ordrett.</a:t>
            </a:r>
          </a:p>
          <a:p>
            <a:pPr marL="0" indent="0">
              <a:buFont typeface="Arial" panose="020B0604020202020204" pitchFamily="34" charset="0"/>
              <a:buNone/>
            </a:pP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36</a:t>
            </a:fld>
            <a:endParaRPr lang="nb-NO" dirty="0"/>
          </a:p>
        </p:txBody>
      </p:sp>
    </p:spTree>
    <p:extLst>
      <p:ext uri="{BB962C8B-B14F-4D97-AF65-F5344CB8AC3E}">
        <p14:creationId xmlns:p14="http://schemas.microsoft.com/office/powerpoint/2010/main" val="540193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Etter at fagoppgavene er besvart, sendes elevene videre til </a:t>
            </a:r>
            <a:r>
              <a:rPr lang="nb-NO" baseline="0" dirty="0"/>
              <a:t>spørreskjemaet. </a:t>
            </a:r>
          </a:p>
          <a:p>
            <a:r>
              <a:rPr lang="nb-NO" baseline="0" dirty="0"/>
              <a:t>Det er også en veiledning til hvordan fylle ut spørreskjemaet. Her kan elevene øve/prøve seg med tre eksempler. </a:t>
            </a:r>
          </a:p>
          <a:p>
            <a:endParaRPr lang="nb-NO" baseline="0" dirty="0"/>
          </a:p>
          <a:p>
            <a:r>
              <a:rPr lang="nb-NO" baseline="0" dirty="0"/>
              <a:t>OBS: Veiledningen og spørreskjemaet går i ett, det er ikke noe nytt stopp etter veiledningen.</a:t>
            </a:r>
          </a:p>
          <a:p>
            <a:endParaRPr lang="nb-NO" baseline="0" dirty="0"/>
          </a:p>
          <a:p>
            <a:r>
              <a:rPr lang="nb-NO" baseline="0" dirty="0"/>
              <a:t>Når elevene fyller ut spørreskjemaet kan de få hjelp dersom de lurer på hva ord/begreper betyr. Det er også mulig å lese opp ett og ett spørsmål for klassen, vise det på storskjerm (logg inn som testbruker og trykk deg fram til spørreskjemaet) e.l.</a:t>
            </a:r>
          </a:p>
          <a:p>
            <a:endParaRPr lang="nb-NO" baseline="0" dirty="0"/>
          </a:p>
          <a:p>
            <a:r>
              <a:rPr lang="nb-NO" baseline="0" dirty="0"/>
              <a:t>Igjen er det viktig at det er ro i klasserommet til alle er ferdige. </a:t>
            </a:r>
          </a:p>
          <a:p>
            <a:endParaRPr lang="nb-NO" baseline="0" dirty="0"/>
          </a:p>
          <a:p>
            <a:endParaRPr lang="nb-NO" baseline="0" dirty="0"/>
          </a:p>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37</a:t>
            </a:fld>
            <a:endParaRPr lang="nb-NO" dirty="0"/>
          </a:p>
        </p:txBody>
      </p:sp>
    </p:spTree>
    <p:extLst>
      <p:ext uri="{BB962C8B-B14F-4D97-AF65-F5344CB8AC3E}">
        <p14:creationId xmlns:p14="http://schemas.microsoft.com/office/powerpoint/2010/main" val="3249872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er det som «skal» lese opp:</a:t>
            </a:r>
          </a:p>
          <a:p>
            <a:endParaRPr lang="nb-NO" dirty="0"/>
          </a:p>
          <a:p>
            <a:r>
              <a:rPr lang="nb-NO" sz="1200" b="0" i="0" u="none" strike="noStrike" kern="1200" baseline="0" dirty="0">
                <a:solidFill>
                  <a:schemeClr val="tx1"/>
                </a:solidFill>
                <a:latin typeface="+mn-lt"/>
                <a:ea typeface="+mn-ea"/>
                <a:cs typeface="+mn-cs"/>
              </a:rPr>
              <a:t>I dette spørreskjemaet finner du spørsmål om deg selv. For hvert spørsmål velger du det svaret du synes er best.</a:t>
            </a:r>
          </a:p>
          <a:p>
            <a:r>
              <a:rPr lang="nb-NO" sz="1200" b="0" i="0" u="none" strike="noStrike" kern="1200" baseline="0" dirty="0">
                <a:solidFill>
                  <a:schemeClr val="tx1"/>
                </a:solidFill>
                <a:latin typeface="+mn-lt"/>
                <a:ea typeface="+mn-ea"/>
                <a:cs typeface="+mn-cs"/>
              </a:rPr>
              <a:t>Du vil her få sjansen til å øve på den type spørsmål du skal svare på i dette spørreskjemaet.</a:t>
            </a:r>
          </a:p>
          <a:p>
            <a:r>
              <a:rPr lang="nb-NO" sz="1200" b="0" i="0" u="none" strike="noStrike" kern="1200" baseline="0" dirty="0">
                <a:solidFill>
                  <a:schemeClr val="tx1"/>
                </a:solidFill>
                <a:latin typeface="+mn-lt"/>
                <a:ea typeface="+mn-ea"/>
                <a:cs typeface="+mn-cs"/>
              </a:rPr>
              <a:t>Eksempel 1 er én type spørsmål du vil finne i dette heftet.</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38</a:t>
            </a:fld>
            <a:endParaRPr lang="nb-NO" dirty="0"/>
          </a:p>
        </p:txBody>
      </p:sp>
    </p:spTree>
    <p:extLst>
      <p:ext uri="{BB962C8B-B14F-4D97-AF65-F5344CB8AC3E}">
        <p14:creationId xmlns:p14="http://schemas.microsoft.com/office/powerpoint/2010/main" val="1464534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skal</a:t>
            </a:r>
            <a:r>
              <a:rPr lang="nb-NO" baseline="0" dirty="0"/>
              <a:t> følgende </a:t>
            </a:r>
            <a:r>
              <a:rPr lang="nb-NO" dirty="0"/>
              <a:t>leses opp:</a:t>
            </a:r>
          </a:p>
          <a:p>
            <a:endParaRPr lang="nb-NO" dirty="0"/>
          </a:p>
          <a:p>
            <a:r>
              <a:rPr lang="nb-NO" dirty="0"/>
              <a:t>Eksempel 2 er en</a:t>
            </a:r>
            <a:r>
              <a:rPr lang="nb-NO" baseline="0" dirty="0"/>
              <a:t> annen type spørsmål du vil finne i dette spørreskjemaet.</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39</a:t>
            </a:fld>
            <a:endParaRPr lang="nb-NO" dirty="0"/>
          </a:p>
        </p:txBody>
      </p:sp>
    </p:spTree>
    <p:extLst>
      <p:ext uri="{BB962C8B-B14F-4D97-AF65-F5344CB8AC3E}">
        <p14:creationId xmlns:p14="http://schemas.microsoft.com/office/powerpoint/2010/main" val="149406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Vi sender ut pakker til skolene på begge trinn. Vi har sporingsnummer og kan hjelpe dere med å finne ut om pakkene har ankommet og hvor de har havnet.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Det er mulig vi har satt inn feil klassenavn på elevlistene deres. Bytt dette for oss. Det viktigste er at det er elevene som står på elevlista, som skal delta i undersøkelsen.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latin typeface="Arial"/>
                <a:ea typeface="ヒラギノ角ゴ Pro W3"/>
              </a:rPr>
              <a:t>«Rapport fra testadministrator» kan også lastes</a:t>
            </a:r>
            <a:r>
              <a:rPr lang="nb-NO" sz="1200" baseline="0" dirty="0">
                <a:solidFill>
                  <a:srgbClr val="000000"/>
                </a:solidFill>
                <a:latin typeface="Arial"/>
                <a:ea typeface="ヒラギノ角ゴ Pro W3"/>
              </a:rPr>
              <a:t> ned fra informasjonssiden vår, nederst i tabellen. </a:t>
            </a: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4</a:t>
            </a:fld>
            <a:endParaRPr lang="nb-NO" dirty="0"/>
          </a:p>
        </p:txBody>
      </p:sp>
    </p:spTree>
    <p:extLst>
      <p:ext uri="{BB962C8B-B14F-4D97-AF65-F5344CB8AC3E}">
        <p14:creationId xmlns:p14="http://schemas.microsoft.com/office/powerpoint/2010/main" val="1774458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skal</a:t>
            </a:r>
            <a:r>
              <a:rPr lang="nb-NO" baseline="0" dirty="0"/>
              <a:t> følgende </a:t>
            </a:r>
            <a:r>
              <a:rPr lang="nb-NO" dirty="0"/>
              <a:t>leses opp:</a:t>
            </a:r>
          </a:p>
          <a:p>
            <a:endParaRPr lang="nb-NO" dirty="0"/>
          </a:p>
          <a:p>
            <a:r>
              <a:rPr lang="nb-NO" sz="1200" b="0" i="0" u="none" strike="noStrike" kern="1200" baseline="0" dirty="0">
                <a:solidFill>
                  <a:schemeClr val="tx1"/>
                </a:solidFill>
                <a:latin typeface="+mn-lt"/>
                <a:ea typeface="+mn-ea"/>
                <a:cs typeface="+mn-cs"/>
              </a:rPr>
              <a:t>Eksempel 3 er en tredje type spørsmål du vil finne i dette heftet.</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Les opp punktlista for elevene.</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For spørreskjemaene er det ingen tidsbegrensning og det er lov å hjelpe elevene med ord og begreper de ikke forstår.</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NB! Den neste siden/skjermbildet inneholder første spørsmål i spørreskjemaet.</a:t>
            </a:r>
          </a:p>
          <a:p>
            <a:endParaRPr lang="nb-NO" sz="1200" b="0" i="0" u="none" strike="noStrike" kern="1200" baseline="0" dirty="0">
              <a:solidFill>
                <a:schemeClr val="tx1"/>
              </a:solidFill>
              <a:latin typeface="+mn-lt"/>
              <a:ea typeface="+mn-ea"/>
              <a:cs typeface="+mn-cs"/>
            </a:endParaRPr>
          </a:p>
          <a:p>
            <a:endParaRPr lang="nb-NO" sz="1200" b="0" i="0" u="none" strike="noStrike" kern="1200" baseline="0" dirty="0">
              <a:solidFill>
                <a:schemeClr val="tx1"/>
              </a:solidFill>
              <a:latin typeface="+mn-lt"/>
              <a:ea typeface="+mn-ea"/>
              <a:cs typeface="+mn-cs"/>
            </a:endParaRPr>
          </a:p>
          <a:p>
            <a:endParaRPr lang="nb-NO"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337766-3EC3-4307-AF00-3E2747518BA1}" type="slidenum">
              <a:rPr lang="nb-NO" smtClean="0"/>
              <a:t>40</a:t>
            </a:fld>
            <a:endParaRPr lang="nb-NO" dirty="0"/>
          </a:p>
        </p:txBody>
      </p:sp>
    </p:spTree>
    <p:extLst>
      <p:ext uri="{BB962C8B-B14F-4D97-AF65-F5344CB8AC3E}">
        <p14:creationId xmlns:p14="http://schemas.microsoft.com/office/powerpoint/2010/main" val="2874539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Elevene</a:t>
            </a:r>
            <a:r>
              <a:rPr lang="nb-NO" baseline="0" dirty="0"/>
              <a:t> må først trykke Ferdig, så Ja.</a:t>
            </a:r>
          </a:p>
          <a:p>
            <a:endParaRPr lang="nb-NO" baseline="0" dirty="0"/>
          </a:p>
          <a:p>
            <a:r>
              <a:rPr lang="nb-NO" baseline="0" dirty="0"/>
              <a:t>Det kommer opp en bekreftelse på at alt er levert, og det er mulig å skrive ut svarene som er gitt i spørreskjemaet. </a:t>
            </a:r>
          </a:p>
          <a:p>
            <a:r>
              <a:rPr lang="nb-NO" baseline="0" dirty="0"/>
              <a:t>Dette er ikke nødvendig.</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41</a:t>
            </a:fld>
            <a:endParaRPr lang="nb-NO" dirty="0"/>
          </a:p>
        </p:txBody>
      </p:sp>
    </p:spTree>
    <p:extLst>
      <p:ext uri="{BB962C8B-B14F-4D97-AF65-F5344CB8AC3E}">
        <p14:creationId xmlns:p14="http://schemas.microsoft.com/office/powerpoint/2010/main" val="4258392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pakken dere har mottatt fra oss, skal det være vedlagt</a:t>
            </a:r>
            <a:r>
              <a:rPr lang="nb-NO" baseline="0" dirty="0"/>
              <a:t> et ark med testbrukere.</a:t>
            </a:r>
          </a:p>
          <a:p>
            <a:endParaRPr lang="nb-NO" baseline="0" dirty="0"/>
          </a:p>
          <a:p>
            <a:r>
              <a:rPr lang="nb-NO" baseline="0" dirty="0"/>
              <a:t>Vær oppmerksom på at en testbruker bare kan «gjennomføre» undersøkelsen én gang. Vi har sendt 6 testbrukere til hver skole.</a:t>
            </a:r>
            <a:endParaRPr lang="nb-NO" dirty="0"/>
          </a:p>
          <a:p>
            <a:endParaRPr lang="nb-NO" dirty="0"/>
          </a:p>
          <a:p>
            <a:r>
              <a:rPr lang="nb-NO" dirty="0"/>
              <a:t>Vennligst</a:t>
            </a:r>
            <a:r>
              <a:rPr lang="nb-NO" baseline="0" dirty="0"/>
              <a:t> oppbevar manualen utilgjengelig for elever og andre.</a:t>
            </a:r>
          </a:p>
          <a:p>
            <a:endParaRPr lang="nb-NO" baseline="0" dirty="0"/>
          </a:p>
          <a:p>
            <a:r>
              <a:rPr lang="nb-NO" baseline="0" dirty="0"/>
              <a:t>Det er ikke lov å distribuere innholdet i fagdelene på noen som helst måte.</a:t>
            </a:r>
          </a:p>
          <a:p>
            <a:endParaRPr lang="nb-NO" baseline="0" dirty="0"/>
          </a:p>
          <a:p>
            <a:endParaRPr lang="nb-NO" dirty="0"/>
          </a:p>
          <a:p>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43</a:t>
            </a:fld>
            <a:endParaRPr lang="nb-NO"/>
          </a:p>
        </p:txBody>
      </p:sp>
    </p:spTree>
    <p:extLst>
      <p:ext uri="{BB962C8B-B14F-4D97-AF65-F5344CB8AC3E}">
        <p14:creationId xmlns:p14="http://schemas.microsoft.com/office/powerpoint/2010/main" val="2389426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Litt</a:t>
            </a:r>
            <a:r>
              <a:rPr lang="nb-NO" baseline="0" dirty="0"/>
              <a:t> «kontorarbeid» rett etter at elevene er ferdige.</a:t>
            </a:r>
          </a:p>
          <a:p>
            <a:endParaRPr lang="nb-NO" dirty="0"/>
          </a:p>
          <a:p>
            <a:r>
              <a:rPr lang="nb-NO" dirty="0"/>
              <a:t>Dette kan </a:t>
            </a:r>
            <a:r>
              <a:rPr lang="nb-NO" baseline="0" dirty="0"/>
              <a:t>gjøres sammen med skolekontakten, men må ikke. Det som er viktig, er at skolekontakten får ferdig utfylte dokumenter. Disse skal sendes inn til oss.</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44</a:t>
            </a:fld>
            <a:endParaRPr lang="nb-NO" dirty="0"/>
          </a:p>
        </p:txBody>
      </p:sp>
    </p:spTree>
    <p:extLst>
      <p:ext uri="{BB962C8B-B14F-4D97-AF65-F5344CB8AC3E}">
        <p14:creationId xmlns:p14="http://schemas.microsoft.com/office/powerpoint/2010/main" val="542073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To kolonner som skal fylles ut</a:t>
            </a:r>
            <a:r>
              <a:rPr lang="nb-NO" baseline="0" dirty="0"/>
              <a:t> under deltagerstatus (7):</a:t>
            </a:r>
          </a:p>
          <a:p>
            <a:r>
              <a:rPr lang="nb-NO" baseline="0" dirty="0" err="1"/>
              <a:t>Hovedgjennomføring</a:t>
            </a:r>
            <a:r>
              <a:rPr lang="nb-NO" baseline="0" dirty="0"/>
              <a:t> – Fagprøven og Elevspørreskjema</a:t>
            </a:r>
          </a:p>
          <a:p>
            <a:endParaRPr lang="nb-NO" baseline="0" dirty="0"/>
          </a:p>
          <a:p>
            <a:r>
              <a:rPr lang="nb-NO" baseline="0" dirty="0"/>
              <a:t>Kodene som skal benyttes er satt internasjonalt, derfor så rare bokstaver.</a:t>
            </a:r>
          </a:p>
          <a:p>
            <a:endParaRPr lang="nb-NO" baseline="0" dirty="0"/>
          </a:p>
          <a:p>
            <a:r>
              <a:rPr lang="nb-NO" baseline="0" dirty="0"/>
              <a:t>Spesielt om deltagerkode SA – eleven har deltatt med tilpasning:</a:t>
            </a:r>
          </a:p>
          <a:p>
            <a:r>
              <a:rPr lang="nb-NO" baseline="0" dirty="0"/>
              <a:t>Denne koden skal oppgis dersom eleven får lest opp alle oppgavene for seg og/eller har fått stoppet tiden. </a:t>
            </a:r>
          </a:p>
          <a:p>
            <a:endParaRPr lang="nb-NO" baseline="0" dirty="0"/>
          </a:p>
          <a:p>
            <a:r>
              <a:rPr lang="nb-NO" baseline="0" dirty="0"/>
              <a:t>For å deaktivere nedtellingen, se i «Manual for testadministrator 5. og 9. trinn»</a:t>
            </a:r>
          </a:p>
          <a:p>
            <a:endParaRPr lang="nb-NO" dirty="0"/>
          </a:p>
          <a:p>
            <a:endParaRPr lang="nb-NO" dirty="0"/>
          </a:p>
          <a:p>
            <a:r>
              <a:rPr lang="nb-NO" b="1" dirty="0"/>
              <a:t>TIPS: </a:t>
            </a:r>
            <a:r>
              <a:rPr lang="nb-NO" dirty="0"/>
              <a:t>Dersom noen elever har rotet bort brukernavnet og passordet sitt, står disse</a:t>
            </a:r>
            <a:r>
              <a:rPr lang="nb-NO" baseline="0" dirty="0"/>
              <a:t> på elevlisten!</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45</a:t>
            </a:fld>
            <a:endParaRPr lang="nb-NO" dirty="0"/>
          </a:p>
        </p:txBody>
      </p:sp>
    </p:spTree>
    <p:extLst>
      <p:ext uri="{BB962C8B-B14F-4D97-AF65-F5344CB8AC3E}">
        <p14:creationId xmlns:p14="http://schemas.microsoft.com/office/powerpoint/2010/main" val="1606605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 elevene som er ekskluderte skal ikke delta, derfor står det ikke passord for disse. Her ber vi skolene om hjelp til å finne alternativt opplegg til elevene.</a:t>
            </a:r>
          </a:p>
          <a:p>
            <a:endParaRPr lang="nb-NO" dirty="0"/>
          </a:p>
          <a:p>
            <a:r>
              <a:rPr lang="nb-NO" dirty="0"/>
              <a:t>Dersom det var mange borte/syke på gjennomføringsdagen,</a:t>
            </a:r>
            <a:r>
              <a:rPr lang="nb-NO" baseline="0" dirty="0"/>
              <a:t> ber vi om at dere sette opp en oppsamlingsdag slik at alle elevene får mulighet til å delta.</a:t>
            </a:r>
          </a:p>
          <a:p>
            <a:endParaRPr lang="nb-NO" baseline="0" dirty="0"/>
          </a:p>
          <a:p>
            <a:r>
              <a:rPr lang="nb-NO" baseline="0" dirty="0"/>
              <a:t>Dersom bare halvparten av elevene deltar og dere ikke setter opp en oppsamlingsdag, stryker de klassen fra datasettet vårt.</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46</a:t>
            </a:fld>
            <a:endParaRPr lang="nb-NO" dirty="0"/>
          </a:p>
        </p:txBody>
      </p:sp>
    </p:spTree>
    <p:extLst>
      <p:ext uri="{BB962C8B-B14F-4D97-AF65-F5344CB8AC3E}">
        <p14:creationId xmlns:p14="http://schemas.microsoft.com/office/powerpoint/2010/main" val="1178399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Vær</a:t>
            </a:r>
            <a:r>
              <a:rPr lang="nb-NO" baseline="0" dirty="0"/>
              <a:t> nøye med å notere på riktig linje i dokumentet. Brukernavn og passord må stemme overens med innloggingsarket eleven får.</a:t>
            </a:r>
            <a:endParaRPr lang="nb-NO" dirty="0"/>
          </a:p>
          <a:p>
            <a:endParaRPr lang="nb-NO" dirty="0"/>
          </a:p>
          <a:p>
            <a:r>
              <a:rPr lang="nb-NO" dirty="0"/>
              <a:t>NB!</a:t>
            </a:r>
            <a:r>
              <a:rPr lang="nb-NO" baseline="0" dirty="0"/>
              <a:t> </a:t>
            </a:r>
            <a:r>
              <a:rPr lang="nb-NO" dirty="0"/>
              <a:t>Hvis den nye eleven </a:t>
            </a:r>
            <a:r>
              <a:rPr lang="nb-NO" b="1" dirty="0"/>
              <a:t>ikke </a:t>
            </a:r>
            <a:r>
              <a:rPr lang="nb-NO" dirty="0"/>
              <a:t>deltar, </a:t>
            </a:r>
            <a:r>
              <a:rPr lang="nb-NO" b="1" dirty="0"/>
              <a:t>ikke</a:t>
            </a:r>
            <a:r>
              <a:rPr lang="nb-NO" dirty="0"/>
              <a:t> skriv vedkommende inn i lista.</a:t>
            </a:r>
          </a:p>
        </p:txBody>
      </p:sp>
      <p:sp>
        <p:nvSpPr>
          <p:cNvPr id="4" name="Slide Number Placeholder 3"/>
          <p:cNvSpPr>
            <a:spLocks noGrp="1"/>
          </p:cNvSpPr>
          <p:nvPr>
            <p:ph type="sldNum" sz="quarter" idx="10"/>
          </p:nvPr>
        </p:nvSpPr>
        <p:spPr/>
        <p:txBody>
          <a:bodyPr/>
          <a:lstStyle/>
          <a:p>
            <a:fld id="{55337766-3EC3-4307-AF00-3E2747518BA1}" type="slidenum">
              <a:rPr lang="nb-NO" smtClean="0"/>
              <a:t>47</a:t>
            </a:fld>
            <a:endParaRPr lang="nb-NO" dirty="0"/>
          </a:p>
        </p:txBody>
      </p:sp>
    </p:spTree>
    <p:extLst>
      <p:ext uri="{BB962C8B-B14F-4D97-AF65-F5344CB8AC3E}">
        <p14:creationId xmlns:p14="http://schemas.microsoft.com/office/powerpoint/2010/main" val="208657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Ikke</a:t>
            </a:r>
            <a:r>
              <a:rPr lang="nb-NO" baseline="0" dirty="0"/>
              <a:t> alle skoler har rukket å melde inn eksklusjon til oss. Dette kan påføres elevlisten når deltagerstatus for undersøkelsen noteres.</a:t>
            </a:r>
          </a:p>
          <a:p>
            <a:endParaRPr lang="nb-NO" baseline="0" dirty="0"/>
          </a:p>
          <a:p>
            <a:r>
              <a:rPr lang="nb-NO" baseline="0" dirty="0"/>
              <a:t>En ekskludert elev skal ikke delta –&gt; ikke </a:t>
            </a:r>
            <a:r>
              <a:rPr lang="nb-NO" baseline="0" dirty="0" err="1"/>
              <a:t>levér</a:t>
            </a:r>
            <a:r>
              <a:rPr lang="nb-NO" baseline="0" dirty="0"/>
              <a:t> ut brukernavn og passord til elever som blir ekskluderte i ettertid.</a:t>
            </a:r>
          </a:p>
          <a:p>
            <a:r>
              <a:rPr lang="nb-NO" baseline="0" dirty="0"/>
              <a:t>For elever som allerede står oppført som ekskluderte vil de som oftest ha «0» som passord. </a:t>
            </a:r>
          </a:p>
          <a:p>
            <a:endParaRPr lang="nb-NO" baseline="0" dirty="0"/>
          </a:p>
          <a:p>
            <a:endParaRPr lang="nb-NO" baseline="0" dirty="0"/>
          </a:p>
          <a:p>
            <a:r>
              <a:rPr lang="nb-NO" dirty="0"/>
              <a:t>I utgangspunktet skal alle elevene i de utvalgte klassene delta, men det er noen unntak. Disse skal ikke delta:</a:t>
            </a:r>
          </a:p>
          <a:p>
            <a:pPr marL="800100" lvl="1" indent="-342900">
              <a:buFont typeface="Wingdings" panose="05000000000000000000" pitchFamily="2" charset="2"/>
              <a:buChar char="Ø"/>
            </a:pPr>
            <a:r>
              <a:rPr lang="nb-NO" sz="1600" dirty="0"/>
              <a:t>Elever med fysiske, psykiske eller emosjonelle </a:t>
            </a:r>
            <a:r>
              <a:rPr lang="nb-NO" sz="1600" dirty="0">
                <a:solidFill>
                  <a:schemeClr val="tx1">
                    <a:lumMod val="95000"/>
                    <a:lumOff val="5000"/>
                  </a:schemeClr>
                </a:solidFill>
              </a:rPr>
              <a:t>funksjonshemminger</a:t>
            </a:r>
            <a:r>
              <a:rPr lang="nb-NO" sz="1600" dirty="0"/>
              <a:t> som gjør det vanskelig å gjennomføre undersøkelsen</a:t>
            </a:r>
          </a:p>
          <a:p>
            <a:pPr marL="800100" lvl="1" indent="-342900">
              <a:buFont typeface="Wingdings" panose="05000000000000000000" pitchFamily="2" charset="2"/>
              <a:buChar char="Ø"/>
            </a:pPr>
            <a:r>
              <a:rPr lang="nb-NO" sz="1600" dirty="0"/>
              <a:t>Elever med svært dårlige norskkunnskaper, typisk lært norsk i mindre enn ett år</a:t>
            </a:r>
          </a:p>
          <a:p>
            <a:pPr marL="800100" lvl="1" indent="-342900">
              <a:buFont typeface="Wingdings" panose="05000000000000000000" pitchFamily="2" charset="2"/>
              <a:buChar char="Ø"/>
            </a:pPr>
            <a:r>
              <a:rPr lang="nb-NO" sz="1600" dirty="0"/>
              <a:t>Elever med IOP, dysleksi e.l. skal </a:t>
            </a:r>
            <a:r>
              <a:rPr lang="nb-NO" sz="1600" b="1" dirty="0"/>
              <a:t>IKKE</a:t>
            </a:r>
            <a:r>
              <a:rPr lang="nb-NO" sz="1600" dirty="0"/>
              <a:t> </a:t>
            </a:r>
            <a:r>
              <a:rPr lang="nb-NO" sz="1600" b="1" dirty="0"/>
              <a:t>ekskluderes</a:t>
            </a:r>
            <a:r>
              <a:rPr lang="nb-NO" sz="1600" dirty="0"/>
              <a:t> med mindre noen av punktene over er oppfylt. Dersom en elev f.eks. har behov for å få oppgavene opplest er det i orden, men skolen må stille med egen ressurs til dette</a:t>
            </a:r>
          </a:p>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48</a:t>
            </a:fld>
            <a:endParaRPr lang="nb-NO" dirty="0"/>
          </a:p>
        </p:txBody>
      </p:sp>
    </p:spTree>
    <p:extLst>
      <p:ext uri="{BB962C8B-B14F-4D97-AF65-F5344CB8AC3E}">
        <p14:creationId xmlns:p14="http://schemas.microsoft.com/office/powerpoint/2010/main" val="1502276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 skolene som ikke rakk å s</a:t>
            </a:r>
            <a:r>
              <a:rPr lang="nb-NO" baseline="0" dirty="0"/>
              <a:t>ende oss elevlister med elevenes fornavn, fødselsmåned og –år og kjønn, vil motta en liste med bare nummer, som vist her.</a:t>
            </a:r>
          </a:p>
          <a:p>
            <a:endParaRPr lang="nb-NO" baseline="0" dirty="0"/>
          </a:p>
        </p:txBody>
      </p:sp>
      <p:sp>
        <p:nvSpPr>
          <p:cNvPr id="4" name="Slide Number Placeholder 3"/>
          <p:cNvSpPr>
            <a:spLocks noGrp="1"/>
          </p:cNvSpPr>
          <p:nvPr>
            <p:ph type="sldNum" sz="quarter" idx="10"/>
          </p:nvPr>
        </p:nvSpPr>
        <p:spPr/>
        <p:txBody>
          <a:bodyPr/>
          <a:lstStyle/>
          <a:p>
            <a:fld id="{55337766-3EC3-4307-AF00-3E2747518BA1}" type="slidenum">
              <a:rPr lang="nb-NO" smtClean="0"/>
              <a:t>49</a:t>
            </a:fld>
            <a:endParaRPr lang="nb-NO" dirty="0"/>
          </a:p>
        </p:txBody>
      </p:sp>
    </p:spTree>
    <p:extLst>
      <p:ext uri="{BB962C8B-B14F-4D97-AF65-F5344CB8AC3E}">
        <p14:creationId xmlns:p14="http://schemas.microsoft.com/office/powerpoint/2010/main" val="2312788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Her trenger vi at dere fyller ut elevenes fødselsmåned og –år og kjønn i tillegg til å skrive inn deltagerstatus, som vist tidligere.</a:t>
            </a:r>
          </a:p>
          <a:p>
            <a:r>
              <a:rPr lang="nb-NO" baseline="0" dirty="0"/>
              <a:t> </a:t>
            </a:r>
          </a:p>
          <a:p>
            <a:r>
              <a:rPr lang="nb-NO" baseline="0" dirty="0"/>
              <a:t>Deretter må dere sørge for at riktig elev får sitt innloggingsark. Det er et tips å skrive inn elevenes fornavn i lista slik at dere vet hvem som skal ha hvilket innloggingsark. Dette bør gjøres før elevene skal gjennomføre undersøkelsen.</a:t>
            </a:r>
          </a:p>
          <a:p>
            <a:endParaRPr lang="nb-NO" baseline="0" dirty="0"/>
          </a:p>
          <a:p>
            <a:r>
              <a:rPr lang="nb-NO" baseline="0" dirty="0" err="1"/>
              <a:t>Markér</a:t>
            </a:r>
            <a:r>
              <a:rPr lang="nb-NO" baseline="0" dirty="0"/>
              <a:t> elever som skal ekskluderes, og ikke lever ut innloggingsarket til disse elevene.</a:t>
            </a:r>
          </a:p>
          <a:p>
            <a:endParaRPr lang="nb-NO" baseline="0" dirty="0"/>
          </a:p>
          <a:p>
            <a:r>
              <a:rPr lang="nb-NO" baseline="0" dirty="0"/>
              <a:t>På 5. trinn må dere også huske på at foreldrekonvolutten må sendes med riktig elev hjem. Men ikke til ekskluderte elever.</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50</a:t>
            </a:fld>
            <a:endParaRPr lang="nb-NO" dirty="0"/>
          </a:p>
        </p:txBody>
      </p:sp>
    </p:spTree>
    <p:extLst>
      <p:ext uri="{BB962C8B-B14F-4D97-AF65-F5344CB8AC3E}">
        <p14:creationId xmlns:p14="http://schemas.microsoft.com/office/powerpoint/2010/main" val="418144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spcBef>
                <a:spcPts val="600"/>
              </a:spcBef>
              <a:spcAft>
                <a:spcPts val="600"/>
              </a:spcAft>
            </a:pPr>
            <a:r>
              <a:rPr lang="nb-NO" sz="1200" dirty="0">
                <a:solidFill>
                  <a:srgbClr val="000000"/>
                </a:solidFill>
                <a:latin typeface="Arial"/>
                <a:ea typeface="Times New Roman" panose="02020603050405020304" pitchFamily="18" charset="0"/>
                <a:cs typeface="Times New Roman" panose="02020603050405020304" pitchFamily="18" charset="0"/>
              </a:rPr>
              <a:t>Elevene kan ta med konvolutten hjem via ranselpost, eller den kan deles ut på et foreldremøte på skolen. </a:t>
            </a:r>
          </a:p>
          <a:p>
            <a:pPr>
              <a:lnSpc>
                <a:spcPts val="1500"/>
              </a:lnSpc>
              <a:spcBef>
                <a:spcPts val="600"/>
              </a:spcBef>
              <a:spcAft>
                <a:spcPts val="600"/>
              </a:spcAft>
            </a:pPr>
            <a:r>
              <a:rPr lang="nb-NO" sz="1200" dirty="0">
                <a:solidFill>
                  <a:srgbClr val="000000"/>
                </a:solidFill>
                <a:latin typeface="Arial"/>
                <a:ea typeface="Times New Roman" panose="02020603050405020304" pitchFamily="18" charset="0"/>
                <a:cs typeface="Times New Roman" panose="02020603050405020304" pitchFamily="18" charset="0"/>
              </a:rPr>
              <a:t>De foresatte kan velge om de vil besvare spørreskjemaet på nett eller på papir. </a:t>
            </a:r>
          </a:p>
          <a:p>
            <a:endParaRPr lang="nb-NO" baseline="0" dirty="0"/>
          </a:p>
          <a:p>
            <a:r>
              <a:rPr lang="nb-NO" baseline="0" dirty="0"/>
              <a:t>Dersom de foresatte velger å delta ved å besvare spørreskjemaet på papir, returneres dette i den vedlagte returkonvolutten som ligger i konvolutten til de foresatte. Disse går direkte til TIMSS-gruppa.</a:t>
            </a:r>
          </a:p>
          <a:p>
            <a:endParaRPr lang="nb-NO" baseline="0" dirty="0"/>
          </a:p>
          <a:p>
            <a:r>
              <a:rPr lang="nb-NO" baseline="0" dirty="0"/>
              <a:t>Skolene trenger ikke å følge opp foreldrene, men det kan hende vi kommer til å be dere sende ut en påminnelse.</a:t>
            </a:r>
          </a:p>
          <a:p>
            <a:endParaRPr lang="nb-NO" baseline="0" dirty="0"/>
          </a:p>
          <a:p>
            <a:r>
              <a:rPr lang="nb-NO" baseline="0" dirty="0"/>
              <a:t>Det åpnes bare for ett spørreskjema per elev.</a:t>
            </a:r>
          </a:p>
          <a:p>
            <a:endParaRPr lang="nb-NO" baseline="0"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latin typeface="Arial"/>
                <a:ea typeface="ヒラギノ角ゴ Pro W3"/>
              </a:rPr>
              <a:t>Spørreskjemaene er</a:t>
            </a:r>
            <a:r>
              <a:rPr lang="nb-NO" sz="1200" b="1" baseline="0" dirty="0">
                <a:solidFill>
                  <a:srgbClr val="FF0000"/>
                </a:solidFill>
                <a:latin typeface="Arial"/>
                <a:ea typeface="ヒラギノ角ゴ Pro W3"/>
              </a:rPr>
              <a:t> åpne og </a:t>
            </a:r>
            <a:r>
              <a:rPr lang="nb-NO" sz="1200" b="1" dirty="0">
                <a:solidFill>
                  <a:srgbClr val="000000"/>
                </a:solidFill>
                <a:latin typeface="Arial"/>
                <a:ea typeface="ヒラギノ角ゴ Pro W3"/>
              </a:rPr>
              <a:t>tilgjengelige på nett fram til 28. april.</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37766-3EC3-4307-AF00-3E2747518BA1}"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282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Bruk den tilsendte returkonvolutten til dette.</a:t>
            </a:r>
          </a:p>
          <a:p>
            <a:endParaRPr lang="nb-NO" dirty="0"/>
          </a:p>
          <a:p>
            <a:r>
              <a:rPr lang="nb-NO" dirty="0"/>
              <a:t>Dere kan enten fylle ut tilsendte rapport</a:t>
            </a:r>
            <a:r>
              <a:rPr lang="nb-NO" baseline="0" dirty="0"/>
              <a:t> med penn, eller dere kan fylle den ut digitalt.</a:t>
            </a:r>
            <a:endParaRPr lang="nb-NO" dirty="0"/>
          </a:p>
          <a:p>
            <a:endParaRPr lang="nb-NO" dirty="0"/>
          </a:p>
          <a:p>
            <a:r>
              <a:rPr lang="nb-NO" dirty="0"/>
              <a:t>Den</a:t>
            </a:r>
            <a:r>
              <a:rPr lang="nb-NO" baseline="0" dirty="0"/>
              <a:t> digitale r</a:t>
            </a:r>
            <a:r>
              <a:rPr lang="nb-NO" dirty="0"/>
              <a:t>apporten kan lastes ned fra informasjonssiden til skolene.</a:t>
            </a:r>
            <a:r>
              <a:rPr lang="nb-NO" baseline="0" dirty="0"/>
              <a:t> </a:t>
            </a:r>
          </a:p>
          <a:p>
            <a:endParaRPr lang="nb-NO" baseline="0" dirty="0"/>
          </a:p>
          <a:p>
            <a:r>
              <a:rPr lang="nb-NO" baseline="0" dirty="0"/>
              <a:t>Husk å fylle inn skolens og spesielt klassens navn dersom det er to klasser som deltar.</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51</a:t>
            </a:fld>
            <a:endParaRPr lang="nb-NO" dirty="0"/>
          </a:p>
        </p:txBody>
      </p:sp>
    </p:spTree>
    <p:extLst>
      <p:ext uri="{BB962C8B-B14F-4D97-AF65-F5344CB8AC3E}">
        <p14:creationId xmlns:p14="http://schemas.microsoft.com/office/powerpoint/2010/main" val="607837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Makulér</a:t>
            </a:r>
            <a:r>
              <a:rPr lang="nb-NO" dirty="0"/>
              <a:t> alt</a:t>
            </a:r>
            <a:r>
              <a:rPr lang="nb-NO" baseline="0" dirty="0"/>
              <a:t> annet.</a:t>
            </a:r>
          </a:p>
        </p:txBody>
      </p:sp>
      <p:sp>
        <p:nvSpPr>
          <p:cNvPr id="4" name="Slide Number Placeholder 3"/>
          <p:cNvSpPr>
            <a:spLocks noGrp="1"/>
          </p:cNvSpPr>
          <p:nvPr>
            <p:ph type="sldNum" sz="quarter" idx="10"/>
          </p:nvPr>
        </p:nvSpPr>
        <p:spPr/>
        <p:txBody>
          <a:bodyPr/>
          <a:lstStyle/>
          <a:p>
            <a:fld id="{55337766-3EC3-4307-AF00-3E2747518BA1}" type="slidenum">
              <a:rPr lang="nb-NO" smtClean="0"/>
              <a:t>53</a:t>
            </a:fld>
            <a:endParaRPr lang="nb-NO" dirty="0"/>
          </a:p>
        </p:txBody>
      </p:sp>
    </p:spTree>
    <p:extLst>
      <p:ext uri="{BB962C8B-B14F-4D97-AF65-F5344CB8AC3E}">
        <p14:creationId xmlns:p14="http://schemas.microsoft.com/office/powerpoint/2010/main" val="1766317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endParaRPr lang="nb-NO" dirty="0"/>
          </a:p>
          <a:p>
            <a:r>
              <a:rPr lang="nb-NO" dirty="0"/>
              <a:t>Om det skulle dukke opp spørsmål i ettertid, ta kontakt med oss enten på epost eller prøv telefonen.</a:t>
            </a:r>
          </a:p>
          <a:p>
            <a:endParaRPr lang="nb-NO" dirty="0"/>
          </a:p>
          <a:p>
            <a:endParaRPr lang="nb-NO" dirty="0"/>
          </a:p>
        </p:txBody>
      </p:sp>
      <p:sp>
        <p:nvSpPr>
          <p:cNvPr id="4" name="Slide Number Placeholder 3"/>
          <p:cNvSpPr>
            <a:spLocks noGrp="1"/>
          </p:cNvSpPr>
          <p:nvPr>
            <p:ph type="sldNum" sz="quarter" idx="5"/>
          </p:nvPr>
        </p:nvSpPr>
        <p:spPr/>
        <p:txBody>
          <a:bodyPr/>
          <a:lstStyle/>
          <a:p>
            <a:fld id="{55337766-3EC3-4307-AF00-3E2747518BA1}" type="slidenum">
              <a:rPr lang="nb-NO" smtClean="0"/>
              <a:t>55</a:t>
            </a:fld>
            <a:endParaRPr lang="nb-NO" dirty="0"/>
          </a:p>
        </p:txBody>
      </p:sp>
    </p:spTree>
    <p:extLst>
      <p:ext uri="{BB962C8B-B14F-4D97-AF65-F5344CB8AC3E}">
        <p14:creationId xmlns:p14="http://schemas.microsoft.com/office/powerpoint/2010/main" val="8890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spcBef>
                <a:spcPts val="600"/>
              </a:spcBef>
              <a:spcAft>
                <a:spcPts val="600"/>
              </a:spcAft>
            </a:pPr>
            <a:r>
              <a:rPr lang="nb-NO" sz="1200" dirty="0">
                <a:solidFill>
                  <a:srgbClr val="000000"/>
                </a:solidFill>
                <a:latin typeface="Arial"/>
                <a:ea typeface="Times New Roman" panose="02020603050405020304" pitchFamily="18" charset="0"/>
                <a:cs typeface="Times New Roman" panose="02020603050405020304" pitchFamily="18" charset="0"/>
              </a:rPr>
              <a:t>Vi</a:t>
            </a:r>
            <a:r>
              <a:rPr lang="nb-NO" sz="1200" baseline="0" dirty="0">
                <a:solidFill>
                  <a:srgbClr val="000000"/>
                </a:solidFill>
                <a:latin typeface="Arial"/>
                <a:ea typeface="Times New Roman" panose="02020603050405020304" pitchFamily="18" charset="0"/>
                <a:cs typeface="Times New Roman" panose="02020603050405020304" pitchFamily="18" charset="0"/>
              </a:rPr>
              <a:t> vil gjerne ha med så mange av elevenes foresatte som mulig og har i den forbindelse laget en video hvor vi forteller mer om undersøkelsen, hvorfor det er viktig at de deltar og hva deltagelse innebærer.</a:t>
            </a:r>
          </a:p>
          <a:p>
            <a:pPr>
              <a:lnSpc>
                <a:spcPts val="1500"/>
              </a:lnSpc>
              <a:spcBef>
                <a:spcPts val="600"/>
              </a:spcBef>
              <a:spcAft>
                <a:spcPts val="600"/>
              </a:spcAft>
            </a:pPr>
            <a:endParaRPr lang="nb-NO" sz="1200" baseline="0" dirty="0">
              <a:solidFill>
                <a:srgbClr val="000000"/>
              </a:solidFill>
              <a:latin typeface="Arial"/>
              <a:cs typeface="Times New Roman" panose="02020603050405020304" pitchFamily="18" charset="0"/>
            </a:endParaRPr>
          </a:p>
          <a:p>
            <a:pPr>
              <a:lnSpc>
                <a:spcPts val="1500"/>
              </a:lnSpc>
              <a:spcBef>
                <a:spcPts val="600"/>
              </a:spcBef>
              <a:spcAft>
                <a:spcPts val="600"/>
              </a:spcAft>
            </a:pPr>
            <a:r>
              <a:rPr lang="nb-NO" sz="1200" baseline="0" dirty="0">
                <a:solidFill>
                  <a:srgbClr val="000000"/>
                </a:solidFill>
                <a:latin typeface="Arial"/>
                <a:cs typeface="Times New Roman" panose="02020603050405020304" pitchFamily="18" charset="0"/>
              </a:rPr>
              <a:t>Målgruppen for videoen er de foresatte til elever som skal delta i undersøkelsen, men den kan også vises til de andre som blir inviterte.</a:t>
            </a: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37766-3EC3-4307-AF00-3E2747518BA1}"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96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5337766-3EC3-4307-AF00-3E2747518BA1}" type="slidenum">
              <a:rPr lang="nb-NO" smtClean="0"/>
              <a:t>7</a:t>
            </a:fld>
            <a:endParaRPr lang="nb-NO" dirty="0"/>
          </a:p>
        </p:txBody>
      </p:sp>
    </p:spTree>
    <p:extLst>
      <p:ext uri="{BB962C8B-B14F-4D97-AF65-F5344CB8AC3E}">
        <p14:creationId xmlns:p14="http://schemas.microsoft.com/office/powerpoint/2010/main" val="89330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Informasjonsskriv</a:t>
            </a:r>
            <a:r>
              <a:rPr lang="nb-NO" baseline="0" dirty="0"/>
              <a:t> om undersøkelsen er lagt på informasjonssiden til skolene. Dette viser et utsnitt av informasjonssiden vår på timss.no.</a:t>
            </a:r>
          </a:p>
          <a:p>
            <a:endParaRPr lang="nb-NO" baseline="0" dirty="0"/>
          </a:p>
          <a:p>
            <a:r>
              <a:rPr lang="nb-NO" baseline="0" dirty="0"/>
              <a:t>Vi trenger hjelp til å formidle informasjonsskrivet til de elevene som skal delta og til deres foresatte. Skrivet kan skrives ut, kopieres opp og sendes hjem i ranselpost, men det kan også distribueres digitalt.</a:t>
            </a:r>
          </a:p>
          <a:p>
            <a:endParaRPr lang="nb-NO" baseline="0" dirty="0"/>
          </a:p>
          <a:p>
            <a:r>
              <a:rPr lang="nb-NO" baseline="0" dirty="0"/>
              <a:t>Til de deltagende skolenes rektorer og til de deltagende klassenes matematikk- og naturfaglærere har vi også laget et skriv med informasjon. Skrivet er også en invitasjon til deltagelse. </a:t>
            </a:r>
          </a:p>
          <a:p>
            <a:endParaRPr lang="nb-NO" baseline="0" dirty="0"/>
          </a:p>
          <a:p>
            <a:r>
              <a:rPr lang="nb-NO" baseline="0" dirty="0"/>
              <a:t>Deltagelse er obligatorisk for elevene, men frivillig for alle de voksne. Vi oppfordrer likevel alle som blir inviterte til å delta – det gir høy kvalitet på dataene, bedre analyser og større sikkerhet i tolkningen av resultatene.</a:t>
            </a:r>
            <a:endParaRPr lang="nb-NO" dirty="0"/>
          </a:p>
        </p:txBody>
      </p:sp>
      <p:sp>
        <p:nvSpPr>
          <p:cNvPr id="4" name="Slide Number Placeholder 3"/>
          <p:cNvSpPr>
            <a:spLocks noGrp="1"/>
          </p:cNvSpPr>
          <p:nvPr>
            <p:ph type="sldNum" sz="quarter" idx="10"/>
          </p:nvPr>
        </p:nvSpPr>
        <p:spPr/>
        <p:txBody>
          <a:bodyPr/>
          <a:lstStyle/>
          <a:p>
            <a:fld id="{55337766-3EC3-4307-AF00-3E2747518BA1}" type="slidenum">
              <a:rPr lang="nb-NO" smtClean="0"/>
              <a:t>8</a:t>
            </a:fld>
            <a:endParaRPr lang="nb-NO" dirty="0"/>
          </a:p>
        </p:txBody>
      </p:sp>
    </p:spTree>
    <p:extLst>
      <p:ext uri="{BB962C8B-B14F-4D97-AF65-F5344CB8AC3E}">
        <p14:creationId xmlns:p14="http://schemas.microsoft.com/office/powerpoint/2010/main" val="399208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 er et </a:t>
            </a:r>
            <a:r>
              <a:rPr lang="en-US" dirty="0" err="1"/>
              <a:t>felles</a:t>
            </a:r>
            <a:r>
              <a:rPr lang="en-US" dirty="0"/>
              <a:t> </a:t>
            </a:r>
            <a:r>
              <a:rPr lang="en-US" dirty="0" err="1"/>
              <a:t>skriv</a:t>
            </a:r>
            <a:r>
              <a:rPr lang="en-US" dirty="0"/>
              <a:t> </a:t>
            </a:r>
            <a:r>
              <a:rPr lang="en-US" dirty="0" err="1"/>
              <a:t>til</a:t>
            </a:r>
            <a:r>
              <a:rPr lang="en-US" dirty="0"/>
              <a:t> </a:t>
            </a:r>
            <a:r>
              <a:rPr lang="en-US" dirty="0" err="1"/>
              <a:t>både</a:t>
            </a:r>
            <a:r>
              <a:rPr lang="en-US" dirty="0"/>
              <a:t> 5. </a:t>
            </a:r>
            <a:r>
              <a:rPr lang="en-US" dirty="0" err="1"/>
              <a:t>og</a:t>
            </a:r>
            <a:r>
              <a:rPr lang="en-US" dirty="0"/>
              <a:t> 9. </a:t>
            </a:r>
            <a:r>
              <a:rPr lang="en-US" dirty="0" err="1"/>
              <a:t>trinnselever</a:t>
            </a:r>
            <a:r>
              <a:rPr lang="en-US" dirty="0"/>
              <a:t> med </a:t>
            </a:r>
            <a:r>
              <a:rPr lang="en-US" dirty="0" err="1"/>
              <a:t>foresatte</a:t>
            </a:r>
            <a:r>
              <a:rPr lang="en-US" dirty="0"/>
              <a:t>. </a:t>
            </a:r>
            <a:r>
              <a:rPr lang="en-US" dirty="0" err="1"/>
              <a:t>Skrivet</a:t>
            </a:r>
            <a:r>
              <a:rPr lang="en-US" dirty="0"/>
              <a:t> </a:t>
            </a:r>
            <a:r>
              <a:rPr lang="en-US" dirty="0" err="1"/>
              <a:t>kan</a:t>
            </a:r>
            <a:r>
              <a:rPr lang="en-US" dirty="0"/>
              <a:t> </a:t>
            </a:r>
            <a:r>
              <a:rPr lang="en-US" dirty="0" err="1"/>
              <a:t>lastes</a:t>
            </a:r>
            <a:r>
              <a:rPr lang="en-US" dirty="0"/>
              <a:t> </a:t>
            </a:r>
            <a:r>
              <a:rPr lang="en-US" dirty="0" err="1"/>
              <a:t>ned</a:t>
            </a:r>
            <a:r>
              <a:rPr lang="en-US" dirty="0"/>
              <a:t> </a:t>
            </a:r>
            <a:r>
              <a:rPr lang="en-US" dirty="0" err="1"/>
              <a:t>fra</a:t>
            </a:r>
            <a:r>
              <a:rPr lang="en-US" dirty="0"/>
              <a:t> </a:t>
            </a:r>
            <a:r>
              <a:rPr lang="en-US" dirty="0" err="1"/>
              <a:t>informasjonssiden</a:t>
            </a:r>
            <a:r>
              <a:rPr lang="en-US" dirty="0"/>
              <a:t> </a:t>
            </a:r>
            <a:r>
              <a:rPr lang="en-US" dirty="0" err="1"/>
              <a:t>vår</a:t>
            </a:r>
            <a:r>
              <a:rPr lang="en-US"/>
              <a:t>.</a:t>
            </a:r>
            <a:endParaRPr lang="nb-NO" dirty="0"/>
          </a:p>
        </p:txBody>
      </p:sp>
      <p:sp>
        <p:nvSpPr>
          <p:cNvPr id="4" name="Slide Number Placeholder 3"/>
          <p:cNvSpPr>
            <a:spLocks noGrp="1"/>
          </p:cNvSpPr>
          <p:nvPr>
            <p:ph type="sldNum" sz="quarter" idx="5"/>
          </p:nvPr>
        </p:nvSpPr>
        <p:spPr/>
        <p:txBody>
          <a:bodyPr/>
          <a:lstStyle/>
          <a:p>
            <a:fld id="{55337766-3EC3-4307-AF00-3E2747518BA1}" type="slidenum">
              <a:rPr lang="nb-NO" smtClean="0"/>
              <a:t>9</a:t>
            </a:fld>
            <a:endParaRPr lang="nb-NO" dirty="0"/>
          </a:p>
        </p:txBody>
      </p:sp>
    </p:spTree>
    <p:extLst>
      <p:ext uri="{BB962C8B-B14F-4D97-AF65-F5344CB8AC3E}">
        <p14:creationId xmlns:p14="http://schemas.microsoft.com/office/powerpoint/2010/main" val="451233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en-US"/>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baseline="0">
                <a:latin typeface="Arial"/>
                <a:cs typeface="Arial"/>
              </a:defRPr>
            </a:lvl1pPr>
          </a:lstStyle>
          <a:p>
            <a:r>
              <a:rPr lang="en-US"/>
              <a:t>Click to edit Master subtitle style</a:t>
            </a:r>
            <a:endParaRPr lang="en-US" dirty="0"/>
          </a:p>
        </p:txBody>
      </p:sp>
    </p:spTree>
    <p:extLst>
      <p:ext uri="{BB962C8B-B14F-4D97-AF65-F5344CB8AC3E}">
        <p14:creationId xmlns:p14="http://schemas.microsoft.com/office/powerpoint/2010/main" val="324528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57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8063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058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383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5744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850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8548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566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9422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494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a:t>Click to edit Master title style</a:t>
            </a:r>
            <a:endParaRPr lang="nb-NO" dirty="0"/>
          </a:p>
        </p:txBody>
      </p:sp>
      <p:sp>
        <p:nvSpPr>
          <p:cNvPr id="3" name="Date Placeholder 2"/>
          <p:cNvSpPr>
            <a:spLocks noGrp="1"/>
          </p:cNvSpPr>
          <p:nvPr>
            <p:ph type="dt" sz="half" idx="10"/>
          </p:nvPr>
        </p:nvSpPr>
        <p:spPr/>
        <p:txBody>
          <a:bodyPr/>
          <a:lstStyle/>
          <a:p>
            <a:fld id="{3F013194-3C83-4811-84A6-E01A7D89B1FE}" type="datetimeFigureOut">
              <a:rPr lang="nb-NO" smtClean="0"/>
              <a:t>09.03.2023</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1E76668C-51BA-4E2C-B5B9-1E5BDC523034}" type="slidenum">
              <a:rPr lang="nb-NO" smtClean="0"/>
              <a:t>‹#›</a:t>
            </a:fld>
            <a:endParaRPr lang="nb-NO" dirty="0"/>
          </a:p>
        </p:txBody>
      </p:sp>
    </p:spTree>
    <p:extLst>
      <p:ext uri="{BB962C8B-B14F-4D97-AF65-F5344CB8AC3E}">
        <p14:creationId xmlns:p14="http://schemas.microsoft.com/office/powerpoint/2010/main" val="2365645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51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4815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2834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1404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570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85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496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311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097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030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95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741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b-NO"/>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8"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800" smtClean="0">
                <a:solidFill>
                  <a:srgbClr val="898989"/>
                </a:solidFill>
              </a:defRPr>
            </a:lvl1pPr>
          </a:lstStyle>
          <a:p>
            <a:pPr fontAlgn="base">
              <a:spcBef>
                <a:spcPct val="0"/>
              </a:spcBef>
              <a:spcAft>
                <a:spcPct val="0"/>
              </a:spcAft>
              <a:defRPr/>
            </a:pPr>
            <a:endParaRPr lang="nb-NO" altLang="nb-NO" dirty="0"/>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800" smtClean="0">
                <a:solidFill>
                  <a:srgbClr val="898989"/>
                </a:solidFill>
              </a:defRPr>
            </a:lvl1pPr>
          </a:lstStyle>
          <a:p>
            <a:pPr fontAlgn="base">
              <a:spcBef>
                <a:spcPct val="0"/>
              </a:spcBef>
              <a:spcAft>
                <a:spcPct val="0"/>
              </a:spcAft>
              <a:defRPr/>
            </a:pPr>
            <a:fld id="{F4EA78DD-6687-4B25-991A-82A4CDB6D636}" type="slidenum">
              <a:rPr lang="nb-NO" altLang="nb-NO"/>
              <a:pPr fontAlgn="base">
                <a:spcBef>
                  <a:spcPct val="0"/>
                </a:spcBef>
                <a:spcAft>
                  <a:spcPct val="0"/>
                </a:spcAft>
                <a:defRPr/>
              </a:pPr>
              <a:t>‹#›</a:t>
            </a:fld>
            <a:endParaRPr lang="nb-NO" altLang="nb-NO" dirty="0"/>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800" smtClean="0">
                <a:solidFill>
                  <a:srgbClr val="898989"/>
                </a:solidFill>
              </a:defRPr>
            </a:lvl1pPr>
          </a:lstStyle>
          <a:p>
            <a:pPr fontAlgn="base">
              <a:spcBef>
                <a:spcPct val="0"/>
              </a:spcBef>
              <a:spcAft>
                <a:spcPct val="0"/>
              </a:spcAft>
              <a:defRPr/>
            </a:pPr>
            <a:fld id="{671CCFEF-37BD-4ADB-8C52-02EBC82BA914}" type="datetime1">
              <a:rPr lang="nb-NO" altLang="nb-NO"/>
              <a:pPr fontAlgn="base">
                <a:spcBef>
                  <a:spcPct val="0"/>
                </a:spcBef>
                <a:spcAft>
                  <a:spcPct val="0"/>
                </a:spcAft>
                <a:defRPr/>
              </a:pPr>
              <a:t>09.03.2023</a:t>
            </a:fld>
            <a:endParaRPr lang="nb-NO" altLang="nb-NO" dirty="0"/>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3/9/2023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86817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64541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uv.uio.no/ils/forskning/prosjekter/timss/2019/larer_naturfag_9trinn.pdf"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uv.uio.no/ils/forskning/prosjekt-sider/timss-norge/TIMSS/info-til-deltakende-skoler/index.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uv.uio.no/ils/forskning/prosjekt-sider/timss-norge/TIMSS/info-til-deltakende-skoler/index.html"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a:spLocks noGrp="1"/>
          </p:cNvSpPr>
          <p:nvPr>
            <p:ph type="subTitle" idx="1"/>
          </p:nvPr>
        </p:nvSpPr>
        <p:spPr>
          <a:xfrm>
            <a:off x="1844326" y="5805264"/>
            <a:ext cx="6091064" cy="504056"/>
          </a:xfrm>
        </p:spPr>
        <p:txBody>
          <a:bodyPr/>
          <a:lstStyle/>
          <a:p>
            <a:pPr eaLnBrk="1" hangingPunct="1"/>
            <a:r>
              <a:rPr lang="nb-NO" altLang="nb-NO" sz="2000" b="0" dirty="0">
                <a:latin typeface="Arial" pitchFamily="34" charset="0"/>
                <a:cs typeface="Arial" pitchFamily="34" charset="0"/>
              </a:rPr>
              <a:t>Institutt for lærerutdanning og skoleforskning (ILS)</a:t>
            </a:r>
          </a:p>
          <a:p>
            <a:pPr eaLnBrk="1" hangingPunct="1"/>
            <a:endParaRPr lang="nb-NO" altLang="nb-NO" dirty="0">
              <a:latin typeface="Arial" pitchFamily="34" charset="0"/>
              <a:cs typeface="Arial" pitchFamily="34" charset="0"/>
            </a:endParaRPr>
          </a:p>
        </p:txBody>
      </p:sp>
      <p:sp>
        <p:nvSpPr>
          <p:cNvPr id="4" name="TextBox 3"/>
          <p:cNvSpPr txBox="1"/>
          <p:nvPr/>
        </p:nvSpPr>
        <p:spPr>
          <a:xfrm>
            <a:off x="957764" y="2942944"/>
            <a:ext cx="7156462" cy="954107"/>
          </a:xfrm>
          <a:prstGeom prst="rect">
            <a:avLst/>
          </a:prstGeom>
          <a:noFill/>
        </p:spPr>
        <p:txBody>
          <a:bodyPr wrap="square" rtlCol="0">
            <a:spAutoFit/>
          </a:bodyPr>
          <a:lstStyle/>
          <a:p>
            <a:pPr algn="ctr"/>
            <a:r>
              <a:rPr lang="nb-NO" sz="2000" b="1" dirty="0" err="1"/>
              <a:t>Webinar</a:t>
            </a:r>
            <a:r>
              <a:rPr lang="nb-NO" sz="2000" b="1" dirty="0"/>
              <a:t> – digitalt informasjonsmøte nr. 2</a:t>
            </a:r>
          </a:p>
          <a:p>
            <a:pPr algn="ctr"/>
            <a:endParaRPr lang="nb-NO" dirty="0"/>
          </a:p>
          <a:p>
            <a:pPr algn="ctr"/>
            <a:r>
              <a:rPr lang="nb-NO" dirty="0"/>
              <a:t>TIMSS 2023</a:t>
            </a:r>
          </a:p>
        </p:txBody>
      </p:sp>
      <p:sp>
        <p:nvSpPr>
          <p:cNvPr id="2" name="Rectangle 1"/>
          <p:cNvSpPr/>
          <p:nvPr/>
        </p:nvSpPr>
        <p:spPr bwMode="auto">
          <a:xfrm>
            <a:off x="251520" y="0"/>
            <a:ext cx="8568952" cy="21328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65" y="688122"/>
            <a:ext cx="8413861" cy="1278349"/>
          </a:xfrm>
          <a:prstGeom prst="rect">
            <a:avLst/>
          </a:prstGeom>
        </p:spPr>
      </p:pic>
      <p:sp>
        <p:nvSpPr>
          <p:cNvPr id="6" name="TextBox 5"/>
          <p:cNvSpPr txBox="1"/>
          <p:nvPr/>
        </p:nvSpPr>
        <p:spPr>
          <a:xfrm>
            <a:off x="4572000" y="4111912"/>
            <a:ext cx="3384376" cy="369332"/>
          </a:xfrm>
          <a:prstGeom prst="rect">
            <a:avLst/>
          </a:prstGeom>
          <a:noFill/>
        </p:spPr>
        <p:txBody>
          <a:bodyPr wrap="square" rtlCol="0">
            <a:spAutoFit/>
          </a:bodyPr>
          <a:lstStyle/>
          <a:p>
            <a:r>
              <a:rPr lang="nb-NO" dirty="0"/>
              <a:t>Hege Kaarstein, prosjektleder</a:t>
            </a:r>
          </a:p>
        </p:txBody>
      </p:sp>
      <p:sp>
        <p:nvSpPr>
          <p:cNvPr id="7" name="TextBox 6"/>
          <p:cNvSpPr txBox="1"/>
          <p:nvPr/>
        </p:nvSpPr>
        <p:spPr>
          <a:xfrm>
            <a:off x="4572000" y="4481244"/>
            <a:ext cx="3384376" cy="369332"/>
          </a:xfrm>
          <a:prstGeom prst="rect">
            <a:avLst/>
          </a:prstGeom>
          <a:noFill/>
        </p:spPr>
        <p:txBody>
          <a:bodyPr wrap="square" rtlCol="0">
            <a:spAutoFit/>
          </a:bodyPr>
          <a:lstStyle/>
          <a:p>
            <a:r>
              <a:rPr lang="nb-NO" dirty="0"/>
              <a:t>Anne-Catherine Lehre</a:t>
            </a:r>
          </a:p>
        </p:txBody>
      </p:sp>
      <p:sp>
        <p:nvSpPr>
          <p:cNvPr id="8" name="TextBox 7"/>
          <p:cNvSpPr txBox="1"/>
          <p:nvPr/>
        </p:nvSpPr>
        <p:spPr>
          <a:xfrm>
            <a:off x="4572000" y="4850576"/>
            <a:ext cx="3384376" cy="369332"/>
          </a:xfrm>
          <a:prstGeom prst="rect">
            <a:avLst/>
          </a:prstGeom>
          <a:noFill/>
        </p:spPr>
        <p:txBody>
          <a:bodyPr wrap="square" rtlCol="0">
            <a:spAutoFit/>
          </a:bodyPr>
          <a:lstStyle/>
          <a:p>
            <a:r>
              <a:rPr lang="nb-NO" dirty="0"/>
              <a:t>Manvi A. Rohatgi</a:t>
            </a:r>
          </a:p>
        </p:txBody>
      </p:sp>
      <p:sp>
        <p:nvSpPr>
          <p:cNvPr id="9" name="TextBox 8"/>
          <p:cNvSpPr txBox="1"/>
          <p:nvPr/>
        </p:nvSpPr>
        <p:spPr>
          <a:xfrm>
            <a:off x="4572000" y="5219908"/>
            <a:ext cx="3384376" cy="369332"/>
          </a:xfrm>
          <a:prstGeom prst="rect">
            <a:avLst/>
          </a:prstGeom>
          <a:noFill/>
        </p:spPr>
        <p:txBody>
          <a:bodyPr wrap="square" rtlCol="0">
            <a:spAutoFit/>
          </a:bodyPr>
          <a:lstStyle/>
          <a:p>
            <a:r>
              <a:rPr lang="nb-NO" dirty="0"/>
              <a:t>Jelena Radišić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A70EE-80F9-3AE1-FF82-EAD3E5601EDF}"/>
              </a:ext>
            </a:extLst>
          </p:cNvPr>
          <p:cNvPicPr>
            <a:picLocks noChangeAspect="1"/>
          </p:cNvPicPr>
          <p:nvPr/>
        </p:nvPicPr>
        <p:blipFill>
          <a:blip r:embed="rId3"/>
          <a:stretch>
            <a:fillRect/>
          </a:stretch>
        </p:blipFill>
        <p:spPr>
          <a:xfrm>
            <a:off x="1042987" y="457200"/>
            <a:ext cx="7058025"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3398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47664" y="881062"/>
            <a:ext cx="5838825" cy="4581525"/>
          </a:xfrm>
          <a:prstGeom prst="rect">
            <a:avLst/>
          </a:prstGeom>
          <a:ln>
            <a:solidFill>
              <a:schemeClr val="tx1"/>
            </a:solidFill>
          </a:ln>
        </p:spPr>
      </p:pic>
    </p:spTree>
    <p:extLst>
      <p:ext uri="{BB962C8B-B14F-4D97-AF65-F5344CB8AC3E}">
        <p14:creationId xmlns:p14="http://schemas.microsoft.com/office/powerpoint/2010/main" val="227591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9592" y="1988840"/>
            <a:ext cx="7296150" cy="2790825"/>
          </a:xfrm>
          <a:prstGeom prst="rect">
            <a:avLst/>
          </a:prstGeom>
        </p:spPr>
      </p:pic>
    </p:spTree>
    <p:extLst>
      <p:ext uri="{BB962C8B-B14F-4D97-AF65-F5344CB8AC3E}">
        <p14:creationId xmlns:p14="http://schemas.microsoft.com/office/powerpoint/2010/main" val="2796808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nb-NO" dirty="0"/>
              <a:t>Manual for testadministratorer</a:t>
            </a:r>
          </a:p>
        </p:txBody>
      </p:sp>
      <p:sp>
        <p:nvSpPr>
          <p:cNvPr id="3" name="TextBox 2"/>
          <p:cNvSpPr txBox="1"/>
          <p:nvPr/>
        </p:nvSpPr>
        <p:spPr>
          <a:xfrm>
            <a:off x="3779912" y="1203203"/>
            <a:ext cx="4824536" cy="5262979"/>
          </a:xfrm>
          <a:prstGeom prst="rect">
            <a:avLst/>
          </a:prstGeom>
          <a:noFill/>
        </p:spPr>
        <p:txBody>
          <a:bodyPr wrap="square" rtlCol="0">
            <a:spAutoFit/>
          </a:bodyPr>
          <a:lstStyle/>
          <a:p>
            <a:pPr marL="285750" indent="-285750">
              <a:buFont typeface="Arial" panose="020B0604020202020204" pitchFamily="34" charset="0"/>
              <a:buChar char="•"/>
            </a:pPr>
            <a:r>
              <a:rPr lang="nb-NO" sz="2000" dirty="0"/>
              <a:t>beskriver hva som skal gjøres i klasserommet når undersøkelsen gjennomføres</a:t>
            </a:r>
          </a:p>
          <a:p>
            <a:pPr marL="285750" indent="-285750">
              <a:buFont typeface="Arial" panose="020B0604020202020204" pitchFamily="34" charset="0"/>
              <a:buChar char="•"/>
            </a:pPr>
            <a:endParaRPr lang="nb-NO" sz="2000" dirty="0"/>
          </a:p>
          <a:p>
            <a:pPr lvl="1"/>
            <a:r>
              <a:rPr lang="nb-NO" sz="2000" u="sng" dirty="0"/>
              <a:t>Den inneholder blant annet:</a:t>
            </a:r>
          </a:p>
          <a:p>
            <a:pPr marL="800100" lvl="1" indent="-342900">
              <a:buFont typeface="Wingdings" panose="05000000000000000000" pitchFamily="2" charset="2"/>
              <a:buChar char="§"/>
            </a:pPr>
            <a:r>
              <a:rPr lang="nb-NO" sz="2000" dirty="0"/>
              <a:t>et manus, som skal leses opp for elevene</a:t>
            </a:r>
          </a:p>
          <a:p>
            <a:pPr marL="800100" lvl="1" indent="-342900">
              <a:buFont typeface="Wingdings" panose="05000000000000000000" pitchFamily="2" charset="2"/>
              <a:buChar char="§"/>
            </a:pPr>
            <a:r>
              <a:rPr lang="nb-NO" sz="2000" dirty="0"/>
              <a:t>passordene til de ulike delene</a:t>
            </a:r>
          </a:p>
          <a:p>
            <a:endParaRPr lang="nb-NO" sz="2000" dirty="0"/>
          </a:p>
          <a:p>
            <a:pPr marL="285750" indent="-285750">
              <a:buFont typeface="Arial" panose="020B0604020202020204" pitchFamily="34" charset="0"/>
              <a:buChar char="•"/>
            </a:pPr>
            <a:r>
              <a:rPr lang="nb-NO" sz="2000" dirty="0"/>
              <a:t>den som skal lede gjennomføringen i klasserommet (= testadministrator), bør gjøre seg kjent med manualen på forhånd</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Skolene kan teste ut programmet selv ved å bruke </a:t>
            </a:r>
            <a:r>
              <a:rPr lang="nb-NO" sz="2000" b="1" dirty="0"/>
              <a:t>testbrukerne </a:t>
            </a:r>
            <a:r>
              <a:rPr lang="nb-NO" sz="2000" dirty="0"/>
              <a:t>som kom i posten</a:t>
            </a:r>
          </a:p>
          <a:p>
            <a:pPr lvl="1"/>
            <a:r>
              <a:rPr lang="nb-NO" b="1" dirty="0"/>
              <a:t>En testbruker kan bare brukes 1 gang.</a:t>
            </a:r>
          </a:p>
          <a:p>
            <a:pPr lvl="1"/>
            <a:endParaRPr lang="nb-NO" dirty="0"/>
          </a:p>
        </p:txBody>
      </p:sp>
      <p:pic>
        <p:nvPicPr>
          <p:cNvPr id="5" name="Picture 4"/>
          <p:cNvPicPr>
            <a:picLocks noChangeAspect="1"/>
          </p:cNvPicPr>
          <p:nvPr/>
        </p:nvPicPr>
        <p:blipFill>
          <a:blip r:embed="rId3"/>
          <a:stretch>
            <a:fillRect/>
          </a:stretch>
        </p:blipFill>
        <p:spPr>
          <a:xfrm>
            <a:off x="323528" y="1340768"/>
            <a:ext cx="3312000" cy="4183144"/>
          </a:xfrm>
          <a:prstGeom prst="rect">
            <a:avLst/>
          </a:prstGeom>
        </p:spPr>
      </p:pic>
    </p:spTree>
    <p:extLst>
      <p:ext uri="{BB962C8B-B14F-4D97-AF65-F5344CB8AC3E}">
        <p14:creationId xmlns:p14="http://schemas.microsoft.com/office/powerpoint/2010/main" val="62118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4232" y="2060848"/>
            <a:ext cx="7696200" cy="1152128"/>
          </a:xfrm>
        </p:spPr>
        <p:txBody>
          <a:bodyPr/>
          <a:lstStyle/>
          <a:p>
            <a:r>
              <a:rPr lang="nb-NO" sz="4000" b="0" dirty="0">
                <a:solidFill>
                  <a:schemeClr val="tx1"/>
                </a:solidFill>
              </a:rPr>
              <a:t>På gjennomføringsdagen</a:t>
            </a:r>
          </a:p>
        </p:txBody>
      </p:sp>
      <p:sp>
        <p:nvSpPr>
          <p:cNvPr id="2" name="TextBox 1">
            <a:extLst>
              <a:ext uri="{FF2B5EF4-FFF2-40B4-BE49-F238E27FC236}">
                <a16:creationId xmlns:a16="http://schemas.microsoft.com/office/drawing/2014/main" id="{2C0CD7D3-9B51-B48B-078A-78F8C2011361}"/>
              </a:ext>
            </a:extLst>
          </p:cNvPr>
          <p:cNvSpPr txBox="1"/>
          <p:nvPr/>
        </p:nvSpPr>
        <p:spPr>
          <a:xfrm>
            <a:off x="1979712" y="3428000"/>
            <a:ext cx="5976664" cy="646331"/>
          </a:xfrm>
          <a:prstGeom prst="rect">
            <a:avLst/>
          </a:prstGeom>
          <a:noFill/>
        </p:spPr>
        <p:txBody>
          <a:bodyPr wrap="square" rtlCol="0">
            <a:spAutoFit/>
          </a:bodyPr>
          <a:lstStyle/>
          <a:p>
            <a:r>
              <a:rPr lang="en-US" b="1" dirty="0" err="1"/>
              <a:t>Skoler</a:t>
            </a:r>
            <a:r>
              <a:rPr lang="en-US" b="1" dirty="0"/>
              <a:t> </a:t>
            </a:r>
            <a:r>
              <a:rPr lang="en-US" b="1" dirty="0" err="1"/>
              <a:t>som</a:t>
            </a:r>
            <a:r>
              <a:rPr lang="en-US" b="1" dirty="0"/>
              <a:t> </a:t>
            </a:r>
            <a:r>
              <a:rPr lang="en-US" b="1" dirty="0" err="1"/>
              <a:t>ikke</a:t>
            </a:r>
            <a:r>
              <a:rPr lang="en-US" b="1" dirty="0"/>
              <a:t> </a:t>
            </a:r>
            <a:r>
              <a:rPr lang="en-US" b="1" dirty="0" err="1"/>
              <a:t>trenger</a:t>
            </a:r>
            <a:r>
              <a:rPr lang="en-US" b="1" dirty="0"/>
              <a:t> å </a:t>
            </a:r>
            <a:r>
              <a:rPr lang="en-US" b="1" dirty="0" err="1"/>
              <a:t>låne</a:t>
            </a:r>
            <a:r>
              <a:rPr lang="en-US" b="1" dirty="0"/>
              <a:t> </a:t>
            </a:r>
            <a:r>
              <a:rPr lang="en-US" b="1" dirty="0" err="1"/>
              <a:t>utstyr</a:t>
            </a:r>
            <a:r>
              <a:rPr lang="en-US" b="1" dirty="0"/>
              <a:t> </a:t>
            </a:r>
            <a:r>
              <a:rPr lang="en-US" b="1" dirty="0" err="1"/>
              <a:t>fra</a:t>
            </a:r>
            <a:r>
              <a:rPr lang="en-US" b="1" dirty="0"/>
              <a:t> </a:t>
            </a:r>
            <a:r>
              <a:rPr lang="en-US" b="1" dirty="0" err="1"/>
              <a:t>oss</a:t>
            </a:r>
            <a:r>
              <a:rPr lang="en-US" b="1" dirty="0"/>
              <a:t>: </a:t>
            </a:r>
          </a:p>
          <a:p>
            <a:r>
              <a:rPr lang="en-US" dirty="0" err="1"/>
              <a:t>Ikke</a:t>
            </a:r>
            <a:r>
              <a:rPr lang="en-US" dirty="0"/>
              <a:t> </a:t>
            </a:r>
            <a:r>
              <a:rPr lang="en-US" dirty="0" err="1"/>
              <a:t>bytt</a:t>
            </a:r>
            <a:r>
              <a:rPr lang="en-US" dirty="0"/>
              <a:t> </a:t>
            </a:r>
            <a:r>
              <a:rPr lang="en-US" dirty="0" err="1"/>
              <a:t>gjennomføringsdag</a:t>
            </a:r>
            <a:r>
              <a:rPr lang="en-US" dirty="0"/>
              <a:t> </a:t>
            </a:r>
            <a:r>
              <a:rPr lang="en-US" dirty="0" err="1"/>
              <a:t>uten</a:t>
            </a:r>
            <a:r>
              <a:rPr lang="en-US" dirty="0"/>
              <a:t> å ta </a:t>
            </a:r>
            <a:r>
              <a:rPr lang="en-US" dirty="0" err="1"/>
              <a:t>kontakt</a:t>
            </a:r>
            <a:r>
              <a:rPr lang="en-US" dirty="0"/>
              <a:t> med </a:t>
            </a:r>
            <a:r>
              <a:rPr lang="en-US" dirty="0" err="1"/>
              <a:t>oss</a:t>
            </a:r>
            <a:r>
              <a:rPr lang="en-US" dirty="0"/>
              <a:t> </a:t>
            </a:r>
            <a:r>
              <a:rPr lang="en-US" dirty="0" err="1"/>
              <a:t>først</a:t>
            </a:r>
            <a:endParaRPr lang="en-US" dirty="0"/>
          </a:p>
        </p:txBody>
      </p:sp>
      <p:sp>
        <p:nvSpPr>
          <p:cNvPr id="3" name="TextBox 2">
            <a:extLst>
              <a:ext uri="{FF2B5EF4-FFF2-40B4-BE49-F238E27FC236}">
                <a16:creationId xmlns:a16="http://schemas.microsoft.com/office/drawing/2014/main" id="{B30DF210-DD69-CCCF-83E5-D4057B26356C}"/>
              </a:ext>
            </a:extLst>
          </p:cNvPr>
          <p:cNvSpPr txBox="1"/>
          <p:nvPr/>
        </p:nvSpPr>
        <p:spPr>
          <a:xfrm>
            <a:off x="1979712" y="4437112"/>
            <a:ext cx="5976664" cy="923330"/>
          </a:xfrm>
          <a:prstGeom prst="rect">
            <a:avLst/>
          </a:prstGeom>
          <a:noFill/>
        </p:spPr>
        <p:txBody>
          <a:bodyPr wrap="square" rtlCol="0">
            <a:spAutoFit/>
          </a:bodyPr>
          <a:lstStyle/>
          <a:p>
            <a:r>
              <a:rPr lang="nb-NO" b="1" dirty="0"/>
              <a:t>Skoler som skal låne utstyr fra oss: </a:t>
            </a:r>
          </a:p>
          <a:p>
            <a:pPr marL="285750" indent="-285750">
              <a:buFont typeface="Arial" panose="020B0604020202020204" pitchFamily="34" charset="0"/>
              <a:buChar char="•"/>
            </a:pPr>
            <a:r>
              <a:rPr lang="nb-NO" dirty="0"/>
              <a:t>Kan ikke bytte gjennomføringsdag </a:t>
            </a:r>
          </a:p>
          <a:p>
            <a:pPr marL="285750" indent="-285750">
              <a:buFont typeface="Arial" panose="020B0604020202020204" pitchFamily="34" charset="0"/>
              <a:buChar char="•"/>
            </a:pPr>
            <a:r>
              <a:rPr lang="nb-NO" dirty="0"/>
              <a:t>Vi tar kontakt for å avtale oppmøtetidspunkt, parkering o.l.</a:t>
            </a:r>
          </a:p>
        </p:txBody>
      </p:sp>
    </p:spTree>
    <p:extLst>
      <p:ext uri="{BB962C8B-B14F-4D97-AF65-F5344CB8AC3E}">
        <p14:creationId xmlns:p14="http://schemas.microsoft.com/office/powerpoint/2010/main" val="32443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Kvalitetskontrollører</a:t>
            </a:r>
          </a:p>
        </p:txBody>
      </p:sp>
      <p:sp>
        <p:nvSpPr>
          <p:cNvPr id="3" name="Content Placeholder 2"/>
          <p:cNvSpPr>
            <a:spLocks noGrp="1"/>
          </p:cNvSpPr>
          <p:nvPr>
            <p:ph idx="1"/>
          </p:nvPr>
        </p:nvSpPr>
        <p:spPr>
          <a:xfrm>
            <a:off x="457200" y="1556792"/>
            <a:ext cx="8229600" cy="4896544"/>
          </a:xfrm>
        </p:spPr>
        <p:txBody>
          <a:bodyPr>
            <a:normAutofit fontScale="70000" lnSpcReduction="20000"/>
          </a:bodyPr>
          <a:lstStyle/>
          <a:p>
            <a:r>
              <a:rPr lang="nb-NO" dirty="0"/>
              <a:t>For å forsikre seg om at alle land gjennomfører undersøkelsen slik de skal, leier den internasjonale prosjektledelsen inn kontrollører som blir sendt ut til ca. 10 % av skolene som deltar i hvert land</a:t>
            </a:r>
          </a:p>
          <a:p>
            <a:pPr marL="0" indent="0">
              <a:buNone/>
            </a:pPr>
            <a:endParaRPr lang="nb-NO" sz="1400" dirty="0"/>
          </a:p>
          <a:p>
            <a:r>
              <a:rPr lang="nb-NO" dirty="0"/>
              <a:t>Alle land er også pålagt å sende ut en egen nasjonal kontrollør </a:t>
            </a:r>
          </a:p>
          <a:p>
            <a:pPr marL="0" indent="0">
              <a:buNone/>
            </a:pPr>
            <a:endParaRPr lang="nb-NO" sz="1400" dirty="0"/>
          </a:p>
          <a:p>
            <a:r>
              <a:rPr lang="nb-NO" dirty="0"/>
              <a:t>Både den internasjonalt og nasjonalt innleide kontrolløren er norsk</a:t>
            </a:r>
          </a:p>
          <a:p>
            <a:pPr marL="0" indent="0">
              <a:buNone/>
            </a:pPr>
            <a:endParaRPr lang="nb-NO" sz="1400" dirty="0"/>
          </a:p>
          <a:p>
            <a:r>
              <a:rPr lang="nb-NO" dirty="0"/>
              <a:t>Kontrollørene har noen spørsmål til skolekontaktene og de skal sitte inne i et klasserom mens undersøkelsen gjennomføres</a:t>
            </a:r>
          </a:p>
          <a:p>
            <a:pPr marL="0" indent="0">
              <a:buNone/>
            </a:pPr>
            <a:endParaRPr lang="nb-NO" sz="1400" dirty="0"/>
          </a:p>
          <a:p>
            <a:r>
              <a:rPr lang="nb-NO" dirty="0"/>
              <a:t>Kontrollørenes jobb er å rapportere tilbake på hvordan vi i TIMSS-gruppa gjennomfører undersøkelsen – har vi gitt tilstrekkelig informasjon til skolene, fungerer manualene osv.</a:t>
            </a:r>
          </a:p>
          <a:p>
            <a:pPr marL="0" indent="0">
              <a:buNone/>
            </a:pPr>
            <a:endParaRPr lang="nb-NO" sz="1400" dirty="0"/>
          </a:p>
          <a:p>
            <a:r>
              <a:rPr lang="nb-NO" dirty="0"/>
              <a:t>Vi har med oss noen av kontrollørene i dag, slik at dere kan få hilse på dem. De vil ta kontakt med skolene de skal besøke. </a:t>
            </a:r>
          </a:p>
        </p:txBody>
      </p:sp>
    </p:spTree>
    <p:extLst>
      <p:ext uri="{BB962C8B-B14F-4D97-AF65-F5344CB8AC3E}">
        <p14:creationId xmlns:p14="http://schemas.microsoft.com/office/powerpoint/2010/main" val="171122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8969581"/>
              </p:ext>
            </p:extLst>
          </p:nvPr>
        </p:nvGraphicFramePr>
        <p:xfrm>
          <a:off x="899592" y="1628802"/>
          <a:ext cx="7560841" cy="4464495"/>
        </p:xfrm>
        <a:graphic>
          <a:graphicData uri="http://schemas.openxmlformats.org/drawingml/2006/table">
            <a:tbl>
              <a:tblPr firstRow="1" firstCol="1" bandRow="1">
                <a:tableStyleId>{5C22544A-7EE6-4342-B048-85BDC9FD1C3A}</a:tableStyleId>
              </a:tblPr>
              <a:tblGrid>
                <a:gridCol w="798943">
                  <a:extLst>
                    <a:ext uri="{9D8B030D-6E8A-4147-A177-3AD203B41FA5}">
                      <a16:colId xmlns:a16="http://schemas.microsoft.com/office/drawing/2014/main" val="3345069462"/>
                    </a:ext>
                  </a:extLst>
                </a:gridCol>
                <a:gridCol w="2980670">
                  <a:extLst>
                    <a:ext uri="{9D8B030D-6E8A-4147-A177-3AD203B41FA5}">
                      <a16:colId xmlns:a16="http://schemas.microsoft.com/office/drawing/2014/main" val="577172468"/>
                    </a:ext>
                  </a:extLst>
                </a:gridCol>
                <a:gridCol w="1890614">
                  <a:extLst>
                    <a:ext uri="{9D8B030D-6E8A-4147-A177-3AD203B41FA5}">
                      <a16:colId xmlns:a16="http://schemas.microsoft.com/office/drawing/2014/main" val="3251241482"/>
                    </a:ext>
                  </a:extLst>
                </a:gridCol>
                <a:gridCol w="1890614">
                  <a:extLst>
                    <a:ext uri="{9D8B030D-6E8A-4147-A177-3AD203B41FA5}">
                      <a16:colId xmlns:a16="http://schemas.microsoft.com/office/drawing/2014/main" val="3073774261"/>
                    </a:ext>
                  </a:extLst>
                </a:gridCol>
              </a:tblGrid>
              <a:tr h="637785">
                <a:tc>
                  <a:txBody>
                    <a:bodyPr/>
                    <a:lstStyle/>
                    <a:p>
                      <a:pPr>
                        <a:lnSpc>
                          <a:spcPts val="1500"/>
                        </a:lnSpc>
                        <a:spcBef>
                          <a:spcPts val="600"/>
                        </a:spcBef>
                        <a:spcAft>
                          <a:spcPts val="600"/>
                        </a:spcAft>
                      </a:pPr>
                      <a:r>
                        <a:rPr lang="nb-NO" sz="1800" dirty="0">
                          <a:effectLst/>
                        </a:rPr>
                        <a:t> </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nb-NO" sz="1800" dirty="0">
                          <a:effectLst/>
                        </a:rPr>
                        <a:t>Innhold</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en-US" sz="1800">
                          <a:effectLst/>
                        </a:rPr>
                        <a:t>Tidsbruk 5. trinn</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en-US" sz="1800">
                          <a:effectLst/>
                        </a:rPr>
                        <a:t>Tidsbruk 9. trinn</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25123023"/>
                  </a:ext>
                </a:extLst>
              </a:tr>
              <a:tr h="637785">
                <a:tc>
                  <a:txBody>
                    <a:bodyPr/>
                    <a:lstStyle/>
                    <a:p>
                      <a:pPr algn="ctr">
                        <a:lnSpc>
                          <a:spcPts val="1500"/>
                        </a:lnSpc>
                        <a:spcBef>
                          <a:spcPts val="600"/>
                        </a:spcBef>
                        <a:spcAft>
                          <a:spcPts val="600"/>
                        </a:spcAft>
                      </a:pPr>
                      <a:r>
                        <a:rPr lang="en-US" sz="1600">
                          <a:effectLst/>
                        </a:rPr>
                        <a:t>Del 1</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en-US" sz="1600" dirty="0" err="1">
                          <a:effectLst/>
                        </a:rPr>
                        <a:t>Innlogging</a:t>
                      </a:r>
                      <a:r>
                        <a:rPr lang="en-US" sz="1600" dirty="0">
                          <a:effectLst/>
                        </a:rPr>
                        <a:t> </a:t>
                      </a:r>
                      <a:r>
                        <a:rPr lang="en-US" sz="1600" dirty="0" err="1">
                          <a:effectLst/>
                        </a:rPr>
                        <a:t>og</a:t>
                      </a:r>
                      <a:r>
                        <a:rPr lang="en-US" sz="1600" dirty="0">
                          <a:effectLst/>
                        </a:rPr>
                        <a:t> </a:t>
                      </a:r>
                      <a:r>
                        <a:rPr lang="en-US" sz="1600" dirty="0" err="1">
                          <a:effectLst/>
                        </a:rPr>
                        <a:t>veiledning</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a:effectLst/>
                        </a:rPr>
                        <a:t>Ca. 30 min.</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a:effectLst/>
                        </a:rPr>
                        <a:t>Ca. 20 min.</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18931355"/>
                  </a:ext>
                </a:extLst>
              </a:tr>
              <a:tr h="637785">
                <a:tc>
                  <a:txBody>
                    <a:bodyPr/>
                    <a:lstStyle/>
                    <a:p>
                      <a:pPr algn="ctr">
                        <a:lnSpc>
                          <a:spcPts val="1500"/>
                        </a:lnSpc>
                        <a:spcBef>
                          <a:spcPts val="600"/>
                        </a:spcBef>
                        <a:spcAft>
                          <a:spcPts val="600"/>
                        </a:spcAft>
                      </a:pPr>
                      <a:r>
                        <a:rPr lang="en-US" sz="1600">
                          <a:effectLst/>
                        </a:rPr>
                        <a:t>Del 2</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en-US" sz="1600" dirty="0" err="1">
                          <a:effectLst/>
                        </a:rPr>
                        <a:t>Bolk</a:t>
                      </a:r>
                      <a:r>
                        <a:rPr lang="en-US" sz="1600" dirty="0">
                          <a:effectLst/>
                        </a:rPr>
                        <a:t> 1 med </a:t>
                      </a:r>
                      <a:r>
                        <a:rPr lang="en-US" sz="1600" dirty="0" err="1">
                          <a:effectLst/>
                        </a:rPr>
                        <a:t>fagoppgaver</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dirty="0">
                          <a:effectLst/>
                        </a:rPr>
                        <a:t>36 min.</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a:effectLst/>
                        </a:rPr>
                        <a:t>45 min.</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90835950"/>
                  </a:ext>
                </a:extLst>
              </a:tr>
              <a:tr h="637785">
                <a:tc>
                  <a:txBody>
                    <a:bodyPr/>
                    <a:lstStyle/>
                    <a:p>
                      <a:pPr algn="ctr">
                        <a:lnSpc>
                          <a:spcPts val="1500"/>
                        </a:lnSpc>
                        <a:spcBef>
                          <a:spcPts val="600"/>
                        </a:spcBef>
                        <a:spcAft>
                          <a:spcPts val="600"/>
                        </a:spcAft>
                      </a:pPr>
                      <a:r>
                        <a:rPr lang="en-US" sz="1600">
                          <a:effectLst/>
                        </a:rPr>
                        <a:t> </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en-US" sz="1600" dirty="0">
                          <a:effectLst/>
                        </a:rPr>
                        <a:t>PAUSE</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dirty="0">
                          <a:effectLst/>
                        </a:rPr>
                        <a:t>10-30 min.</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a:effectLst/>
                        </a:rPr>
                        <a:t>10-30 min.</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9917931"/>
                  </a:ext>
                </a:extLst>
              </a:tr>
              <a:tr h="637785">
                <a:tc>
                  <a:txBody>
                    <a:bodyPr/>
                    <a:lstStyle/>
                    <a:p>
                      <a:pPr algn="ctr">
                        <a:lnSpc>
                          <a:spcPts val="1500"/>
                        </a:lnSpc>
                        <a:spcBef>
                          <a:spcPts val="600"/>
                        </a:spcBef>
                        <a:spcAft>
                          <a:spcPts val="600"/>
                        </a:spcAft>
                      </a:pPr>
                      <a:r>
                        <a:rPr lang="en-US" sz="1600">
                          <a:effectLst/>
                        </a:rPr>
                        <a:t> </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en-US" sz="1600" dirty="0" err="1">
                          <a:effectLst/>
                        </a:rPr>
                        <a:t>Bolk</a:t>
                      </a:r>
                      <a:r>
                        <a:rPr lang="en-US" sz="1600" dirty="0">
                          <a:effectLst/>
                        </a:rPr>
                        <a:t> 2 med </a:t>
                      </a:r>
                      <a:r>
                        <a:rPr lang="en-US" sz="1600" dirty="0" err="1">
                          <a:effectLst/>
                        </a:rPr>
                        <a:t>fagoppgaver</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dirty="0">
                          <a:effectLst/>
                        </a:rPr>
                        <a:t>36 min.</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dirty="0">
                          <a:effectLst/>
                        </a:rPr>
                        <a:t>45 min.</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31560201"/>
                  </a:ext>
                </a:extLst>
              </a:tr>
              <a:tr h="637785">
                <a:tc>
                  <a:txBody>
                    <a:bodyPr/>
                    <a:lstStyle/>
                    <a:p>
                      <a:pPr algn="ctr">
                        <a:lnSpc>
                          <a:spcPts val="1500"/>
                        </a:lnSpc>
                        <a:spcBef>
                          <a:spcPts val="600"/>
                        </a:spcBef>
                        <a:spcAft>
                          <a:spcPts val="600"/>
                        </a:spcAft>
                      </a:pPr>
                      <a:r>
                        <a:rPr lang="en-US" sz="1600">
                          <a:effectLst/>
                        </a:rPr>
                        <a:t> </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nb-NO" sz="1600">
                          <a:effectLst/>
                        </a:rPr>
                        <a:t>PAUSE og oppstart av del 3</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dirty="0">
                          <a:effectLst/>
                        </a:rPr>
                        <a:t>≤ 30 min.</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dirty="0">
                          <a:effectLst/>
                        </a:rPr>
                        <a:t>≤ 30 min.</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43463264"/>
                  </a:ext>
                </a:extLst>
              </a:tr>
              <a:tr h="637785">
                <a:tc>
                  <a:txBody>
                    <a:bodyPr/>
                    <a:lstStyle/>
                    <a:p>
                      <a:pPr algn="ctr">
                        <a:lnSpc>
                          <a:spcPts val="1500"/>
                        </a:lnSpc>
                        <a:spcBef>
                          <a:spcPts val="600"/>
                        </a:spcBef>
                        <a:spcAft>
                          <a:spcPts val="600"/>
                        </a:spcAft>
                      </a:pPr>
                      <a:r>
                        <a:rPr lang="en-US" sz="1600">
                          <a:effectLst/>
                        </a:rPr>
                        <a:t>Del 3</a:t>
                      </a:r>
                      <a:endParaRPr lang="nb-NO"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500"/>
                        </a:lnSpc>
                        <a:spcBef>
                          <a:spcPts val="600"/>
                        </a:spcBef>
                        <a:spcAft>
                          <a:spcPts val="600"/>
                        </a:spcAft>
                      </a:pPr>
                      <a:r>
                        <a:rPr lang="en-US" sz="1600" dirty="0" err="1">
                          <a:effectLst/>
                        </a:rPr>
                        <a:t>Elevspørreskjema</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dirty="0">
                          <a:effectLst/>
                        </a:rPr>
                        <a:t>20-30 min.</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ts val="1500"/>
                        </a:lnSpc>
                        <a:spcBef>
                          <a:spcPts val="600"/>
                        </a:spcBef>
                        <a:spcAft>
                          <a:spcPts val="600"/>
                        </a:spcAft>
                      </a:pPr>
                      <a:r>
                        <a:rPr lang="en-US" sz="1600" dirty="0">
                          <a:effectLst/>
                        </a:rPr>
                        <a:t>&lt; 30 min.</a:t>
                      </a:r>
                      <a:endParaRPr lang="nb-NO"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57766894"/>
                  </a:ext>
                </a:extLst>
              </a:tr>
            </a:tbl>
          </a:graphicData>
        </a:graphic>
      </p:graphicFrame>
      <p:sp>
        <p:nvSpPr>
          <p:cNvPr id="5" name="Title 1"/>
          <p:cNvSpPr>
            <a:spLocks noGrp="1"/>
          </p:cNvSpPr>
          <p:nvPr>
            <p:ph type="title"/>
          </p:nvPr>
        </p:nvSpPr>
        <p:spPr>
          <a:xfrm>
            <a:off x="467544" y="476672"/>
            <a:ext cx="8147246" cy="634082"/>
          </a:xfrm>
        </p:spPr>
        <p:txBody>
          <a:bodyPr>
            <a:noAutofit/>
          </a:bodyPr>
          <a:lstStyle/>
          <a:p>
            <a:r>
              <a:rPr lang="nb-NO" sz="3600" dirty="0"/>
              <a:t>Tidsbruk, gjennomføring for elevene</a:t>
            </a:r>
          </a:p>
        </p:txBody>
      </p:sp>
    </p:spTree>
    <p:extLst>
      <p:ext uri="{BB962C8B-B14F-4D97-AF65-F5344CB8AC3E}">
        <p14:creationId xmlns:p14="http://schemas.microsoft.com/office/powerpoint/2010/main" val="918528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Innblikk i programmet som elevene skal bruke</a:t>
            </a:r>
          </a:p>
        </p:txBody>
      </p:sp>
      <p:sp>
        <p:nvSpPr>
          <p:cNvPr id="3" name="TextBox 2"/>
          <p:cNvSpPr txBox="1"/>
          <p:nvPr/>
        </p:nvSpPr>
        <p:spPr>
          <a:xfrm>
            <a:off x="2051720" y="1700808"/>
            <a:ext cx="5616624"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b-NO" sz="2000" dirty="0"/>
              <a:t>Programmet kalles </a:t>
            </a:r>
            <a:r>
              <a:rPr lang="nb-NO" sz="2000" i="1" dirty="0"/>
              <a:t>TIMSS Player</a:t>
            </a:r>
          </a:p>
          <a:p>
            <a:pPr marL="285750" indent="-285750">
              <a:lnSpc>
                <a:spcPct val="150000"/>
              </a:lnSpc>
              <a:buFont typeface="Arial" panose="020B0604020202020204" pitchFamily="34" charset="0"/>
              <a:buChar char="•"/>
            </a:pPr>
            <a:r>
              <a:rPr lang="nb-NO" sz="2000" dirty="0"/>
              <a:t>Inneholder alle de tre delene</a:t>
            </a:r>
          </a:p>
          <a:p>
            <a:pPr marL="742950" lvl="1" indent="-285750">
              <a:lnSpc>
                <a:spcPct val="150000"/>
              </a:lnSpc>
              <a:buFont typeface="Wingdings" panose="05000000000000000000" pitchFamily="2" charset="2"/>
              <a:buChar char="ü"/>
            </a:pPr>
            <a:r>
              <a:rPr lang="nb-NO" sz="2000" dirty="0"/>
              <a:t>Veiledning til hvordan svare på oppgavene</a:t>
            </a:r>
          </a:p>
          <a:p>
            <a:pPr marL="742950" lvl="1" indent="-285750">
              <a:lnSpc>
                <a:spcPct val="150000"/>
              </a:lnSpc>
              <a:buFont typeface="Wingdings" panose="05000000000000000000" pitchFamily="2" charset="2"/>
              <a:buChar char="ü"/>
            </a:pPr>
            <a:r>
              <a:rPr lang="nb-NO" sz="2000" dirty="0"/>
              <a:t>Alle oppgavene i matematikk og naturfag (bolk 1 og bolk 2 fra tabellen på forrige bilde)</a:t>
            </a:r>
          </a:p>
          <a:p>
            <a:pPr marL="742950" lvl="1" indent="-285750">
              <a:lnSpc>
                <a:spcPct val="150000"/>
              </a:lnSpc>
              <a:buFont typeface="Wingdings" panose="05000000000000000000" pitchFamily="2" charset="2"/>
              <a:buChar char="ü"/>
            </a:pPr>
            <a:r>
              <a:rPr lang="nb-NO" sz="2000" dirty="0"/>
              <a:t>Elevenes spørreskjema</a:t>
            </a:r>
          </a:p>
        </p:txBody>
      </p:sp>
      <p:sp>
        <p:nvSpPr>
          <p:cNvPr id="4" name="TextBox 3"/>
          <p:cNvSpPr txBox="1"/>
          <p:nvPr/>
        </p:nvSpPr>
        <p:spPr>
          <a:xfrm>
            <a:off x="1673678" y="5013176"/>
            <a:ext cx="5796644" cy="461665"/>
          </a:xfrm>
          <a:prstGeom prst="rect">
            <a:avLst/>
          </a:prstGeom>
          <a:solidFill>
            <a:schemeClr val="accent6">
              <a:lumMod val="40000"/>
              <a:lumOff val="60000"/>
            </a:schemeClr>
          </a:solidFill>
          <a:ln>
            <a:solidFill>
              <a:schemeClr val="accent6"/>
            </a:solidFill>
          </a:ln>
        </p:spPr>
        <p:txBody>
          <a:bodyPr wrap="square" rtlCol="0">
            <a:spAutoFit/>
          </a:bodyPr>
          <a:lstStyle/>
          <a:p>
            <a:r>
              <a:rPr lang="nb-NO" sz="2400" dirty="0"/>
              <a:t>Gå inn på </a:t>
            </a:r>
            <a:r>
              <a:rPr lang="nb-NO" sz="2400" dirty="0">
                <a:hlinkClick r:id="rId3"/>
              </a:rPr>
              <a:t>timss.no</a:t>
            </a:r>
            <a:r>
              <a:rPr lang="nb-NO" sz="2400" dirty="0"/>
              <a:t> og velg riktig lenke derfra.</a:t>
            </a:r>
          </a:p>
        </p:txBody>
      </p:sp>
    </p:spTree>
    <p:extLst>
      <p:ext uri="{BB962C8B-B14F-4D97-AF65-F5344CB8AC3E}">
        <p14:creationId xmlns:p14="http://schemas.microsoft.com/office/powerpoint/2010/main" val="314573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Innlogging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81" y="1450398"/>
            <a:ext cx="2266140" cy="3361662"/>
          </a:xfrm>
          <a:prstGeom prst="rect">
            <a:avLst/>
          </a:prstGeom>
        </p:spPr>
      </p:pic>
      <p:sp>
        <p:nvSpPr>
          <p:cNvPr id="4" name="TextBox 3"/>
          <p:cNvSpPr txBox="1"/>
          <p:nvPr/>
        </p:nvSpPr>
        <p:spPr>
          <a:xfrm>
            <a:off x="4480874" y="2708920"/>
            <a:ext cx="4234024" cy="1077218"/>
          </a:xfrm>
          <a:prstGeom prst="rect">
            <a:avLst/>
          </a:prstGeom>
          <a:noFill/>
        </p:spPr>
        <p:txBody>
          <a:bodyPr wrap="square" rtlCol="0">
            <a:spAutoFit/>
          </a:bodyPr>
          <a:lstStyle/>
          <a:p>
            <a:pPr marL="285750" indent="-285750">
              <a:buFont typeface="Arial" panose="020B0604020202020204" pitchFamily="34" charset="0"/>
              <a:buChar char="•"/>
            </a:pPr>
            <a:r>
              <a:rPr lang="nb-NO" sz="1600" dirty="0"/>
              <a:t>skriv inn brukernavn og passord               (dette kommer på egne ark – ett til hver elev)</a:t>
            </a:r>
          </a:p>
          <a:p>
            <a:endParaRPr lang="nb-NO" sz="1600" dirty="0"/>
          </a:p>
          <a:p>
            <a:pPr marL="285750" indent="-285750">
              <a:buFont typeface="Arial" panose="020B0604020202020204" pitchFamily="34" charset="0"/>
              <a:buChar char="•"/>
            </a:pPr>
            <a:r>
              <a:rPr lang="nb-NO" sz="1600" dirty="0"/>
              <a:t>trykk på pila</a:t>
            </a:r>
          </a:p>
        </p:txBody>
      </p:sp>
      <p:sp>
        <p:nvSpPr>
          <p:cNvPr id="5" name="TextBox 4"/>
          <p:cNvSpPr txBox="1"/>
          <p:nvPr/>
        </p:nvSpPr>
        <p:spPr>
          <a:xfrm>
            <a:off x="1573181" y="5157192"/>
            <a:ext cx="2448272" cy="523220"/>
          </a:xfrm>
          <a:prstGeom prst="rect">
            <a:avLst/>
          </a:prstGeom>
          <a:solidFill>
            <a:schemeClr val="accent6">
              <a:lumMod val="40000"/>
              <a:lumOff val="60000"/>
            </a:schemeClr>
          </a:solidFill>
          <a:ln>
            <a:solidFill>
              <a:schemeClr val="accent6"/>
            </a:solidFill>
          </a:ln>
        </p:spPr>
        <p:txBody>
          <a:bodyPr wrap="square" rtlCol="0">
            <a:spAutoFit/>
          </a:bodyPr>
          <a:lstStyle/>
          <a:p>
            <a:r>
              <a:rPr lang="nb-NO" sz="1400" dirty="0"/>
              <a:t>Brukernavnet består av 8 siffer</a:t>
            </a:r>
          </a:p>
          <a:p>
            <a:r>
              <a:rPr lang="nb-NO" sz="1400" dirty="0"/>
              <a:t>Passordet består av 5 siffer</a:t>
            </a:r>
          </a:p>
        </p:txBody>
      </p:sp>
    </p:spTree>
    <p:extLst>
      <p:ext uri="{BB962C8B-B14F-4D97-AF65-F5344CB8AC3E}">
        <p14:creationId xmlns:p14="http://schemas.microsoft.com/office/powerpoint/2010/main" val="2626918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Etter innlogging, start veiledning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055" y="1417638"/>
            <a:ext cx="4839888" cy="3626655"/>
          </a:xfrm>
          <a:prstGeom prst="rect">
            <a:avLst/>
          </a:prstGeom>
          <a:ln w="25400" cap="sq">
            <a:solidFill>
              <a:schemeClr val="tx1"/>
            </a:solidFill>
          </a:ln>
        </p:spPr>
      </p:pic>
      <p:sp>
        <p:nvSpPr>
          <p:cNvPr id="4" name="TextBox 3"/>
          <p:cNvSpPr txBox="1"/>
          <p:nvPr/>
        </p:nvSpPr>
        <p:spPr>
          <a:xfrm>
            <a:off x="971600" y="5569506"/>
            <a:ext cx="7427168" cy="646331"/>
          </a:xfrm>
          <a:prstGeom prst="rect">
            <a:avLst/>
          </a:prstGeom>
          <a:solidFill>
            <a:schemeClr val="accent6">
              <a:lumMod val="60000"/>
              <a:lumOff val="40000"/>
            </a:schemeClr>
          </a:solidFill>
          <a:ln>
            <a:solidFill>
              <a:schemeClr val="accent6"/>
            </a:solidFill>
          </a:ln>
        </p:spPr>
        <p:txBody>
          <a:bodyPr wrap="square" rtlCol="0">
            <a:spAutoFit/>
          </a:bodyPr>
          <a:lstStyle/>
          <a:p>
            <a:r>
              <a:rPr lang="nb-NO" dirty="0"/>
              <a:t>Alle passord som trengs </a:t>
            </a:r>
            <a:r>
              <a:rPr lang="nb-NO" b="1" dirty="0"/>
              <a:t>inne i programmet </a:t>
            </a:r>
            <a:r>
              <a:rPr lang="nb-NO" dirty="0"/>
              <a:t>står i testadministratormanualen. </a:t>
            </a:r>
          </a:p>
          <a:p>
            <a:pPr algn="ctr"/>
            <a:r>
              <a:rPr lang="nb-NO" dirty="0"/>
              <a:t>Disse passordene gjelder for alle elevene.</a:t>
            </a:r>
          </a:p>
        </p:txBody>
      </p:sp>
    </p:spTree>
    <p:extLst>
      <p:ext uri="{BB962C8B-B14F-4D97-AF65-F5344CB8AC3E}">
        <p14:creationId xmlns:p14="http://schemas.microsoft.com/office/powerpoint/2010/main" val="3147495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700808"/>
            <a:ext cx="7646645" cy="3244158"/>
          </a:xfrm>
          <a:prstGeom prst="rect">
            <a:avLst/>
          </a:prstGeom>
          <a:noFill/>
        </p:spPr>
        <p:txBody>
          <a:bodyPr wrap="non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b-NO" sz="2800" dirty="0">
                <a:latin typeface="Arial"/>
                <a:ea typeface="ヒラギノ角ゴ Pro W3"/>
              </a:rPr>
              <a:t>Kort repetisjon av innholdet i undersøkelsen</a:t>
            </a:r>
            <a:endParaRPr kumimoji="0" lang="nb-NO" sz="2800" b="0" i="0" u="none" strike="noStrike" kern="1200" cap="none" spc="0" normalizeH="0" baseline="0" noProof="0" dirty="0">
              <a:ln>
                <a:noFill/>
              </a:ln>
              <a:effectLst/>
              <a:uLnTx/>
              <a:uFillTx/>
              <a:latin typeface="Arial"/>
              <a:ea typeface="ヒラギノ角ゴ Pro W3"/>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effectLst/>
                <a:uLnTx/>
                <a:uFillTx/>
                <a:latin typeface="Arial"/>
                <a:ea typeface="ヒラギノ角ゴ Pro W3"/>
              </a:rPr>
              <a:t>Før </a:t>
            </a:r>
            <a:r>
              <a:rPr lang="nb-NO" sz="2800" dirty="0">
                <a:latin typeface="Arial"/>
                <a:ea typeface="ヒラギノ角ゴ Pro W3"/>
              </a:rPr>
              <a:t>gjennomførings</a:t>
            </a:r>
            <a:r>
              <a:rPr kumimoji="0" lang="nb-NO" sz="2800" b="0" i="0" u="none" strike="noStrike" kern="1200" cap="none" spc="0" normalizeH="0" baseline="0" noProof="0" dirty="0">
                <a:ln>
                  <a:noFill/>
                </a:ln>
                <a:effectLst/>
                <a:uLnTx/>
                <a:uFillTx/>
                <a:latin typeface="Arial"/>
                <a:ea typeface="ヒラギノ角ゴ Pro W3"/>
              </a:rPr>
              <a:t>dagen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effectLst/>
                <a:uLnTx/>
                <a:uFillTx/>
                <a:latin typeface="Arial"/>
                <a:ea typeface="ヒラギノ角ゴ Pro W3"/>
              </a:rPr>
              <a:t>På gjennomføringsdagen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b-NO" sz="2800" dirty="0">
                <a:latin typeface="Arial"/>
                <a:ea typeface="ヒラギノ角ゴ Pro W3"/>
              </a:rPr>
              <a:t>Etter gjennomføringsdagen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effectLst/>
                <a:uLnTx/>
                <a:uFillTx/>
                <a:latin typeface="Arial"/>
                <a:ea typeface="ヒラギノ角ゴ Pro W3"/>
              </a:rPr>
              <a:t>Spørsmål og svar</a:t>
            </a:r>
          </a:p>
        </p:txBody>
      </p:sp>
      <p:sp>
        <p:nvSpPr>
          <p:cNvPr id="4" name="Rectangle 3"/>
          <p:cNvSpPr/>
          <p:nvPr/>
        </p:nvSpPr>
        <p:spPr>
          <a:xfrm>
            <a:off x="827584" y="548680"/>
            <a:ext cx="6984776" cy="461665"/>
          </a:xfrm>
          <a:prstGeom prst="rect">
            <a:avLst/>
          </a:prstGeom>
        </p:spPr>
        <p:txBody>
          <a:bodyPr wrap="square">
            <a:spAutoFit/>
          </a:bodyPr>
          <a:lstStyle/>
          <a:p>
            <a:r>
              <a:rPr lang="nb-NO" sz="2400" b="1" u="sng" dirty="0"/>
              <a:t>Program</a:t>
            </a:r>
            <a:endParaRPr lang="nb-NO" sz="2400" dirty="0"/>
          </a:p>
        </p:txBody>
      </p:sp>
    </p:spTree>
    <p:extLst>
      <p:ext uri="{BB962C8B-B14F-4D97-AF65-F5344CB8AC3E}">
        <p14:creationId xmlns:p14="http://schemas.microsoft.com/office/powerpoint/2010/main" val="1337106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s.1</a:t>
            </a:r>
          </a:p>
        </p:txBody>
      </p:sp>
      <p:pic>
        <p:nvPicPr>
          <p:cNvPr id="3" name="Picture 2"/>
          <p:cNvPicPr>
            <a:picLocks noChangeAspect="1"/>
          </p:cNvPicPr>
          <p:nvPr/>
        </p:nvPicPr>
        <p:blipFill>
          <a:blip r:embed="rId3"/>
          <a:stretch>
            <a:fillRect/>
          </a:stretch>
        </p:blipFill>
        <p:spPr>
          <a:xfrm>
            <a:off x="990000" y="1484784"/>
            <a:ext cx="7164000" cy="4218081"/>
          </a:xfrm>
          <a:prstGeom prst="rect">
            <a:avLst/>
          </a:prstGeom>
        </p:spPr>
      </p:pic>
    </p:spTree>
    <p:extLst>
      <p:ext uri="{BB962C8B-B14F-4D97-AF65-F5344CB8AC3E}">
        <p14:creationId xmlns:p14="http://schemas.microsoft.com/office/powerpoint/2010/main" val="3311064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s.2 (5. trinn)</a:t>
            </a:r>
          </a:p>
        </p:txBody>
      </p:sp>
      <p:pic>
        <p:nvPicPr>
          <p:cNvPr id="3" name="Picture 2"/>
          <p:cNvPicPr>
            <a:picLocks noChangeAspect="1"/>
          </p:cNvPicPr>
          <p:nvPr/>
        </p:nvPicPr>
        <p:blipFill>
          <a:blip r:embed="rId3"/>
          <a:stretch>
            <a:fillRect/>
          </a:stretch>
        </p:blipFill>
        <p:spPr>
          <a:xfrm>
            <a:off x="972000" y="1416818"/>
            <a:ext cx="7200000" cy="4235953"/>
          </a:xfrm>
          <a:prstGeom prst="rect">
            <a:avLst/>
          </a:prstGeom>
        </p:spPr>
      </p:pic>
    </p:spTree>
    <p:extLst>
      <p:ext uri="{BB962C8B-B14F-4D97-AF65-F5344CB8AC3E}">
        <p14:creationId xmlns:p14="http://schemas.microsoft.com/office/powerpoint/2010/main" val="3961905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s.2 (9. trinn)</a:t>
            </a:r>
          </a:p>
        </p:txBody>
      </p:sp>
      <p:pic>
        <p:nvPicPr>
          <p:cNvPr id="4" name="Picture 3"/>
          <p:cNvPicPr>
            <a:picLocks noChangeAspect="1"/>
          </p:cNvPicPr>
          <p:nvPr/>
        </p:nvPicPr>
        <p:blipFill>
          <a:blip r:embed="rId3"/>
          <a:stretch>
            <a:fillRect/>
          </a:stretch>
        </p:blipFill>
        <p:spPr>
          <a:xfrm>
            <a:off x="972000" y="1416818"/>
            <a:ext cx="7200000" cy="4246154"/>
          </a:xfrm>
          <a:prstGeom prst="rect">
            <a:avLst/>
          </a:prstGeom>
        </p:spPr>
      </p:pic>
    </p:spTree>
    <p:extLst>
      <p:ext uri="{BB962C8B-B14F-4D97-AF65-F5344CB8AC3E}">
        <p14:creationId xmlns:p14="http://schemas.microsoft.com/office/powerpoint/2010/main" val="979132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s.3 øverste del</a:t>
            </a:r>
          </a:p>
        </p:txBody>
      </p:sp>
      <p:pic>
        <p:nvPicPr>
          <p:cNvPr id="3" name="Picture 2"/>
          <p:cNvPicPr>
            <a:picLocks noChangeAspect="1"/>
          </p:cNvPicPr>
          <p:nvPr/>
        </p:nvPicPr>
        <p:blipFill>
          <a:blip r:embed="rId3"/>
          <a:stretch>
            <a:fillRect/>
          </a:stretch>
        </p:blipFill>
        <p:spPr>
          <a:xfrm>
            <a:off x="972000" y="1416818"/>
            <a:ext cx="7200000" cy="4238258"/>
          </a:xfrm>
          <a:prstGeom prst="rect">
            <a:avLst/>
          </a:prstGeom>
        </p:spPr>
      </p:pic>
    </p:spTree>
    <p:extLst>
      <p:ext uri="{BB962C8B-B14F-4D97-AF65-F5344CB8AC3E}">
        <p14:creationId xmlns:p14="http://schemas.microsoft.com/office/powerpoint/2010/main" val="1141550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s.3 nederste del</a:t>
            </a:r>
          </a:p>
        </p:txBody>
      </p:sp>
      <p:pic>
        <p:nvPicPr>
          <p:cNvPr id="4" name="Picture 3"/>
          <p:cNvPicPr>
            <a:picLocks noChangeAspect="1"/>
          </p:cNvPicPr>
          <p:nvPr/>
        </p:nvPicPr>
        <p:blipFill>
          <a:blip r:embed="rId3"/>
          <a:stretch>
            <a:fillRect/>
          </a:stretch>
        </p:blipFill>
        <p:spPr>
          <a:xfrm>
            <a:off x="972000" y="1416818"/>
            <a:ext cx="7200000" cy="4235953"/>
          </a:xfrm>
          <a:prstGeom prst="rect">
            <a:avLst/>
          </a:prstGeom>
        </p:spPr>
      </p:pic>
    </p:spTree>
    <p:extLst>
      <p:ext uri="{BB962C8B-B14F-4D97-AF65-F5344CB8AC3E}">
        <p14:creationId xmlns:p14="http://schemas.microsoft.com/office/powerpoint/2010/main" val="2496116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s.4</a:t>
            </a:r>
          </a:p>
        </p:txBody>
      </p:sp>
      <p:pic>
        <p:nvPicPr>
          <p:cNvPr id="4" name="Picture 3"/>
          <p:cNvPicPr>
            <a:picLocks noChangeAspect="1"/>
          </p:cNvPicPr>
          <p:nvPr/>
        </p:nvPicPr>
        <p:blipFill>
          <a:blip r:embed="rId3"/>
          <a:stretch>
            <a:fillRect/>
          </a:stretch>
        </p:blipFill>
        <p:spPr>
          <a:xfrm>
            <a:off x="972000" y="1416818"/>
            <a:ext cx="7200000" cy="4289720"/>
          </a:xfrm>
          <a:prstGeom prst="rect">
            <a:avLst/>
          </a:prstGeom>
        </p:spPr>
      </p:pic>
    </p:spTree>
    <p:extLst>
      <p:ext uri="{BB962C8B-B14F-4D97-AF65-F5344CB8AC3E}">
        <p14:creationId xmlns:p14="http://schemas.microsoft.com/office/powerpoint/2010/main" val="1130090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s.5 øverste del</a:t>
            </a:r>
          </a:p>
        </p:txBody>
      </p:sp>
      <p:pic>
        <p:nvPicPr>
          <p:cNvPr id="3" name="Picture 2"/>
          <p:cNvPicPr>
            <a:picLocks noChangeAspect="1"/>
          </p:cNvPicPr>
          <p:nvPr/>
        </p:nvPicPr>
        <p:blipFill>
          <a:blip r:embed="rId3"/>
          <a:stretch>
            <a:fillRect/>
          </a:stretch>
        </p:blipFill>
        <p:spPr>
          <a:xfrm>
            <a:off x="972000" y="1628800"/>
            <a:ext cx="7200000" cy="4230350"/>
          </a:xfrm>
          <a:prstGeom prst="rect">
            <a:avLst/>
          </a:prstGeom>
        </p:spPr>
      </p:pic>
    </p:spTree>
    <p:extLst>
      <p:ext uri="{BB962C8B-B14F-4D97-AF65-F5344CB8AC3E}">
        <p14:creationId xmlns:p14="http://schemas.microsoft.com/office/powerpoint/2010/main" val="2730809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s.5 nederste del</a:t>
            </a:r>
          </a:p>
        </p:txBody>
      </p:sp>
      <p:pic>
        <p:nvPicPr>
          <p:cNvPr id="4" name="Picture 3"/>
          <p:cNvPicPr>
            <a:picLocks noChangeAspect="1"/>
          </p:cNvPicPr>
          <p:nvPr/>
        </p:nvPicPr>
        <p:blipFill>
          <a:blip r:embed="rId3"/>
          <a:stretch>
            <a:fillRect/>
          </a:stretch>
        </p:blipFill>
        <p:spPr>
          <a:xfrm>
            <a:off x="972000" y="1416818"/>
            <a:ext cx="7200000" cy="4228037"/>
          </a:xfrm>
          <a:prstGeom prst="rect">
            <a:avLst/>
          </a:prstGeom>
        </p:spPr>
      </p:pic>
    </p:spTree>
    <p:extLst>
      <p:ext uri="{BB962C8B-B14F-4D97-AF65-F5344CB8AC3E}">
        <p14:creationId xmlns:p14="http://schemas.microsoft.com/office/powerpoint/2010/main" val="1705285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sz="3600" dirty="0"/>
              <a:t>Bruk av kalkulator (9. trinn)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63" y="1196752"/>
            <a:ext cx="7154273" cy="358190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2123728" y="5085184"/>
            <a:ext cx="6008318" cy="1477328"/>
          </a:xfrm>
          <a:prstGeom prst="rect">
            <a:avLst/>
          </a:prstGeom>
          <a:noFill/>
        </p:spPr>
        <p:txBody>
          <a:bodyPr wrap="square" rtlCol="0">
            <a:spAutoFit/>
          </a:bodyPr>
          <a:lstStyle/>
          <a:p>
            <a:pPr marL="342900" indent="-342900">
              <a:buAutoNum type="arabicPeriod"/>
            </a:pPr>
            <a:r>
              <a:rPr lang="nb-NO" dirty="0"/>
              <a:t>Klikk i svarruta</a:t>
            </a:r>
          </a:p>
          <a:p>
            <a:pPr marL="342900" indent="-342900">
              <a:buAutoNum type="arabicPeriod"/>
            </a:pPr>
            <a:r>
              <a:rPr lang="nb-NO" dirty="0"/>
              <a:t>Klikk på kalkulatorikonet nede til venstre</a:t>
            </a:r>
          </a:p>
          <a:p>
            <a:pPr marL="342900" indent="-342900">
              <a:buAutoNum type="arabicPeriod"/>
            </a:pPr>
            <a:r>
              <a:rPr lang="nb-NO" dirty="0"/>
              <a:t>Bruk kalkulatoren</a:t>
            </a:r>
          </a:p>
          <a:p>
            <a:pPr marL="342900" indent="-342900">
              <a:buAutoNum type="arabicPeriod"/>
            </a:pPr>
            <a:r>
              <a:rPr lang="nb-NO" dirty="0"/>
              <a:t>Skriv inn svaret fra kalkulatoren ved å bruke tall-tastaturet</a:t>
            </a:r>
          </a:p>
          <a:p>
            <a:pPr marL="342900" indent="-342900">
              <a:buAutoNum type="arabicPeriod"/>
            </a:pPr>
            <a:endParaRPr lang="nb-NO" dirty="0"/>
          </a:p>
        </p:txBody>
      </p:sp>
    </p:spTree>
    <p:extLst>
      <p:ext uri="{BB962C8B-B14F-4D97-AF65-F5344CB8AC3E}">
        <p14:creationId xmlns:p14="http://schemas.microsoft.com/office/powerpoint/2010/main" val="2938638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s.6</a:t>
            </a:r>
          </a:p>
        </p:txBody>
      </p:sp>
      <p:pic>
        <p:nvPicPr>
          <p:cNvPr id="3" name="Picture 2"/>
          <p:cNvPicPr>
            <a:picLocks noChangeAspect="1"/>
          </p:cNvPicPr>
          <p:nvPr/>
        </p:nvPicPr>
        <p:blipFill>
          <a:blip r:embed="rId3"/>
          <a:stretch>
            <a:fillRect/>
          </a:stretch>
        </p:blipFill>
        <p:spPr>
          <a:xfrm>
            <a:off x="972000" y="1416818"/>
            <a:ext cx="7200000" cy="4239252"/>
          </a:xfrm>
          <a:prstGeom prst="rect">
            <a:avLst/>
          </a:prstGeom>
        </p:spPr>
      </p:pic>
    </p:spTree>
    <p:extLst>
      <p:ext uri="{BB962C8B-B14F-4D97-AF65-F5344CB8AC3E}">
        <p14:creationId xmlns:p14="http://schemas.microsoft.com/office/powerpoint/2010/main" val="3314948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298648" y="129952"/>
            <a:ext cx="8305800" cy="1066800"/>
          </a:xfrm>
          <a:prstGeom prst="rect">
            <a:avLst/>
          </a:prstGeom>
        </p:spPr>
        <p:txBody>
          <a:bodyPr/>
          <a:lstStyle/>
          <a:p>
            <a:pPr eaLnBrk="0" fontAlgn="base" hangingPunct="0">
              <a:spcBef>
                <a:spcPct val="0"/>
              </a:spcBef>
              <a:spcAft>
                <a:spcPct val="0"/>
              </a:spcAft>
              <a:defRPr/>
            </a:pPr>
            <a:r>
              <a:rPr lang="nb-NO" sz="2800" kern="0" dirty="0">
                <a:solidFill>
                  <a:prstClr val="black"/>
                </a:solidFill>
                <a:latin typeface="Avenir"/>
              </a:rPr>
              <a:t>Undersøkelsen inneholder:</a:t>
            </a:r>
          </a:p>
        </p:txBody>
      </p:sp>
      <p:sp>
        <p:nvSpPr>
          <p:cNvPr id="3" name="TextBox 2"/>
          <p:cNvSpPr txBox="1"/>
          <p:nvPr/>
        </p:nvSpPr>
        <p:spPr>
          <a:xfrm>
            <a:off x="1967272" y="908720"/>
            <a:ext cx="4968552" cy="1200329"/>
          </a:xfrm>
          <a:prstGeom prst="rect">
            <a:avLst/>
          </a:prstGeom>
          <a:solidFill>
            <a:schemeClr val="accent1">
              <a:lumMod val="40000"/>
              <a:lumOff val="60000"/>
            </a:schemeClr>
          </a:solidFill>
        </p:spPr>
        <p:txBody>
          <a:bodyPr wrap="square" rtlCol="0">
            <a:spAutoFit/>
          </a:bodyPr>
          <a:lstStyle/>
          <a:p>
            <a:r>
              <a:rPr lang="nb-NO" sz="2400" b="1" dirty="0"/>
              <a:t>For elevene i de deltakende klassene:</a:t>
            </a:r>
          </a:p>
          <a:p>
            <a:pPr marL="285750" indent="-285750">
              <a:buFont typeface="Arial" panose="020B0604020202020204" pitchFamily="34" charset="0"/>
              <a:buChar char="•"/>
            </a:pPr>
            <a:r>
              <a:rPr lang="nb-NO" sz="2400" dirty="0"/>
              <a:t>Oppgaver i matematikk og naturfag</a:t>
            </a:r>
          </a:p>
          <a:p>
            <a:pPr marL="285750" indent="-285750">
              <a:buFont typeface="Arial" panose="020B0604020202020204" pitchFamily="34" charset="0"/>
              <a:buChar char="•"/>
            </a:pPr>
            <a:r>
              <a:rPr lang="nb-NO" sz="2400" dirty="0"/>
              <a:t>Elevspørreskjema </a:t>
            </a:r>
          </a:p>
        </p:txBody>
      </p:sp>
      <p:sp>
        <p:nvSpPr>
          <p:cNvPr id="29" name="TextBox 28"/>
          <p:cNvSpPr txBox="1"/>
          <p:nvPr/>
        </p:nvSpPr>
        <p:spPr>
          <a:xfrm>
            <a:off x="412880" y="2537729"/>
            <a:ext cx="8077336" cy="830997"/>
          </a:xfrm>
          <a:prstGeom prst="rect">
            <a:avLst/>
          </a:prstGeom>
          <a:solidFill>
            <a:schemeClr val="accent3">
              <a:lumMod val="40000"/>
              <a:lumOff val="60000"/>
            </a:schemeClr>
          </a:solidFill>
        </p:spPr>
        <p:txBody>
          <a:bodyPr wrap="square" rtlCol="0">
            <a:spAutoFit/>
          </a:bodyPr>
          <a:lstStyle/>
          <a:p>
            <a:r>
              <a:rPr lang="nb-NO" sz="2400" b="1" dirty="0"/>
              <a:t>For de deltakende klassenes lærere i matematikk og naturfag:</a:t>
            </a:r>
          </a:p>
          <a:p>
            <a:pPr marL="285750" indent="-285750" algn="ctr">
              <a:buFont typeface="Arial" panose="020B0604020202020204" pitchFamily="34" charset="0"/>
              <a:buChar char="•"/>
            </a:pPr>
            <a:r>
              <a:rPr lang="nb-NO" sz="2400" dirty="0"/>
              <a:t>Lærerspørreskjema</a:t>
            </a:r>
          </a:p>
        </p:txBody>
      </p:sp>
      <p:sp>
        <p:nvSpPr>
          <p:cNvPr id="30" name="TextBox 29"/>
          <p:cNvSpPr txBox="1"/>
          <p:nvPr/>
        </p:nvSpPr>
        <p:spPr>
          <a:xfrm>
            <a:off x="2072332" y="3797407"/>
            <a:ext cx="4758432" cy="830997"/>
          </a:xfrm>
          <a:prstGeom prst="rect">
            <a:avLst/>
          </a:prstGeom>
          <a:solidFill>
            <a:schemeClr val="accent4">
              <a:lumMod val="40000"/>
              <a:lumOff val="60000"/>
            </a:schemeClr>
          </a:solidFill>
        </p:spPr>
        <p:txBody>
          <a:bodyPr wrap="square" rtlCol="0">
            <a:spAutoFit/>
          </a:bodyPr>
          <a:lstStyle/>
          <a:p>
            <a:r>
              <a:rPr lang="nb-NO" sz="2400" b="1" dirty="0"/>
              <a:t>For den deltakende skolens rektor:</a:t>
            </a:r>
          </a:p>
          <a:p>
            <a:pPr marL="285750" indent="-285750" algn="ctr">
              <a:buFont typeface="Arial" panose="020B0604020202020204" pitchFamily="34" charset="0"/>
              <a:buChar char="•"/>
            </a:pPr>
            <a:r>
              <a:rPr lang="nb-NO" sz="2400" dirty="0"/>
              <a:t>Skolespørreskjema</a:t>
            </a:r>
          </a:p>
        </p:txBody>
      </p:sp>
      <p:sp>
        <p:nvSpPr>
          <p:cNvPr id="54" name="TextBox 53"/>
          <p:cNvSpPr txBox="1"/>
          <p:nvPr/>
        </p:nvSpPr>
        <p:spPr>
          <a:xfrm>
            <a:off x="969466" y="5057085"/>
            <a:ext cx="6964164" cy="830997"/>
          </a:xfrm>
          <a:prstGeom prst="rect">
            <a:avLst/>
          </a:prstGeom>
          <a:solidFill>
            <a:schemeClr val="accent6">
              <a:lumMod val="40000"/>
              <a:lumOff val="60000"/>
            </a:schemeClr>
          </a:solidFill>
        </p:spPr>
        <p:txBody>
          <a:bodyPr wrap="square" rtlCol="0">
            <a:spAutoFit/>
          </a:bodyPr>
          <a:lstStyle/>
          <a:p>
            <a:r>
              <a:rPr lang="nb-NO" sz="2400" b="1" dirty="0"/>
              <a:t>For de foresatte til de deltakende elevene </a:t>
            </a:r>
            <a:r>
              <a:rPr lang="nb-NO" sz="2400" b="1" u="sng" dirty="0"/>
              <a:t>på 5. trinn</a:t>
            </a:r>
            <a:r>
              <a:rPr lang="nb-NO" sz="2400" b="1" dirty="0"/>
              <a:t>:</a:t>
            </a:r>
          </a:p>
          <a:p>
            <a:pPr marL="285750" indent="-285750" algn="ctr">
              <a:buFont typeface="Arial" panose="020B0604020202020204" pitchFamily="34" charset="0"/>
              <a:buChar char="•"/>
            </a:pPr>
            <a:r>
              <a:rPr lang="nb-NO" sz="2400" dirty="0"/>
              <a:t>Foreldrespørreskjema</a:t>
            </a:r>
          </a:p>
        </p:txBody>
      </p:sp>
      <p:sp>
        <p:nvSpPr>
          <p:cNvPr id="2" name="TextBox 1"/>
          <p:cNvSpPr txBox="1"/>
          <p:nvPr/>
        </p:nvSpPr>
        <p:spPr>
          <a:xfrm>
            <a:off x="7164288" y="4109053"/>
            <a:ext cx="1227507" cy="519351"/>
          </a:xfrm>
          <a:prstGeom prst="wedgeEllipseCallout">
            <a:avLst>
              <a:gd name="adj1" fmla="val -100418"/>
              <a:gd name="adj2" fmla="val -36819"/>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nb-NO" b="1" i="1" dirty="0"/>
              <a:t>På nett</a:t>
            </a:r>
          </a:p>
        </p:txBody>
      </p:sp>
      <p:sp>
        <p:nvSpPr>
          <p:cNvPr id="9" name="TextBox 8"/>
          <p:cNvSpPr txBox="1"/>
          <p:nvPr/>
        </p:nvSpPr>
        <p:spPr>
          <a:xfrm>
            <a:off x="7152311" y="3063715"/>
            <a:ext cx="1227507" cy="519351"/>
          </a:xfrm>
          <a:prstGeom prst="wedgeEllipseCallout">
            <a:avLst>
              <a:gd name="adj1" fmla="val -100418"/>
              <a:gd name="adj2" fmla="val -36819"/>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b-NO" b="1" i="1" dirty="0"/>
              <a:t>På nett</a:t>
            </a:r>
          </a:p>
        </p:txBody>
      </p:sp>
      <p:sp>
        <p:nvSpPr>
          <p:cNvPr id="10" name="TextBox 9"/>
          <p:cNvSpPr txBox="1"/>
          <p:nvPr/>
        </p:nvSpPr>
        <p:spPr>
          <a:xfrm>
            <a:off x="6156176" y="6057087"/>
            <a:ext cx="2676911" cy="519351"/>
          </a:xfrm>
          <a:prstGeom prst="wedgeEllipseCallout">
            <a:avLst>
              <a:gd name="adj1" fmla="val -68160"/>
              <a:gd name="adj2" fmla="val -93251"/>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nb-NO" b="1" i="1" dirty="0"/>
              <a:t>På nett eller papir</a:t>
            </a:r>
          </a:p>
        </p:txBody>
      </p:sp>
      <p:sp>
        <p:nvSpPr>
          <p:cNvPr id="11" name="TextBox 10"/>
          <p:cNvSpPr txBox="1"/>
          <p:nvPr/>
        </p:nvSpPr>
        <p:spPr>
          <a:xfrm>
            <a:off x="7152311" y="1761906"/>
            <a:ext cx="1227507" cy="519351"/>
          </a:xfrm>
          <a:prstGeom prst="wedgeEllipseCallout">
            <a:avLst>
              <a:gd name="adj1" fmla="val -100418"/>
              <a:gd name="adj2" fmla="val -36819"/>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nb-NO" b="1" i="1" dirty="0"/>
              <a:t>På nett</a:t>
            </a:r>
          </a:p>
        </p:txBody>
      </p:sp>
    </p:spTree>
    <p:extLst>
      <p:ext uri="{BB962C8B-B14F-4D97-AF65-F5344CB8AC3E}">
        <p14:creationId xmlns:p14="http://schemas.microsoft.com/office/powerpoint/2010/main" val="4082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54" grpId="0" animBg="1"/>
      <p:bldP spid="2"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s.7 (5. trinn)</a:t>
            </a:r>
          </a:p>
        </p:txBody>
      </p:sp>
      <p:pic>
        <p:nvPicPr>
          <p:cNvPr id="3" name="Picture 2"/>
          <p:cNvPicPr>
            <a:picLocks noChangeAspect="1"/>
          </p:cNvPicPr>
          <p:nvPr/>
        </p:nvPicPr>
        <p:blipFill>
          <a:blip r:embed="rId3"/>
          <a:stretch>
            <a:fillRect/>
          </a:stretch>
        </p:blipFill>
        <p:spPr>
          <a:xfrm>
            <a:off x="972000" y="1417767"/>
            <a:ext cx="7200000" cy="4235954"/>
          </a:xfrm>
          <a:prstGeom prst="rect">
            <a:avLst/>
          </a:prstGeom>
        </p:spPr>
      </p:pic>
    </p:spTree>
    <p:extLst>
      <p:ext uri="{BB962C8B-B14F-4D97-AF65-F5344CB8AC3E}">
        <p14:creationId xmlns:p14="http://schemas.microsoft.com/office/powerpoint/2010/main" val="96268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s.7 (9. trinn)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15" y="1271070"/>
            <a:ext cx="7192153" cy="4230350"/>
          </a:xfrm>
          <a:prstGeom prst="rect">
            <a:avLst/>
          </a:prstGeom>
        </p:spPr>
      </p:pic>
      <p:sp>
        <p:nvSpPr>
          <p:cNvPr id="3" name="Right Arrow 2"/>
          <p:cNvSpPr/>
          <p:nvPr/>
        </p:nvSpPr>
        <p:spPr>
          <a:xfrm>
            <a:off x="755576" y="2564904"/>
            <a:ext cx="1080120" cy="36004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5" name="Right Arrow 4"/>
          <p:cNvSpPr/>
          <p:nvPr/>
        </p:nvSpPr>
        <p:spPr>
          <a:xfrm>
            <a:off x="755576" y="3356992"/>
            <a:ext cx="1080120" cy="36004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01235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s.8</a:t>
            </a:r>
          </a:p>
        </p:txBody>
      </p:sp>
      <p:pic>
        <p:nvPicPr>
          <p:cNvPr id="3" name="Picture 2"/>
          <p:cNvPicPr>
            <a:picLocks noChangeAspect="1"/>
          </p:cNvPicPr>
          <p:nvPr/>
        </p:nvPicPr>
        <p:blipFill>
          <a:blip r:embed="rId3"/>
          <a:stretch>
            <a:fillRect/>
          </a:stretch>
        </p:blipFill>
        <p:spPr>
          <a:xfrm>
            <a:off x="972000" y="1416818"/>
            <a:ext cx="7200000" cy="4241556"/>
          </a:xfrm>
          <a:prstGeom prst="rect">
            <a:avLst/>
          </a:prstGeom>
        </p:spPr>
      </p:pic>
    </p:spTree>
    <p:extLst>
      <p:ext uri="{BB962C8B-B14F-4D97-AF65-F5344CB8AC3E}">
        <p14:creationId xmlns:p14="http://schemas.microsoft.com/office/powerpoint/2010/main" val="2250954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2180"/>
          </a:xfrm>
        </p:spPr>
        <p:txBody>
          <a:bodyPr>
            <a:normAutofit/>
          </a:bodyPr>
          <a:lstStyle/>
          <a:p>
            <a:r>
              <a:rPr lang="nb-NO" dirty="0"/>
              <a:t>Veiledningen, s.9</a:t>
            </a:r>
          </a:p>
        </p:txBody>
      </p:sp>
      <p:pic>
        <p:nvPicPr>
          <p:cNvPr id="3" name="Picture 2"/>
          <p:cNvPicPr>
            <a:picLocks noChangeAspect="1"/>
          </p:cNvPicPr>
          <p:nvPr/>
        </p:nvPicPr>
        <p:blipFill>
          <a:blip r:embed="rId3"/>
          <a:stretch>
            <a:fillRect/>
          </a:stretch>
        </p:blipFill>
        <p:spPr>
          <a:xfrm>
            <a:off x="972000" y="1416818"/>
            <a:ext cx="7200000" cy="4236945"/>
          </a:xfrm>
          <a:prstGeom prst="rect">
            <a:avLst/>
          </a:prstGeom>
        </p:spPr>
      </p:pic>
    </p:spTree>
    <p:extLst>
      <p:ext uri="{BB962C8B-B14F-4D97-AF65-F5344CB8AC3E}">
        <p14:creationId xmlns:p14="http://schemas.microsoft.com/office/powerpoint/2010/main" val="1844157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07" y="692696"/>
            <a:ext cx="7571184" cy="1426170"/>
          </a:xfrm>
        </p:spPr>
        <p:txBody>
          <a:bodyPr>
            <a:normAutofit/>
          </a:bodyPr>
          <a:lstStyle/>
          <a:p>
            <a:pPr algn="l"/>
            <a:r>
              <a:rPr lang="nb-NO" sz="2800" dirty="0"/>
              <a:t>På slutten av hver del, uansett om det er  veiledning, fagoppgaver, eller spørreskjema:</a:t>
            </a:r>
          </a:p>
        </p:txBody>
      </p:sp>
      <p:sp>
        <p:nvSpPr>
          <p:cNvPr id="4" name="TextBox 3"/>
          <p:cNvSpPr txBox="1"/>
          <p:nvPr/>
        </p:nvSpPr>
        <p:spPr>
          <a:xfrm>
            <a:off x="760470" y="2780928"/>
            <a:ext cx="7623057" cy="2492990"/>
          </a:xfrm>
          <a:prstGeom prst="rect">
            <a:avLst/>
          </a:prstGeom>
          <a:solidFill>
            <a:schemeClr val="accent6">
              <a:lumMod val="60000"/>
              <a:lumOff val="40000"/>
            </a:schemeClr>
          </a:solidFill>
          <a:ln>
            <a:solidFill>
              <a:schemeClr val="accent6"/>
            </a:solidFill>
          </a:ln>
        </p:spPr>
        <p:txBody>
          <a:bodyPr wrap="square" rtlCol="0">
            <a:spAutoFit/>
          </a:bodyPr>
          <a:lstStyle/>
          <a:p>
            <a:r>
              <a:rPr lang="nb-NO" sz="2400" dirty="0"/>
              <a:t>Når elevene trykker </a:t>
            </a:r>
            <a:r>
              <a:rPr lang="nb-NO" sz="3600" b="1" dirty="0"/>
              <a:t>Neste</a:t>
            </a:r>
            <a:r>
              <a:rPr lang="nb-NO" sz="2400" dirty="0"/>
              <a:t>, kommer de </a:t>
            </a:r>
            <a:r>
              <a:rPr lang="nb-NO" sz="3600" b="1" dirty="0"/>
              <a:t>ikke</a:t>
            </a:r>
            <a:r>
              <a:rPr lang="nb-NO" sz="2400" dirty="0"/>
              <a:t> tilbake til den delen de er i ferd med å avslutte. </a:t>
            </a:r>
          </a:p>
          <a:p>
            <a:endParaRPr lang="nb-NO" sz="2400" dirty="0"/>
          </a:p>
          <a:p>
            <a:r>
              <a:rPr lang="nb-NO" sz="2400" dirty="0"/>
              <a:t>Om de vil øve mer i veiledningsdelen eller se over matematikk-/naturfagsvarene sine før de leverer, må de vente med å trykke Neste.</a:t>
            </a:r>
          </a:p>
        </p:txBody>
      </p:sp>
    </p:spTree>
    <p:extLst>
      <p:ext uri="{BB962C8B-B14F-4D97-AF65-F5344CB8AC3E}">
        <p14:creationId xmlns:p14="http://schemas.microsoft.com/office/powerpoint/2010/main" val="26960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2578298"/>
          </a:xfrm>
        </p:spPr>
        <p:txBody>
          <a:bodyPr>
            <a:normAutofit/>
          </a:bodyPr>
          <a:lstStyle/>
          <a:p>
            <a:r>
              <a:rPr lang="nb-NO" dirty="0"/>
              <a:t>Dette var alle skjermbildene fra veiledningsdelen.</a:t>
            </a:r>
            <a:br>
              <a:rPr lang="nb-NO" dirty="0"/>
            </a:br>
            <a:r>
              <a:rPr lang="nb-NO" dirty="0"/>
              <a:t> Nå begynner fagoppgavene.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716" y="2837802"/>
            <a:ext cx="6516216" cy="3752529"/>
          </a:xfrm>
          <a:prstGeom prst="rect">
            <a:avLst/>
          </a:prstGeom>
        </p:spPr>
      </p:pic>
      <p:sp>
        <p:nvSpPr>
          <p:cNvPr id="4" name="Rectangle 3"/>
          <p:cNvSpPr/>
          <p:nvPr/>
        </p:nvSpPr>
        <p:spPr>
          <a:xfrm rot="20488352">
            <a:off x="4337846" y="5250218"/>
            <a:ext cx="4662264" cy="646331"/>
          </a:xfrm>
          <a:prstGeom prst="rect">
            <a:avLst/>
          </a:prstGeom>
          <a:solidFill>
            <a:srgbClr val="FFCC99"/>
          </a:solidFill>
          <a:ln>
            <a:solidFill>
              <a:schemeClr val="tx1"/>
            </a:solidFill>
          </a:ln>
        </p:spPr>
        <p:txBody>
          <a:bodyPr wrap="square">
            <a:spAutoFit/>
          </a:bodyPr>
          <a:lstStyle/>
          <a:p>
            <a:r>
              <a:rPr lang="nb-NO" b="1" dirty="0"/>
              <a:t>VIKTIG:</a:t>
            </a:r>
            <a:r>
              <a:rPr lang="nb-NO" dirty="0"/>
              <a:t> Skolen må sørge for at alle elevene har skrivesaker og kladdeark tilgjengelig på pulten.</a:t>
            </a:r>
          </a:p>
        </p:txBody>
      </p:sp>
    </p:spTree>
    <p:extLst>
      <p:ext uri="{BB962C8B-B14F-4D97-AF65-F5344CB8AC3E}">
        <p14:creationId xmlns:p14="http://schemas.microsoft.com/office/powerpoint/2010/main" val="14200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7604" y="3068960"/>
            <a:ext cx="7236804" cy="1440160"/>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457200" y="332656"/>
            <a:ext cx="8229600" cy="1143000"/>
          </a:xfrm>
          <a:solidFill>
            <a:srgbClr val="FFCC99"/>
          </a:solidFill>
        </p:spPr>
        <p:txBody>
          <a:bodyPr>
            <a:normAutofit/>
          </a:bodyPr>
          <a:lstStyle/>
          <a:p>
            <a:r>
              <a:rPr lang="nb-NO" sz="2800" dirty="0"/>
              <a:t>Den som skal lede undersøkelsen (testadministrator): </a:t>
            </a:r>
            <a:endParaRPr lang="nb-NO" sz="4000" dirty="0"/>
          </a:p>
        </p:txBody>
      </p:sp>
      <p:sp>
        <p:nvSpPr>
          <p:cNvPr id="3" name="TextBox 2"/>
          <p:cNvSpPr txBox="1"/>
          <p:nvPr/>
        </p:nvSpPr>
        <p:spPr>
          <a:xfrm>
            <a:off x="1007604" y="1628800"/>
            <a:ext cx="7128792" cy="4924425"/>
          </a:xfrm>
          <a:prstGeom prst="rect">
            <a:avLst/>
          </a:prstGeom>
          <a:noFill/>
        </p:spPr>
        <p:txBody>
          <a:bodyPr wrap="square" rtlCol="0">
            <a:spAutoFit/>
          </a:bodyPr>
          <a:lstStyle/>
          <a:p>
            <a:pPr marL="285750" indent="-285750">
              <a:buFont typeface="Arial" panose="020B0604020202020204" pitchFamily="34" charset="0"/>
              <a:buChar char="•"/>
            </a:pPr>
            <a:r>
              <a:rPr lang="nb-NO" sz="2000" dirty="0"/>
              <a:t>Følg anvisningene i testadministratormanualen for hver del</a:t>
            </a:r>
          </a:p>
          <a:p>
            <a:pPr marL="285750" indent="-285750">
              <a:buFont typeface="Arial" panose="020B0604020202020204" pitchFamily="34" charset="0"/>
              <a:buChar char="•"/>
            </a:pPr>
            <a:endParaRPr lang="nb-NO" sz="2000" dirty="0"/>
          </a:p>
          <a:p>
            <a:pPr marL="285750" indent="-285750">
              <a:lnSpc>
                <a:spcPct val="150000"/>
              </a:lnSpc>
              <a:buFont typeface="Arial" panose="020B0604020202020204" pitchFamily="34" charset="0"/>
              <a:buChar char="•"/>
            </a:pPr>
            <a:r>
              <a:rPr lang="nb-NO" sz="2000" dirty="0"/>
              <a:t>Følg manus* og sørg for at alle har arbeidsro hele tiden</a:t>
            </a:r>
            <a:br>
              <a:rPr lang="nb-NO" sz="2000" dirty="0"/>
            </a:br>
            <a:endParaRPr lang="nb-NO" sz="2000" dirty="0"/>
          </a:p>
          <a:p>
            <a:pPr marL="285750" indent="-285750">
              <a:buFont typeface="Arial" panose="020B0604020202020204" pitchFamily="34" charset="0"/>
              <a:buChar char="•"/>
            </a:pPr>
            <a:r>
              <a:rPr lang="nb-NO" sz="2000" dirty="0"/>
              <a:t>Det er </a:t>
            </a:r>
            <a:r>
              <a:rPr lang="nb-NO" sz="2000" b="1" dirty="0"/>
              <a:t>ikke</a:t>
            </a:r>
            <a:r>
              <a:rPr lang="nb-NO" sz="2000" dirty="0"/>
              <a:t> lov å hjelpe elevene med matematikk/naturfag-oppgavene – det eneste som er tillatt er å lese oppgaven høyt og hjelpe elevene dersom de ikke husker, teknisk, hvordan de skal svare på f.eks. en oppgave med «Dra og slipp»</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De som blir fort ferdige med de ulike delene må sitte stille ved sin egen plass, men de kan gjerne tegne, lese e.l. (bare ikke matematikk eller naturfag) </a:t>
            </a:r>
          </a:p>
          <a:p>
            <a:endParaRPr lang="nb-NO" dirty="0"/>
          </a:p>
          <a:p>
            <a:pPr marL="742950" lvl="1" indent="-285750">
              <a:buFont typeface="Wingdings" panose="05000000000000000000" pitchFamily="2" charset="2"/>
              <a:buChar char="Ø"/>
            </a:pPr>
            <a:r>
              <a:rPr lang="nb-NO" dirty="0"/>
              <a:t>Husk å tilrettelegge for dette i forkant ved å ha tegnesaker og/eller bøker lett tilgjengelig ved siden av hver elev</a:t>
            </a:r>
          </a:p>
        </p:txBody>
      </p:sp>
    </p:spTree>
    <p:extLst>
      <p:ext uri="{BB962C8B-B14F-4D97-AF65-F5344CB8AC3E}">
        <p14:creationId xmlns:p14="http://schemas.microsoft.com/office/powerpoint/2010/main" val="1683198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Undersøkelsen avsluttes med et elevspørreskjema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628800"/>
            <a:ext cx="7200000" cy="4155140"/>
          </a:xfrm>
          <a:prstGeom prst="rect">
            <a:avLst/>
          </a:prstGeom>
        </p:spPr>
      </p:pic>
    </p:spTree>
    <p:extLst>
      <p:ext uri="{BB962C8B-B14F-4D97-AF65-F5344CB8AC3E}">
        <p14:creationId xmlns:p14="http://schemas.microsoft.com/office/powerpoint/2010/main" val="2840304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34082"/>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a:t>Veiledning til spørreskjemaene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49" y="3284984"/>
            <a:ext cx="7124700" cy="3152775"/>
          </a:xfrm>
          <a:prstGeom prst="rect">
            <a:avLst/>
          </a:prstGeom>
        </p:spPr>
      </p:pic>
      <p:pic>
        <p:nvPicPr>
          <p:cNvPr id="5" name="Picture 4"/>
          <p:cNvPicPr>
            <a:picLocks noChangeAspect="1"/>
          </p:cNvPicPr>
          <p:nvPr/>
        </p:nvPicPr>
        <p:blipFill>
          <a:blip r:embed="rId4"/>
          <a:stretch>
            <a:fillRect/>
          </a:stretch>
        </p:blipFill>
        <p:spPr>
          <a:xfrm>
            <a:off x="1000124" y="911452"/>
            <a:ext cx="7143750" cy="2085975"/>
          </a:xfrm>
          <a:prstGeom prst="rect">
            <a:avLst/>
          </a:prstGeom>
        </p:spPr>
      </p:pic>
    </p:spTree>
    <p:extLst>
      <p:ext uri="{BB962C8B-B14F-4D97-AF65-F5344CB8AC3E}">
        <p14:creationId xmlns:p14="http://schemas.microsoft.com/office/powerpoint/2010/main" val="1436744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34082"/>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a:t>Veiledning til spørreskjemaene</a:t>
            </a:r>
          </a:p>
        </p:txBody>
      </p:sp>
      <p:pic>
        <p:nvPicPr>
          <p:cNvPr id="3" name="Picture 2"/>
          <p:cNvPicPr>
            <a:picLocks noChangeAspect="1"/>
          </p:cNvPicPr>
          <p:nvPr/>
        </p:nvPicPr>
        <p:blipFill>
          <a:blip r:embed="rId3"/>
          <a:stretch>
            <a:fillRect/>
          </a:stretch>
        </p:blipFill>
        <p:spPr>
          <a:xfrm>
            <a:off x="1004887" y="1547812"/>
            <a:ext cx="7134225" cy="3762375"/>
          </a:xfrm>
          <a:prstGeom prst="rect">
            <a:avLst/>
          </a:prstGeom>
        </p:spPr>
      </p:pic>
    </p:spTree>
    <p:extLst>
      <p:ext uri="{BB962C8B-B14F-4D97-AF65-F5344CB8AC3E}">
        <p14:creationId xmlns:p14="http://schemas.microsoft.com/office/powerpoint/2010/main" val="229098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878074" y="1772816"/>
            <a:ext cx="275782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baseline="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600" b="1" i="0" u="none" strike="noStrike" kern="0" cap="none" spc="0" normalizeH="0" baseline="0" noProof="0" dirty="0">
                <a:ln>
                  <a:noFill/>
                </a:ln>
                <a:solidFill>
                  <a:srgbClr val="000000"/>
                </a:solidFill>
                <a:effectLst/>
                <a:uLnTx/>
                <a:uFillTx/>
                <a:latin typeface="Arial"/>
                <a:ea typeface="ヒラギノ角ゴ Pro W3"/>
              </a:rPr>
              <a:t>Innholdet i postpakken</a:t>
            </a:r>
          </a:p>
        </p:txBody>
      </p:sp>
      <p:sp>
        <p:nvSpPr>
          <p:cNvPr id="7" name="TextBox 6"/>
          <p:cNvSpPr txBox="1"/>
          <p:nvPr/>
        </p:nvSpPr>
        <p:spPr>
          <a:xfrm>
            <a:off x="827584" y="1988840"/>
            <a:ext cx="7848872" cy="4386329"/>
          </a:xfrm>
          <a:prstGeom prst="rect">
            <a:avLst/>
          </a:prstGeom>
          <a:noFill/>
        </p:spPr>
        <p:txBody>
          <a:bodyPr wrap="square" rtlCol="0">
            <a:spAutoFit/>
          </a:bodyPr>
          <a:lstStyle/>
          <a:p>
            <a:endParaRPr lang="nb-NO" dirty="0">
              <a:solidFill>
                <a:srgbClr val="000000"/>
              </a:solidFill>
              <a:latin typeface="Arial"/>
              <a:ea typeface="ヒラギノ角ゴ Pro W3"/>
            </a:endParaRP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Én elevliste per klasse som skal delta</a:t>
            </a: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Liste over lærere som skal inviteres til å delta</a:t>
            </a: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Innloggingsinformasjon til elevene + 2 ekstra per klasse (dersom nye elever)</a:t>
            </a: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Innloggingsinformasjon til rektor</a:t>
            </a: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Innloggingsinformasjon til lærere i matematikk og naturfag til klassene som deltar</a:t>
            </a: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Ett ark med testbrukere</a:t>
            </a: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Manual for testadministratorer på 5. og 9. trinn</a:t>
            </a: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Én «Rapport fra testadministrator» per klasse som skal delta</a:t>
            </a: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Frankert svarkonvolutt</a:t>
            </a:r>
          </a:p>
          <a:p>
            <a:pPr>
              <a:lnSpc>
                <a:spcPct val="150000"/>
              </a:lnSpc>
            </a:pPr>
            <a:endParaRPr lang="nb-NO" sz="1600" dirty="0">
              <a:solidFill>
                <a:srgbClr val="000000"/>
              </a:solidFill>
              <a:latin typeface="Arial"/>
              <a:ea typeface="ヒラギノ角ゴ Pro W3"/>
            </a:endParaRPr>
          </a:p>
          <a:p>
            <a:pPr marL="285750" indent="-285750">
              <a:lnSpc>
                <a:spcPct val="150000"/>
              </a:lnSpc>
              <a:buFont typeface="Arial" panose="020B0604020202020204" pitchFamily="34" charset="0"/>
              <a:buChar char="•"/>
            </a:pPr>
            <a:r>
              <a:rPr lang="nb-NO" sz="1600" dirty="0">
                <a:solidFill>
                  <a:srgbClr val="000000"/>
                </a:solidFill>
                <a:latin typeface="Arial"/>
                <a:ea typeface="ヒラギノ角ゴ Pro W3"/>
              </a:rPr>
              <a:t>Konvolutter til elevenes foresatte (bare på 5. trinn)</a:t>
            </a:r>
            <a:endParaRPr lang="nb-NO" sz="1400" dirty="0">
              <a:solidFill>
                <a:srgbClr val="000000"/>
              </a:solidFill>
              <a:latin typeface="Arial"/>
              <a:ea typeface="ヒラギノ角ゴ Pro W3"/>
            </a:endParaRPr>
          </a:p>
        </p:txBody>
      </p:sp>
      <p:sp>
        <p:nvSpPr>
          <p:cNvPr id="5" name="Title 1"/>
          <p:cNvSpPr txBox="1">
            <a:spLocks/>
          </p:cNvSpPr>
          <p:nvPr/>
        </p:nvSpPr>
        <p:spPr>
          <a:xfrm>
            <a:off x="764232" y="692696"/>
            <a:ext cx="769620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200" b="1" kern="0" dirty="0">
                <a:solidFill>
                  <a:srgbClr val="000000"/>
                </a:solidFill>
                <a:latin typeface="Arial"/>
                <a:ea typeface="ヒラギノ角ゴ Pro W3"/>
              </a:rPr>
              <a:t>Før gjennomføringsdagen</a:t>
            </a:r>
          </a:p>
        </p:txBody>
      </p:sp>
      <p:sp>
        <p:nvSpPr>
          <p:cNvPr id="3" name="Rectangle 2"/>
          <p:cNvSpPr/>
          <p:nvPr/>
        </p:nvSpPr>
        <p:spPr>
          <a:xfrm>
            <a:off x="971601" y="1268760"/>
            <a:ext cx="7056783" cy="456535"/>
          </a:xfrm>
          <a:prstGeom prst="rect">
            <a:avLst/>
          </a:prstGeom>
        </p:spPr>
        <p:txBody>
          <a:bodyPr wrap="square">
            <a:spAutoFit/>
          </a:bodyPr>
          <a:lstStyle/>
          <a:p>
            <a:pPr algn="ctr">
              <a:lnSpc>
                <a:spcPct val="150000"/>
              </a:lnSpc>
            </a:pPr>
            <a:r>
              <a:rPr lang="nb-NO" dirty="0">
                <a:solidFill>
                  <a:srgbClr val="000000"/>
                </a:solidFill>
                <a:latin typeface="Arial"/>
                <a:ea typeface="ヒラギノ角ゴ Pro W3"/>
              </a:rPr>
              <a:t>Alle skal nå ha mottatt pakke i posten fra oss. Hvis ikke, ta kontakt!</a:t>
            </a:r>
          </a:p>
        </p:txBody>
      </p:sp>
    </p:spTree>
    <p:extLst>
      <p:ext uri="{BB962C8B-B14F-4D97-AF65-F5344CB8AC3E}">
        <p14:creationId xmlns:p14="http://schemas.microsoft.com/office/powerpoint/2010/main" val="34634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634082"/>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a:t>Veiledning til spørreskjemaene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62" y="888888"/>
            <a:ext cx="7153275" cy="5562600"/>
          </a:xfrm>
          <a:prstGeom prst="rect">
            <a:avLst/>
          </a:prstGeom>
        </p:spPr>
      </p:pic>
    </p:spTree>
    <p:extLst>
      <p:ext uri="{BB962C8B-B14F-4D97-AF65-F5344CB8AC3E}">
        <p14:creationId xmlns:p14="http://schemas.microsoft.com/office/powerpoint/2010/main" val="517301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552" y="1988840"/>
            <a:ext cx="7955806" cy="2162347"/>
          </a:xfrm>
          <a:prstGeom prst="rect">
            <a:avLst/>
          </a:prstGeom>
        </p:spPr>
      </p:pic>
      <p:sp>
        <p:nvSpPr>
          <p:cNvPr id="3" name="Title 1"/>
          <p:cNvSpPr txBox="1">
            <a:spLocks/>
          </p:cNvSpPr>
          <p:nvPr/>
        </p:nvSpPr>
        <p:spPr>
          <a:xfrm>
            <a:off x="457200" y="274638"/>
            <a:ext cx="8229600" cy="634082"/>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a:t>Helt ferdig</a:t>
            </a:r>
          </a:p>
        </p:txBody>
      </p:sp>
      <p:pic>
        <p:nvPicPr>
          <p:cNvPr id="4" name="Picture 3"/>
          <p:cNvPicPr>
            <a:picLocks noChangeAspect="1"/>
          </p:cNvPicPr>
          <p:nvPr/>
        </p:nvPicPr>
        <p:blipFill>
          <a:blip r:embed="rId4"/>
          <a:stretch>
            <a:fillRect/>
          </a:stretch>
        </p:blipFill>
        <p:spPr>
          <a:xfrm>
            <a:off x="897955" y="5085184"/>
            <a:ext cx="7239000" cy="876300"/>
          </a:xfrm>
          <a:prstGeom prst="rect">
            <a:avLst/>
          </a:prstGeom>
        </p:spPr>
      </p:pic>
    </p:spTree>
    <p:extLst>
      <p:ext uri="{BB962C8B-B14F-4D97-AF65-F5344CB8AC3E}">
        <p14:creationId xmlns:p14="http://schemas.microsoft.com/office/powerpoint/2010/main" val="1774037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Til skoler med </a:t>
            </a:r>
            <a:r>
              <a:rPr lang="nb-NO" dirty="0" err="1"/>
              <a:t>Chromebooks</a:t>
            </a:r>
            <a:endParaRPr lang="nb-NO" dirty="0"/>
          </a:p>
        </p:txBody>
      </p:sp>
      <p:sp>
        <p:nvSpPr>
          <p:cNvPr id="3" name="TextBox 2"/>
          <p:cNvSpPr txBox="1"/>
          <p:nvPr/>
        </p:nvSpPr>
        <p:spPr>
          <a:xfrm>
            <a:off x="1655676" y="2060848"/>
            <a:ext cx="5832648" cy="1754326"/>
          </a:xfrm>
          <a:prstGeom prst="rect">
            <a:avLst/>
          </a:prstGeom>
          <a:noFill/>
        </p:spPr>
        <p:txBody>
          <a:bodyPr wrap="square" rtlCol="0">
            <a:spAutoFit/>
          </a:bodyPr>
          <a:lstStyle/>
          <a:p>
            <a:pPr marL="285750" indent="-285750">
              <a:buFont typeface="Arial" panose="020B0604020202020204" pitchFamily="34" charset="0"/>
              <a:buChar char="•"/>
            </a:pPr>
            <a:r>
              <a:rPr lang="nb-NO" dirty="0"/>
              <a:t>Sett skjermen til 90 %</a:t>
            </a:r>
          </a:p>
          <a:p>
            <a:pPr marL="285750" indent="-285750">
              <a:buFont typeface="Arial" panose="020B0604020202020204" pitchFamily="34" charset="0"/>
              <a:buChar char="•"/>
            </a:pPr>
            <a:r>
              <a:rPr lang="nb-NO" dirty="0"/>
              <a:t>Velg fullskjerm-visning</a:t>
            </a:r>
          </a:p>
          <a:p>
            <a:pPr marL="285750" indent="-285750">
              <a:buFont typeface="Arial" panose="020B0604020202020204" pitchFamily="34" charset="0"/>
              <a:buChar char="•"/>
            </a:pPr>
            <a:r>
              <a:rPr lang="nb-NO" dirty="0"/>
              <a:t>Side 21 i spørreskjemaet, elevene må ha markøren utenfor den hvite ruta for å gå til neste side</a:t>
            </a:r>
          </a:p>
          <a:p>
            <a:pPr marL="285750" indent="-285750">
              <a:buFont typeface="Arial" panose="020B0604020202020204" pitchFamily="34" charset="0"/>
              <a:buChar char="•"/>
            </a:pPr>
            <a:r>
              <a:rPr lang="nb-NO" dirty="0"/>
              <a:t>Bruk touch screen så mye som mulig om elevene har det.</a:t>
            </a:r>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1594759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224" y="980728"/>
            <a:ext cx="7696200" cy="1152128"/>
          </a:xfrm>
        </p:spPr>
        <p:txBody>
          <a:bodyPr/>
          <a:lstStyle/>
          <a:p>
            <a:r>
              <a:rPr lang="nb-NO" dirty="0"/>
              <a:t>Skolekontakt/testadministrator får tilgang til hele programmet</a:t>
            </a:r>
            <a:endParaRPr lang="nb-NO" dirty="0">
              <a:solidFill>
                <a:srgbClr val="FFFF00"/>
              </a:solidFill>
            </a:endParaRPr>
          </a:p>
        </p:txBody>
      </p:sp>
      <p:sp>
        <p:nvSpPr>
          <p:cNvPr id="4" name="TextBox 3"/>
          <p:cNvSpPr txBox="1"/>
          <p:nvPr/>
        </p:nvSpPr>
        <p:spPr>
          <a:xfrm>
            <a:off x="1371972" y="2996952"/>
            <a:ext cx="6512396" cy="1200329"/>
          </a:xfrm>
          <a:prstGeom prst="rect">
            <a:avLst/>
          </a:prstGeom>
          <a:solidFill>
            <a:srgbClr val="FFCC99"/>
          </a:solidFill>
          <a:ln>
            <a:solidFill>
              <a:srgbClr val="FFC000"/>
            </a:solidFill>
          </a:ln>
        </p:spPr>
        <p:txBody>
          <a:bodyPr wrap="square" rtlCol="0">
            <a:spAutoFit/>
          </a:bodyPr>
          <a:lstStyle/>
          <a:p>
            <a:pPr algn="ctr"/>
            <a:r>
              <a:rPr lang="nb-NO" sz="2400" dirty="0"/>
              <a:t>Vi har sendt ut unike testbrukere til hver skole.</a:t>
            </a:r>
          </a:p>
          <a:p>
            <a:pPr algn="ctr"/>
            <a:endParaRPr lang="nb-NO" sz="2400" dirty="0"/>
          </a:p>
          <a:p>
            <a:pPr algn="ctr"/>
            <a:r>
              <a:rPr lang="nb-NO" sz="2400" b="1" dirty="0"/>
              <a:t>NB! Oppgavene er konfidensielle!</a:t>
            </a:r>
          </a:p>
        </p:txBody>
      </p:sp>
    </p:spTree>
    <p:extLst>
      <p:ext uri="{BB962C8B-B14F-4D97-AF65-F5344CB8AC3E}">
        <p14:creationId xmlns:p14="http://schemas.microsoft.com/office/powerpoint/2010/main" val="78685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1772816"/>
            <a:ext cx="8219257" cy="244827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200" b="1" dirty="0"/>
              <a:t>Når fagoppgaver og spørreskjema er ferdig, </a:t>
            </a:r>
          </a:p>
          <a:p>
            <a:r>
              <a:rPr lang="nb-NO" sz="3200" b="1" dirty="0"/>
              <a:t>fyll ut deltagerstatus for hver elev i tilsendt «Elevliste»</a:t>
            </a:r>
          </a:p>
          <a:p>
            <a:r>
              <a:rPr lang="nb-NO" sz="3200" b="1" dirty="0"/>
              <a:t>+</a:t>
            </a:r>
          </a:p>
          <a:p>
            <a:r>
              <a:rPr lang="nb-NO" sz="3200" b="1" dirty="0"/>
              <a:t>Fyll ut «Rapport fra testadministrator»</a:t>
            </a:r>
          </a:p>
        </p:txBody>
      </p:sp>
    </p:spTree>
    <p:extLst>
      <p:ext uri="{BB962C8B-B14F-4D97-AF65-F5344CB8AC3E}">
        <p14:creationId xmlns:p14="http://schemas.microsoft.com/office/powerpoint/2010/main" val="3826531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8640"/>
            <a:ext cx="8229600" cy="580926"/>
          </a:xfrm>
        </p:spPr>
        <p:txBody>
          <a:bodyPr>
            <a:normAutofit/>
          </a:bodyPr>
          <a:lstStyle/>
          <a:p>
            <a:r>
              <a:rPr lang="nb-NO" sz="3200" b="1" dirty="0"/>
              <a:t>Fyll ut elevlistens kolonner for  deltagerstatus</a:t>
            </a:r>
          </a:p>
        </p:txBody>
      </p:sp>
      <p:sp>
        <p:nvSpPr>
          <p:cNvPr id="5" name="Bent-Up Arrow 4"/>
          <p:cNvSpPr/>
          <p:nvPr/>
        </p:nvSpPr>
        <p:spPr>
          <a:xfrm>
            <a:off x="4039449" y="6052220"/>
            <a:ext cx="540060"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Bent-Up Arrow 6"/>
          <p:cNvSpPr/>
          <p:nvPr/>
        </p:nvSpPr>
        <p:spPr>
          <a:xfrm flipH="1">
            <a:off x="5148064" y="6052220"/>
            <a:ext cx="504056"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xtBox 7"/>
          <p:cNvSpPr txBox="1"/>
          <p:nvPr/>
        </p:nvSpPr>
        <p:spPr>
          <a:xfrm>
            <a:off x="5772561" y="6095037"/>
            <a:ext cx="1888274" cy="646331"/>
          </a:xfrm>
          <a:prstGeom prst="rect">
            <a:avLst/>
          </a:prstGeom>
          <a:noFill/>
        </p:spPr>
        <p:txBody>
          <a:bodyPr wrap="none" rtlCol="0">
            <a:spAutoFit/>
          </a:bodyPr>
          <a:lstStyle/>
          <a:p>
            <a:r>
              <a:rPr lang="nb-NO" dirty="0"/>
              <a:t>Deltatt</a:t>
            </a:r>
            <a:br>
              <a:rPr lang="nb-NO" dirty="0"/>
            </a:br>
            <a:r>
              <a:rPr lang="nb-NO" dirty="0"/>
              <a:t>elevspørreskjema</a:t>
            </a:r>
          </a:p>
        </p:txBody>
      </p:sp>
      <p:sp>
        <p:nvSpPr>
          <p:cNvPr id="9" name="TextBox 8"/>
          <p:cNvSpPr txBox="1"/>
          <p:nvPr/>
        </p:nvSpPr>
        <p:spPr>
          <a:xfrm>
            <a:off x="2910870" y="6095037"/>
            <a:ext cx="1128579" cy="646331"/>
          </a:xfrm>
          <a:prstGeom prst="rect">
            <a:avLst/>
          </a:prstGeom>
          <a:noFill/>
        </p:spPr>
        <p:txBody>
          <a:bodyPr wrap="none" rtlCol="0">
            <a:spAutoFit/>
          </a:bodyPr>
          <a:lstStyle/>
          <a:p>
            <a:pPr algn="r"/>
            <a:r>
              <a:rPr lang="nb-NO" dirty="0"/>
              <a:t>Deltatt</a:t>
            </a:r>
            <a:br>
              <a:rPr lang="nb-NO" dirty="0"/>
            </a:br>
            <a:r>
              <a:rPr lang="nb-NO" dirty="0"/>
              <a:t>fagprøven</a:t>
            </a:r>
          </a:p>
        </p:txBody>
      </p:sp>
      <p:sp>
        <p:nvSpPr>
          <p:cNvPr id="10" name="TextBox 9"/>
          <p:cNvSpPr txBox="1"/>
          <p:nvPr/>
        </p:nvSpPr>
        <p:spPr>
          <a:xfrm>
            <a:off x="6292683" y="3933056"/>
            <a:ext cx="2592288" cy="1323439"/>
          </a:xfrm>
          <a:prstGeom prst="rect">
            <a:avLst/>
          </a:prstGeom>
          <a:noFill/>
        </p:spPr>
        <p:txBody>
          <a:bodyPr wrap="square" rtlCol="0">
            <a:spAutoFit/>
          </a:bodyPr>
          <a:lstStyle/>
          <a:p>
            <a:r>
              <a:rPr lang="nb-NO" sz="1600" b="1" u="sng" dirty="0"/>
              <a:t>Deltagerkoder:</a:t>
            </a:r>
          </a:p>
          <a:p>
            <a:r>
              <a:rPr lang="nb-NO" sz="1600" dirty="0"/>
              <a:t>C    =   deltatt</a:t>
            </a:r>
          </a:p>
          <a:p>
            <a:r>
              <a:rPr lang="nb-NO" sz="1600" dirty="0"/>
              <a:t>SA  =   deltatt med tilpasning</a:t>
            </a:r>
          </a:p>
          <a:p>
            <a:r>
              <a:rPr lang="nb-NO" sz="1600" dirty="0"/>
              <a:t>A    =   fraværende</a:t>
            </a:r>
          </a:p>
          <a:p>
            <a:r>
              <a:rPr lang="nb-NO" sz="1600" dirty="0"/>
              <a:t>NA =   sluttet på skolen</a:t>
            </a:r>
          </a:p>
        </p:txBody>
      </p:sp>
      <p:sp>
        <p:nvSpPr>
          <p:cNvPr id="11" name="Rectangle 10"/>
          <p:cNvSpPr/>
          <p:nvPr/>
        </p:nvSpPr>
        <p:spPr>
          <a:xfrm>
            <a:off x="2987824" y="4289496"/>
            <a:ext cx="432048" cy="79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p:cNvPicPr>
            <a:picLocks noChangeAspect="1"/>
          </p:cNvPicPr>
          <p:nvPr/>
        </p:nvPicPr>
        <p:blipFill>
          <a:blip r:embed="rId3"/>
          <a:stretch>
            <a:fillRect/>
          </a:stretch>
        </p:blipFill>
        <p:spPr>
          <a:xfrm>
            <a:off x="561948" y="690568"/>
            <a:ext cx="5715847" cy="5298632"/>
          </a:xfrm>
          <a:prstGeom prst="rect">
            <a:avLst/>
          </a:prstGeom>
          <a:ln>
            <a:solidFill>
              <a:schemeClr val="tx1"/>
            </a:solidFill>
          </a:ln>
        </p:spPr>
      </p:pic>
      <p:sp>
        <p:nvSpPr>
          <p:cNvPr id="3" name="Oval 2"/>
          <p:cNvSpPr/>
          <p:nvPr/>
        </p:nvSpPr>
        <p:spPr>
          <a:xfrm>
            <a:off x="1483610" y="2996952"/>
            <a:ext cx="1753076" cy="3494176"/>
          </a:xfrm>
          <a:prstGeom prst="ellipse">
            <a:avLst/>
          </a:prstGeom>
          <a:solidFill>
            <a:schemeClr val="accent2">
              <a:alpha val="9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3022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2862"/>
            <a:ext cx="8229600" cy="418058"/>
          </a:xfrm>
        </p:spPr>
        <p:txBody>
          <a:bodyPr>
            <a:noAutofit/>
          </a:bodyPr>
          <a:lstStyle/>
          <a:p>
            <a:r>
              <a:rPr lang="nb-NO" sz="2200" b="1" dirty="0"/>
              <a:t>Eksempel på ferdig utfylt skjema</a:t>
            </a:r>
          </a:p>
        </p:txBody>
      </p:sp>
      <p:sp>
        <p:nvSpPr>
          <p:cNvPr id="3" name="Rectangle 2"/>
          <p:cNvSpPr/>
          <p:nvPr/>
        </p:nvSpPr>
        <p:spPr>
          <a:xfrm>
            <a:off x="4067944" y="4725144"/>
            <a:ext cx="43204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p:cNvPicPr>
            <a:picLocks noChangeAspect="1"/>
          </p:cNvPicPr>
          <p:nvPr/>
        </p:nvPicPr>
        <p:blipFill>
          <a:blip r:embed="rId3"/>
          <a:stretch>
            <a:fillRect/>
          </a:stretch>
        </p:blipFill>
        <p:spPr>
          <a:xfrm>
            <a:off x="1309686" y="626670"/>
            <a:ext cx="6524625" cy="6038850"/>
          </a:xfrm>
          <a:prstGeom prst="rect">
            <a:avLst/>
          </a:prstGeom>
          <a:ln>
            <a:solidFill>
              <a:schemeClr val="tx1"/>
            </a:solidFill>
          </a:ln>
        </p:spPr>
      </p:pic>
    </p:spTree>
    <p:extLst>
      <p:ext uri="{BB962C8B-B14F-4D97-AF65-F5344CB8AC3E}">
        <p14:creationId xmlns:p14="http://schemas.microsoft.com/office/powerpoint/2010/main" val="2964756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2862"/>
            <a:ext cx="8229600" cy="418058"/>
          </a:xfrm>
        </p:spPr>
        <p:txBody>
          <a:bodyPr>
            <a:noAutofit/>
          </a:bodyPr>
          <a:lstStyle/>
          <a:p>
            <a:r>
              <a:rPr lang="nb-NO" sz="2200" b="1" dirty="0"/>
              <a:t>Dersom det har kommet inn en ny elev som </a:t>
            </a:r>
            <a:r>
              <a:rPr lang="nb-NO" sz="2200" b="1" u="sng" dirty="0"/>
              <a:t>deltar</a:t>
            </a:r>
            <a:r>
              <a:rPr lang="nb-NO" sz="2200" b="1" dirty="0"/>
              <a:t> i undersøkelsen</a:t>
            </a:r>
          </a:p>
        </p:txBody>
      </p:sp>
      <p:sp>
        <p:nvSpPr>
          <p:cNvPr id="5" name="TextBox 4"/>
          <p:cNvSpPr txBox="1"/>
          <p:nvPr/>
        </p:nvSpPr>
        <p:spPr>
          <a:xfrm>
            <a:off x="1131304" y="600920"/>
            <a:ext cx="6860596" cy="584775"/>
          </a:xfrm>
          <a:prstGeom prst="rect">
            <a:avLst/>
          </a:prstGeom>
          <a:solidFill>
            <a:schemeClr val="accent6">
              <a:lumMod val="60000"/>
              <a:lumOff val="40000"/>
            </a:schemeClr>
          </a:solidFill>
          <a:ln>
            <a:solidFill>
              <a:schemeClr val="accent6"/>
            </a:solidFill>
          </a:ln>
        </p:spPr>
        <p:txBody>
          <a:bodyPr wrap="none" rtlCol="0">
            <a:spAutoFit/>
          </a:bodyPr>
          <a:lstStyle/>
          <a:p>
            <a:r>
              <a:rPr lang="nb-NO" sz="1600" dirty="0"/>
              <a:t>Skriv eleven inn på lista. Bruk et av de to ekstra settene som ble sendt til skolen, </a:t>
            </a:r>
          </a:p>
          <a:p>
            <a:r>
              <a:rPr lang="nb-NO" sz="1600" dirty="0"/>
              <a:t>skriv inn navn, </a:t>
            </a:r>
            <a:r>
              <a:rPr lang="nb-NO" sz="1600" dirty="0" err="1"/>
              <a:t>fødselsmnd</a:t>
            </a:r>
            <a:r>
              <a:rPr lang="nb-NO" sz="1600" dirty="0"/>
              <a:t> og –år, kjønn og deltagerstatus </a:t>
            </a:r>
          </a:p>
        </p:txBody>
      </p:sp>
      <p:sp>
        <p:nvSpPr>
          <p:cNvPr id="7" name="Right Arrow 6"/>
          <p:cNvSpPr/>
          <p:nvPr/>
        </p:nvSpPr>
        <p:spPr>
          <a:xfrm>
            <a:off x="307840" y="5445224"/>
            <a:ext cx="80777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ctangle 7"/>
          <p:cNvSpPr/>
          <p:nvPr/>
        </p:nvSpPr>
        <p:spPr>
          <a:xfrm>
            <a:off x="3851920" y="4077072"/>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p:cNvPicPr>
            <a:picLocks noChangeAspect="1"/>
          </p:cNvPicPr>
          <p:nvPr/>
        </p:nvPicPr>
        <p:blipFill>
          <a:blip r:embed="rId3"/>
          <a:stretch>
            <a:fillRect/>
          </a:stretch>
        </p:blipFill>
        <p:spPr>
          <a:xfrm>
            <a:off x="1131304" y="1340768"/>
            <a:ext cx="7279772" cy="4697313"/>
          </a:xfrm>
          <a:prstGeom prst="rect">
            <a:avLst/>
          </a:prstGeom>
        </p:spPr>
      </p:pic>
    </p:spTree>
    <p:extLst>
      <p:ext uri="{BB962C8B-B14F-4D97-AF65-F5344CB8AC3E}">
        <p14:creationId xmlns:p14="http://schemas.microsoft.com/office/powerpoint/2010/main" val="3092660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03648" y="2376146"/>
            <a:ext cx="6562725" cy="4210050"/>
          </a:xfrm>
          <a:prstGeom prst="rect">
            <a:avLst/>
          </a:prstGeom>
        </p:spPr>
      </p:pic>
      <p:sp>
        <p:nvSpPr>
          <p:cNvPr id="2" name="Title 1"/>
          <p:cNvSpPr>
            <a:spLocks noGrp="1"/>
          </p:cNvSpPr>
          <p:nvPr>
            <p:ph type="title"/>
          </p:nvPr>
        </p:nvSpPr>
        <p:spPr>
          <a:xfrm>
            <a:off x="457199" y="182862"/>
            <a:ext cx="8229600" cy="418058"/>
          </a:xfrm>
        </p:spPr>
        <p:txBody>
          <a:bodyPr>
            <a:noAutofit/>
          </a:bodyPr>
          <a:lstStyle/>
          <a:p>
            <a:r>
              <a:rPr lang="nb-NO" sz="2200" b="1" dirty="0"/>
              <a:t>Ekskluderte elever</a:t>
            </a:r>
          </a:p>
        </p:txBody>
      </p:sp>
      <p:sp>
        <p:nvSpPr>
          <p:cNvPr id="5" name="TextBox 4"/>
          <p:cNvSpPr txBox="1"/>
          <p:nvPr/>
        </p:nvSpPr>
        <p:spPr>
          <a:xfrm>
            <a:off x="1131304" y="600920"/>
            <a:ext cx="7630037" cy="1323439"/>
          </a:xfrm>
          <a:prstGeom prst="rect">
            <a:avLst/>
          </a:prstGeom>
          <a:solidFill>
            <a:schemeClr val="accent6">
              <a:lumMod val="60000"/>
              <a:lumOff val="40000"/>
            </a:schemeClr>
          </a:solidFill>
          <a:ln>
            <a:solidFill>
              <a:schemeClr val="accent6"/>
            </a:solidFill>
          </a:ln>
        </p:spPr>
        <p:txBody>
          <a:bodyPr wrap="none" rtlCol="0">
            <a:spAutoFit/>
          </a:bodyPr>
          <a:lstStyle/>
          <a:p>
            <a:r>
              <a:rPr lang="nb-NO" sz="1600" dirty="0"/>
              <a:t>Ekskluderte elever skal ikke delta i undersøkelsen.</a:t>
            </a:r>
          </a:p>
          <a:p>
            <a:r>
              <a:rPr lang="nb-NO" sz="1600" dirty="0"/>
              <a:t>Disse elevene har fått et 1-tall i kolonnen for Eksklusjonsstatus. </a:t>
            </a:r>
          </a:p>
          <a:p>
            <a:r>
              <a:rPr lang="nb-NO" sz="1600" dirty="0"/>
              <a:t>Dersom skolen ikke har fått meldt inn ekskluderte elever til oss, sett inn et 1-tall ved den </a:t>
            </a:r>
          </a:p>
          <a:p>
            <a:r>
              <a:rPr lang="nb-NO" sz="1600" dirty="0"/>
              <a:t>eleven som skal ekskluderes og makuler innloggingsarket til vedkommende. </a:t>
            </a:r>
          </a:p>
          <a:p>
            <a:r>
              <a:rPr lang="nb-NO" sz="1600" dirty="0"/>
              <a:t>På 9. trinn vil innloggingsarket til ekskluderte elever ha passord «0».</a:t>
            </a:r>
          </a:p>
        </p:txBody>
      </p:sp>
      <p:sp>
        <p:nvSpPr>
          <p:cNvPr id="4" name="Oval 3"/>
          <p:cNvSpPr/>
          <p:nvPr/>
        </p:nvSpPr>
        <p:spPr>
          <a:xfrm>
            <a:off x="5296717" y="5085184"/>
            <a:ext cx="617531" cy="648072"/>
          </a:xfrm>
          <a:prstGeom prst="ellipse">
            <a:avLst/>
          </a:prstGeom>
          <a:solidFill>
            <a:schemeClr val="accent2">
              <a:lumMod val="20000"/>
              <a:lumOff val="80000"/>
              <a:alpha val="1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Down Arrow 2"/>
          <p:cNvSpPr/>
          <p:nvPr/>
        </p:nvSpPr>
        <p:spPr>
          <a:xfrm>
            <a:off x="5436096" y="1915329"/>
            <a:ext cx="338775" cy="735620"/>
          </a:xfrm>
          <a:prstGeom prst="downArrow">
            <a:avLst/>
          </a:prstGeom>
          <a:solidFill>
            <a:srgbClr val="FFFF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0103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2862"/>
            <a:ext cx="8229600" cy="418058"/>
          </a:xfrm>
        </p:spPr>
        <p:txBody>
          <a:bodyPr>
            <a:noAutofit/>
          </a:bodyPr>
          <a:lstStyle/>
          <a:p>
            <a:r>
              <a:rPr lang="nb-NO" sz="2200" b="1" dirty="0"/>
              <a:t>Til skoler som har fått elevlister uten </a:t>
            </a:r>
            <a:r>
              <a:rPr lang="nb-NO" sz="2200" b="1" dirty="0" err="1"/>
              <a:t>elevnavn</a:t>
            </a:r>
            <a:endParaRPr lang="nb-NO" sz="2200" b="1" dirty="0"/>
          </a:p>
        </p:txBody>
      </p:sp>
      <p:sp>
        <p:nvSpPr>
          <p:cNvPr id="8" name="Rectangle 7"/>
          <p:cNvSpPr/>
          <p:nvPr/>
        </p:nvSpPr>
        <p:spPr>
          <a:xfrm>
            <a:off x="3851920" y="4077072"/>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Picture 2"/>
          <p:cNvPicPr>
            <a:picLocks noChangeAspect="1"/>
          </p:cNvPicPr>
          <p:nvPr/>
        </p:nvPicPr>
        <p:blipFill rotWithShape="1">
          <a:blip r:embed="rId3"/>
          <a:srcRect t="30334"/>
          <a:stretch/>
        </p:blipFill>
        <p:spPr>
          <a:xfrm>
            <a:off x="1304924" y="1196752"/>
            <a:ext cx="6534150" cy="4207024"/>
          </a:xfrm>
          <a:prstGeom prst="rect">
            <a:avLst/>
          </a:prstGeom>
        </p:spPr>
      </p:pic>
    </p:spTree>
    <p:extLst>
      <p:ext uri="{BB962C8B-B14F-4D97-AF65-F5344CB8AC3E}">
        <p14:creationId xmlns:p14="http://schemas.microsoft.com/office/powerpoint/2010/main" val="320487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4231" y="188640"/>
            <a:ext cx="76962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baseline="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1" i="0" u="none" strike="noStrike" kern="0" cap="none" spc="0" normalizeH="0" baseline="0" noProof="0">
                <a:ln>
                  <a:noFill/>
                </a:ln>
                <a:solidFill>
                  <a:srgbClr val="000000"/>
                </a:solidFill>
                <a:effectLst/>
                <a:uLnTx/>
                <a:uFillTx/>
                <a:latin typeface="Arial"/>
                <a:ea typeface="ヒラギノ角ゴ Pro W3"/>
              </a:rPr>
              <a:t>Om foreldrespørreskjemaet på 5. trinn</a:t>
            </a:r>
            <a:endParaRPr kumimoji="0" lang="nb-NO" sz="2400" b="1" i="0" u="none" strike="noStrike" kern="0" cap="none" spc="0" normalizeH="0" baseline="0" noProof="0" dirty="0">
              <a:ln>
                <a:noFill/>
              </a:ln>
              <a:solidFill>
                <a:srgbClr val="000000"/>
              </a:solidFill>
              <a:effectLst/>
              <a:uLnTx/>
              <a:uFillTx/>
              <a:latin typeface="Arial"/>
              <a:ea typeface="ヒラギノ角ゴ Pro W3"/>
            </a:endParaRPr>
          </a:p>
        </p:txBody>
      </p:sp>
      <p:sp>
        <p:nvSpPr>
          <p:cNvPr id="5" name="Rectangle 4"/>
          <p:cNvSpPr/>
          <p:nvPr/>
        </p:nvSpPr>
        <p:spPr>
          <a:xfrm>
            <a:off x="571861" y="692696"/>
            <a:ext cx="8568952" cy="2708434"/>
          </a:xfrm>
          <a:prstGeom prst="rect">
            <a:avLst/>
          </a:prstGeom>
        </p:spPr>
        <p:txBody>
          <a:bodyPr wrap="square">
            <a:spAutoFit/>
          </a:bodyPr>
          <a:lstStyle/>
          <a:p>
            <a:pPr>
              <a:lnSpc>
                <a:spcPts val="1500"/>
              </a:lnSpc>
              <a:spcBef>
                <a:spcPts val="600"/>
              </a:spcBef>
              <a:spcAft>
                <a:spcPts val="600"/>
              </a:spcAft>
            </a:pPr>
            <a:endParaRPr lang="nb-NO" sz="1600" dirty="0">
              <a:solidFill>
                <a:srgbClr val="000000"/>
              </a:solidFill>
              <a:latin typeface="Arial"/>
              <a:ea typeface="Times New Roman" panose="02020603050405020304" pitchFamily="18" charset="0"/>
              <a:cs typeface="Times New Roman" panose="02020603050405020304" pitchFamily="18" charset="0"/>
            </a:endParaRPr>
          </a:p>
          <a:p>
            <a:pPr>
              <a:lnSpc>
                <a:spcPts val="1500"/>
              </a:lnSpc>
              <a:spcBef>
                <a:spcPts val="600"/>
              </a:spcBef>
              <a:spcAft>
                <a:spcPts val="600"/>
              </a:spcAft>
            </a:pPr>
            <a:r>
              <a:rPr lang="nb-NO" sz="1600" dirty="0">
                <a:solidFill>
                  <a:srgbClr val="000000"/>
                </a:solidFill>
                <a:latin typeface="Arial"/>
                <a:ea typeface="Times New Roman" panose="02020603050405020304" pitchFamily="18" charset="0"/>
                <a:cs typeface="Times New Roman" panose="02020603050405020304" pitchFamily="18" charset="0"/>
              </a:rPr>
              <a:t>Det er én konvolutt per elev. </a:t>
            </a:r>
          </a:p>
          <a:p>
            <a:pPr>
              <a:lnSpc>
                <a:spcPts val="1500"/>
              </a:lnSpc>
              <a:spcBef>
                <a:spcPts val="600"/>
              </a:spcBef>
              <a:spcAft>
                <a:spcPts val="600"/>
              </a:spcAft>
            </a:pPr>
            <a:endParaRPr lang="nb-NO" sz="1600" dirty="0">
              <a:solidFill>
                <a:srgbClr val="000000"/>
              </a:solidFill>
              <a:latin typeface="Arial"/>
              <a:ea typeface="Times New Roman" panose="02020603050405020304" pitchFamily="18" charset="0"/>
              <a:cs typeface="Times New Roman" panose="02020603050405020304" pitchFamily="18" charset="0"/>
            </a:endParaRPr>
          </a:p>
          <a:p>
            <a:pPr>
              <a:lnSpc>
                <a:spcPts val="1500"/>
              </a:lnSpc>
              <a:spcBef>
                <a:spcPts val="600"/>
              </a:spcBef>
              <a:spcAft>
                <a:spcPts val="600"/>
              </a:spcAft>
            </a:pPr>
            <a:r>
              <a:rPr lang="nb-NO" sz="1600" b="1" dirty="0">
                <a:solidFill>
                  <a:srgbClr val="000000"/>
                </a:solidFill>
                <a:latin typeface="Arial"/>
                <a:ea typeface="Times New Roman" panose="02020603050405020304" pitchFamily="18" charset="0"/>
                <a:cs typeface="Times New Roman" panose="02020603050405020304" pitchFamily="18" charset="0"/>
              </a:rPr>
              <a:t>I konvolutten til elevenes foresatte ligger det:</a:t>
            </a:r>
          </a:p>
          <a:p>
            <a:pPr marL="342900" indent="-342900">
              <a:lnSpc>
                <a:spcPts val="1500"/>
              </a:lnSpc>
              <a:spcBef>
                <a:spcPts val="600"/>
              </a:spcBef>
              <a:spcAft>
                <a:spcPts val="600"/>
              </a:spcAft>
              <a:buFont typeface="Symbol" panose="05050102010706020507" pitchFamily="18" charset="2"/>
              <a:buChar char=""/>
            </a:pPr>
            <a:r>
              <a:rPr lang="nb-NO" sz="1600" dirty="0">
                <a:solidFill>
                  <a:srgbClr val="000000"/>
                </a:solidFill>
                <a:latin typeface="Arial"/>
                <a:ea typeface="Times New Roman" panose="02020603050405020304" pitchFamily="18" charset="0"/>
                <a:cs typeface="Times New Roman" panose="02020603050405020304" pitchFamily="18" charset="0"/>
              </a:rPr>
              <a:t>Kort informasjon om undersøkelsen og en invitasjon til å delta</a:t>
            </a:r>
          </a:p>
          <a:p>
            <a:pPr marL="342900" indent="-342900">
              <a:lnSpc>
                <a:spcPts val="1500"/>
              </a:lnSpc>
              <a:spcBef>
                <a:spcPts val="600"/>
              </a:spcBef>
              <a:spcAft>
                <a:spcPts val="600"/>
              </a:spcAft>
              <a:buFont typeface="Symbol" panose="05050102010706020507" pitchFamily="18" charset="2"/>
              <a:buChar char=""/>
            </a:pPr>
            <a:r>
              <a:rPr lang="nb-NO" sz="1600" dirty="0">
                <a:solidFill>
                  <a:srgbClr val="000000"/>
                </a:solidFill>
                <a:latin typeface="Arial"/>
                <a:ea typeface="Times New Roman" panose="02020603050405020304" pitchFamily="18" charset="0"/>
                <a:cs typeface="Times New Roman" panose="02020603050405020304" pitchFamily="18" charset="0"/>
              </a:rPr>
              <a:t>Ett spørreskjema til de foresatte</a:t>
            </a:r>
          </a:p>
          <a:p>
            <a:pPr marL="342900" indent="-342900">
              <a:lnSpc>
                <a:spcPts val="1500"/>
              </a:lnSpc>
              <a:spcBef>
                <a:spcPts val="600"/>
              </a:spcBef>
              <a:spcAft>
                <a:spcPts val="600"/>
              </a:spcAft>
              <a:buFont typeface="Symbol" panose="05050102010706020507" pitchFamily="18" charset="2"/>
              <a:buChar char=""/>
            </a:pPr>
            <a:r>
              <a:rPr lang="nb-NO" sz="1600" dirty="0">
                <a:solidFill>
                  <a:srgbClr val="000000"/>
                </a:solidFill>
                <a:latin typeface="Arial"/>
                <a:ea typeface="Times New Roman" panose="02020603050405020304" pitchFamily="18" charset="0"/>
                <a:cs typeface="Times New Roman" panose="02020603050405020304" pitchFamily="18" charset="0"/>
              </a:rPr>
              <a:t>Brukernavn og passord dersom de foresatte heller vil besvare spørreskjemaet på nett</a:t>
            </a:r>
          </a:p>
          <a:p>
            <a:pPr marL="342900" indent="-342900">
              <a:lnSpc>
                <a:spcPts val="1500"/>
              </a:lnSpc>
              <a:spcBef>
                <a:spcPts val="600"/>
              </a:spcBef>
              <a:spcAft>
                <a:spcPts val="600"/>
              </a:spcAft>
              <a:buFont typeface="Symbol" panose="05050102010706020507" pitchFamily="18" charset="2"/>
              <a:buChar char=""/>
            </a:pPr>
            <a:r>
              <a:rPr lang="nb-NO" sz="1600" dirty="0">
                <a:solidFill>
                  <a:srgbClr val="000000"/>
                </a:solidFill>
                <a:latin typeface="Arial"/>
                <a:ea typeface="Times New Roman" panose="02020603050405020304" pitchFamily="18" charset="0"/>
                <a:cs typeface="Times New Roman" panose="02020603050405020304" pitchFamily="18" charset="0"/>
              </a:rPr>
              <a:t>Ferdigfrankert returkonvolutt dersom de foresatte vil besvare spørreskjemaet på papir</a:t>
            </a:r>
          </a:p>
        </p:txBody>
      </p:sp>
      <p:sp>
        <p:nvSpPr>
          <p:cNvPr id="7" name="TextBox 6"/>
          <p:cNvSpPr txBox="1"/>
          <p:nvPr/>
        </p:nvSpPr>
        <p:spPr>
          <a:xfrm>
            <a:off x="471871" y="4244951"/>
            <a:ext cx="8200257" cy="1446550"/>
          </a:xfrm>
          <a:prstGeom prst="rect">
            <a:avLst/>
          </a:prstGeom>
          <a:solidFill>
            <a:srgbClr val="FFCC99"/>
          </a:solidFill>
          <a:ln>
            <a:solidFill>
              <a:srgbClr val="FFC000"/>
            </a:solidFill>
          </a:ln>
        </p:spPr>
        <p:txBody>
          <a:bodyPr wrap="square" rtlCol="0">
            <a:spAutoFit/>
          </a:bodyPr>
          <a:lstStyle/>
          <a:p>
            <a:pPr algn="ctr"/>
            <a:r>
              <a:rPr lang="nb-NO" sz="2400" dirty="0">
                <a:solidFill>
                  <a:srgbClr val="000000"/>
                </a:solidFill>
                <a:latin typeface="Arial"/>
                <a:ea typeface="ヒラギノ角ゴ Pro W3"/>
              </a:rPr>
              <a:t>Inngangen til alle de digitale spørreskjemaene ligger på</a:t>
            </a:r>
          </a:p>
          <a:p>
            <a:pPr algn="ctr"/>
            <a:endParaRPr lang="nb-NO" sz="1600" dirty="0">
              <a:solidFill>
                <a:srgbClr val="000000"/>
              </a:solidFill>
              <a:latin typeface="Arial"/>
              <a:ea typeface="ヒラギノ角ゴ Pro W3"/>
            </a:endParaRPr>
          </a:p>
          <a:p>
            <a:pPr algn="ctr"/>
            <a:r>
              <a:rPr lang="nb-NO" sz="2400" b="1" dirty="0">
                <a:solidFill>
                  <a:srgbClr val="000000"/>
                </a:solidFill>
                <a:latin typeface="Arial"/>
                <a:ea typeface="ヒラギノ角ゴ Pro W3"/>
                <a:hlinkClick r:id="rId3"/>
              </a:rPr>
              <a:t>timss.no</a:t>
            </a:r>
            <a:endParaRPr lang="nb-NO" sz="2400" b="1" dirty="0">
              <a:solidFill>
                <a:srgbClr val="000000"/>
              </a:solidFill>
              <a:latin typeface="Arial"/>
              <a:ea typeface="ヒラギノ角ゴ Pro W3"/>
            </a:endParaRPr>
          </a:p>
          <a:p>
            <a:pPr algn="ctr"/>
            <a:endParaRPr lang="nb-NO" sz="2400" b="1" dirty="0">
              <a:solidFill>
                <a:srgbClr val="000000"/>
              </a:solidFill>
              <a:latin typeface="Arial"/>
              <a:ea typeface="ヒラギノ角ゴ Pro W3"/>
            </a:endParaRPr>
          </a:p>
        </p:txBody>
      </p:sp>
    </p:spTree>
    <p:extLst>
      <p:ext uri="{BB962C8B-B14F-4D97-AF65-F5344CB8AC3E}">
        <p14:creationId xmlns:p14="http://schemas.microsoft.com/office/powerpoint/2010/main" val="338792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2862"/>
            <a:ext cx="8229600" cy="418058"/>
          </a:xfrm>
        </p:spPr>
        <p:txBody>
          <a:bodyPr>
            <a:noAutofit/>
          </a:bodyPr>
          <a:lstStyle/>
          <a:p>
            <a:r>
              <a:rPr lang="nb-NO" sz="2200" b="1" dirty="0"/>
              <a:t>Til skoler som har fått elevlister uten </a:t>
            </a:r>
            <a:r>
              <a:rPr lang="nb-NO" sz="2200" b="1" dirty="0" err="1"/>
              <a:t>elevnavn</a:t>
            </a:r>
            <a:endParaRPr lang="nb-NO" sz="2200" b="1" dirty="0"/>
          </a:p>
        </p:txBody>
      </p:sp>
      <p:sp>
        <p:nvSpPr>
          <p:cNvPr id="5" name="TextBox 4"/>
          <p:cNvSpPr txBox="1"/>
          <p:nvPr/>
        </p:nvSpPr>
        <p:spPr>
          <a:xfrm>
            <a:off x="101030" y="836712"/>
            <a:ext cx="8941935" cy="584775"/>
          </a:xfrm>
          <a:prstGeom prst="rect">
            <a:avLst/>
          </a:prstGeom>
          <a:solidFill>
            <a:schemeClr val="accent6">
              <a:lumMod val="60000"/>
              <a:lumOff val="40000"/>
            </a:schemeClr>
          </a:solidFill>
          <a:ln>
            <a:solidFill>
              <a:schemeClr val="accent6"/>
            </a:solidFill>
          </a:ln>
        </p:spPr>
        <p:txBody>
          <a:bodyPr wrap="none" rtlCol="0">
            <a:spAutoFit/>
          </a:bodyPr>
          <a:lstStyle/>
          <a:p>
            <a:r>
              <a:rPr lang="nb-NO" sz="1600" dirty="0"/>
              <a:t>Skriv inn (navn,) </a:t>
            </a:r>
            <a:r>
              <a:rPr lang="nb-NO" sz="1600" dirty="0" err="1"/>
              <a:t>fødselsmnd</a:t>
            </a:r>
            <a:r>
              <a:rPr lang="nb-NO" sz="1600" dirty="0"/>
              <a:t> og –år, kjønn og deltagerstatus og lever ut riktig innloggings-ark til riktig elev.</a:t>
            </a:r>
          </a:p>
          <a:p>
            <a:r>
              <a:rPr lang="nb-NO" sz="1600" dirty="0"/>
              <a:t>På 5. trinn må foreldrekonvolutten deles ut til riktig elev, sjekk nummerering og brukernavn.</a:t>
            </a:r>
          </a:p>
        </p:txBody>
      </p:sp>
      <p:sp>
        <p:nvSpPr>
          <p:cNvPr id="8" name="Rectangle 7"/>
          <p:cNvSpPr/>
          <p:nvPr/>
        </p:nvSpPr>
        <p:spPr>
          <a:xfrm>
            <a:off x="3851920" y="4077072"/>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p:cNvPicPr>
            <a:picLocks noChangeAspect="1"/>
          </p:cNvPicPr>
          <p:nvPr/>
        </p:nvPicPr>
        <p:blipFill>
          <a:blip r:embed="rId3"/>
          <a:stretch>
            <a:fillRect/>
          </a:stretch>
        </p:blipFill>
        <p:spPr>
          <a:xfrm>
            <a:off x="1300161" y="1903501"/>
            <a:ext cx="6543675" cy="4219575"/>
          </a:xfrm>
          <a:prstGeom prst="rect">
            <a:avLst/>
          </a:prstGeom>
          <a:ln>
            <a:solidFill>
              <a:schemeClr val="tx1"/>
            </a:solidFill>
          </a:ln>
        </p:spPr>
      </p:pic>
    </p:spTree>
    <p:extLst>
      <p:ext uri="{BB962C8B-B14F-4D97-AF65-F5344CB8AC3E}">
        <p14:creationId xmlns:p14="http://schemas.microsoft.com/office/powerpoint/2010/main" val="1945203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nb-NO" dirty="0"/>
              <a:t>Rapport fra testadministrator, 2 sider</a:t>
            </a:r>
          </a:p>
        </p:txBody>
      </p:sp>
      <p:sp>
        <p:nvSpPr>
          <p:cNvPr id="5" name="TextBox 4"/>
          <p:cNvSpPr txBox="1"/>
          <p:nvPr/>
        </p:nvSpPr>
        <p:spPr>
          <a:xfrm>
            <a:off x="755054" y="914985"/>
            <a:ext cx="7633892" cy="369332"/>
          </a:xfrm>
          <a:prstGeom prst="rect">
            <a:avLst/>
          </a:prstGeom>
          <a:solidFill>
            <a:schemeClr val="accent6">
              <a:lumMod val="60000"/>
              <a:lumOff val="40000"/>
            </a:schemeClr>
          </a:solidFill>
          <a:ln>
            <a:solidFill>
              <a:schemeClr val="accent6"/>
            </a:solidFill>
          </a:ln>
        </p:spPr>
        <p:txBody>
          <a:bodyPr wrap="square" rtlCol="0">
            <a:spAutoFit/>
          </a:bodyPr>
          <a:lstStyle/>
          <a:p>
            <a:r>
              <a:rPr lang="nb-NO" dirty="0"/>
              <a:t>Skal fylles ut og sendes tilbake til TIMSS-gruppa sammen med utfylte elevlister</a:t>
            </a:r>
          </a:p>
        </p:txBody>
      </p:sp>
      <p:pic>
        <p:nvPicPr>
          <p:cNvPr id="7" name="Picture 6"/>
          <p:cNvPicPr>
            <a:picLocks noChangeAspect="1"/>
          </p:cNvPicPr>
          <p:nvPr/>
        </p:nvPicPr>
        <p:blipFill>
          <a:blip r:embed="rId3"/>
          <a:stretch>
            <a:fillRect/>
          </a:stretch>
        </p:blipFill>
        <p:spPr>
          <a:xfrm>
            <a:off x="525326" y="1533364"/>
            <a:ext cx="4046674" cy="4476353"/>
          </a:xfrm>
          <a:prstGeom prst="rect">
            <a:avLst/>
          </a:prstGeom>
        </p:spPr>
      </p:pic>
      <p:pic>
        <p:nvPicPr>
          <p:cNvPr id="9" name="Picture 8"/>
          <p:cNvPicPr>
            <a:picLocks noChangeAspect="1"/>
          </p:cNvPicPr>
          <p:nvPr/>
        </p:nvPicPr>
        <p:blipFill>
          <a:blip r:embed="rId4"/>
          <a:stretch>
            <a:fillRect/>
          </a:stretch>
        </p:blipFill>
        <p:spPr>
          <a:xfrm>
            <a:off x="4716538" y="1434599"/>
            <a:ext cx="3786295" cy="4891386"/>
          </a:xfrm>
          <a:prstGeom prst="rect">
            <a:avLst/>
          </a:prstGeom>
        </p:spPr>
      </p:pic>
    </p:spTree>
    <p:extLst>
      <p:ext uri="{BB962C8B-B14F-4D97-AF65-F5344CB8AC3E}">
        <p14:creationId xmlns:p14="http://schemas.microsoft.com/office/powerpoint/2010/main" val="3612894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4232" y="2060848"/>
            <a:ext cx="76962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baseline="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4000" b="0" i="0" u="none" strike="noStrike" kern="0" cap="none" spc="0" normalizeH="0" baseline="0" noProof="0">
                <a:ln>
                  <a:noFill/>
                </a:ln>
                <a:solidFill>
                  <a:srgbClr val="000000"/>
                </a:solidFill>
                <a:effectLst/>
                <a:uLnTx/>
                <a:uFillTx/>
                <a:latin typeface="Arial"/>
              </a:rPr>
              <a:t>Retur av materiell</a:t>
            </a:r>
            <a:endParaRPr kumimoji="0" lang="nb-NO" sz="40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4122729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55576" y="764704"/>
            <a:ext cx="76962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baseline="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800" b="1" i="0" u="none" strike="noStrike" kern="0" cap="none" spc="0" normalizeH="0" baseline="0" noProof="0">
                <a:ln>
                  <a:noFill/>
                </a:ln>
                <a:solidFill>
                  <a:srgbClr val="000000"/>
                </a:solidFill>
                <a:effectLst/>
                <a:uLnTx/>
                <a:uFillTx/>
                <a:latin typeface="Arial"/>
              </a:rPr>
              <a:t>Send tilbake til ILS så snart som mulig etter at undersøkelsen er gjennomført:</a:t>
            </a:r>
            <a:endParaRPr kumimoji="0" lang="nb-NO" sz="2800" b="1" i="0" u="none" strike="noStrike" kern="0" cap="none" spc="0" normalizeH="0" baseline="0" noProof="0" dirty="0">
              <a:ln>
                <a:noFill/>
              </a:ln>
              <a:solidFill>
                <a:srgbClr val="000000"/>
              </a:solidFill>
              <a:effectLst/>
              <a:uLnTx/>
              <a:uFillTx/>
              <a:latin typeface="Arial"/>
            </a:endParaRPr>
          </a:p>
        </p:txBody>
      </p:sp>
      <p:sp>
        <p:nvSpPr>
          <p:cNvPr id="7" name="TextBox 6"/>
          <p:cNvSpPr txBox="1"/>
          <p:nvPr/>
        </p:nvSpPr>
        <p:spPr>
          <a:xfrm>
            <a:off x="2141730" y="4797152"/>
            <a:ext cx="4860540" cy="646331"/>
          </a:xfrm>
          <a:prstGeom prst="rect">
            <a:avLst/>
          </a:prstGeom>
          <a:solidFill>
            <a:srgbClr val="FFAE85"/>
          </a:solidFill>
        </p:spPr>
        <p:txBody>
          <a:bodyPr wrap="square" rtlCol="0">
            <a:spAutoFit/>
          </a:bodyPr>
          <a:lstStyle/>
          <a:p>
            <a:r>
              <a:rPr lang="nb-NO" dirty="0">
                <a:solidFill>
                  <a:srgbClr val="000000"/>
                </a:solidFill>
                <a:latin typeface="Arial"/>
              </a:rPr>
              <a:t>Bruk tilsendt svarkonvolutt og send tilbake når </a:t>
            </a:r>
            <a:r>
              <a:rPr lang="nb-NO" b="1" dirty="0">
                <a:solidFill>
                  <a:srgbClr val="000000"/>
                </a:solidFill>
                <a:latin typeface="Arial"/>
              </a:rPr>
              <a:t>alle</a:t>
            </a:r>
            <a:r>
              <a:rPr lang="nb-NO" dirty="0">
                <a:solidFill>
                  <a:srgbClr val="000000"/>
                </a:solidFill>
                <a:latin typeface="Arial"/>
              </a:rPr>
              <a:t> elevene har gjennomført undersøkelsen</a:t>
            </a:r>
          </a:p>
        </p:txBody>
      </p:sp>
      <p:sp>
        <p:nvSpPr>
          <p:cNvPr id="8" name="TextBox 7"/>
          <p:cNvSpPr txBox="1"/>
          <p:nvPr/>
        </p:nvSpPr>
        <p:spPr>
          <a:xfrm>
            <a:off x="1507332" y="2492896"/>
            <a:ext cx="6192688" cy="1477328"/>
          </a:xfrm>
          <a:prstGeom prst="rect">
            <a:avLst/>
          </a:prstGeom>
          <a:noFill/>
        </p:spPr>
        <p:txBody>
          <a:bodyPr wrap="square" rtlCol="0">
            <a:spAutoFit/>
          </a:bodyPr>
          <a:lstStyle/>
          <a:p>
            <a:pPr>
              <a:lnSpc>
                <a:spcPct val="150000"/>
              </a:lnSpc>
            </a:pPr>
            <a:r>
              <a:rPr lang="nb-NO" sz="2400" u="sng" dirty="0">
                <a:solidFill>
                  <a:srgbClr val="000000"/>
                </a:solidFill>
                <a:latin typeface="Arial"/>
              </a:rPr>
              <a:t>Retur:</a:t>
            </a:r>
          </a:p>
          <a:p>
            <a:pPr marL="342900" indent="-342900">
              <a:lnSpc>
                <a:spcPct val="150000"/>
              </a:lnSpc>
              <a:buFont typeface="+mj-lt"/>
              <a:buAutoNum type="arabicPeriod"/>
            </a:pPr>
            <a:r>
              <a:rPr lang="nb-NO" dirty="0">
                <a:solidFill>
                  <a:srgbClr val="000000"/>
                </a:solidFill>
                <a:latin typeface="Arial"/>
              </a:rPr>
              <a:t>Ferdig utfylt(e) elevliste(r) for klassen(e) som har deltatt</a:t>
            </a:r>
          </a:p>
          <a:p>
            <a:pPr marL="342900" indent="-342900">
              <a:lnSpc>
                <a:spcPct val="150000"/>
              </a:lnSpc>
              <a:buFont typeface="+mj-lt"/>
              <a:buAutoNum type="arabicPeriod"/>
            </a:pPr>
            <a:r>
              <a:rPr lang="nb-NO" dirty="0">
                <a:solidFill>
                  <a:srgbClr val="000000"/>
                </a:solidFill>
                <a:latin typeface="Arial"/>
              </a:rPr>
              <a:t>Ferdig utfylt rapport fra testadministrator (én per klasse)</a:t>
            </a:r>
          </a:p>
        </p:txBody>
      </p:sp>
    </p:spTree>
    <p:extLst>
      <p:ext uri="{BB962C8B-B14F-4D97-AF65-F5344CB8AC3E}">
        <p14:creationId xmlns:p14="http://schemas.microsoft.com/office/powerpoint/2010/main" val="29387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755576" y="764704"/>
            <a:ext cx="76962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baseline="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800" b="1" i="0" u="none" strike="noStrike" kern="0" cap="none" spc="0" normalizeH="0" baseline="0" noProof="0">
                <a:ln>
                  <a:noFill/>
                </a:ln>
                <a:solidFill>
                  <a:srgbClr val="000000"/>
                </a:solidFill>
                <a:effectLst/>
                <a:uLnTx/>
                <a:uFillTx/>
                <a:latin typeface="Arial"/>
              </a:rPr>
              <a:t>Nå har vi vært gjennom hva som skjer</a:t>
            </a:r>
            <a:endParaRPr kumimoji="0" lang="nb-NO" sz="2800" b="1" i="0" u="none" strike="noStrike" kern="0" cap="none" spc="0" normalizeH="0" baseline="0" noProof="0" dirty="0">
              <a:ln>
                <a:noFill/>
              </a:ln>
              <a:solidFill>
                <a:srgbClr val="000000"/>
              </a:solidFill>
              <a:effectLst/>
              <a:uLnTx/>
              <a:uFillTx/>
              <a:latin typeface="Arial"/>
            </a:endParaRPr>
          </a:p>
        </p:txBody>
      </p:sp>
      <p:sp>
        <p:nvSpPr>
          <p:cNvPr id="4" name="TextBox 3"/>
          <p:cNvSpPr txBox="1"/>
          <p:nvPr/>
        </p:nvSpPr>
        <p:spPr>
          <a:xfrm>
            <a:off x="1907704" y="2132856"/>
            <a:ext cx="6192688" cy="230832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nb-NO" sz="2400" b="1" dirty="0">
                <a:solidFill>
                  <a:srgbClr val="000000"/>
                </a:solidFill>
                <a:latin typeface="Arial"/>
              </a:rPr>
              <a:t>før gjennomføringsdagen</a:t>
            </a:r>
          </a:p>
          <a:p>
            <a:pPr marL="285750" indent="-285750">
              <a:lnSpc>
                <a:spcPct val="200000"/>
              </a:lnSpc>
              <a:buFont typeface="Arial" panose="020B0604020202020204" pitchFamily="34" charset="0"/>
              <a:buChar char="•"/>
            </a:pPr>
            <a:r>
              <a:rPr lang="nb-NO" sz="2400" b="1" dirty="0">
                <a:solidFill>
                  <a:srgbClr val="000000"/>
                </a:solidFill>
                <a:latin typeface="Arial"/>
              </a:rPr>
              <a:t>på gjennomføringsdagen</a:t>
            </a:r>
            <a:endParaRPr lang="nb-NO" sz="2400" dirty="0">
              <a:solidFill>
                <a:srgbClr val="000000"/>
              </a:solidFill>
              <a:latin typeface="Arial"/>
            </a:endParaRPr>
          </a:p>
          <a:p>
            <a:pPr marL="285750" indent="-285750">
              <a:lnSpc>
                <a:spcPct val="200000"/>
              </a:lnSpc>
              <a:buFont typeface="Arial" panose="020B0604020202020204" pitchFamily="34" charset="0"/>
              <a:buChar char="•"/>
            </a:pPr>
            <a:r>
              <a:rPr lang="nb-NO" sz="2400" b="1" dirty="0">
                <a:solidFill>
                  <a:srgbClr val="000000"/>
                </a:solidFill>
                <a:latin typeface="Arial"/>
              </a:rPr>
              <a:t>etter gjennomføringsdagen</a:t>
            </a:r>
            <a:endParaRPr lang="nb-NO" sz="2400" dirty="0">
              <a:solidFill>
                <a:srgbClr val="000000"/>
              </a:solidFill>
              <a:latin typeface="Arial"/>
            </a:endParaRPr>
          </a:p>
        </p:txBody>
      </p:sp>
      <p:sp>
        <p:nvSpPr>
          <p:cNvPr id="5" name="TextBox 4"/>
          <p:cNvSpPr txBox="1"/>
          <p:nvPr/>
        </p:nvSpPr>
        <p:spPr>
          <a:xfrm>
            <a:off x="1802268" y="5301208"/>
            <a:ext cx="5602816" cy="584775"/>
          </a:xfrm>
          <a:prstGeom prst="rect">
            <a:avLst/>
          </a:prstGeom>
          <a:solidFill>
            <a:srgbClr val="F79646">
              <a:lumMod val="60000"/>
              <a:lumOff val="40000"/>
            </a:srgbClr>
          </a:solidFill>
          <a:ln>
            <a:solidFill>
              <a:srgbClr val="F79646"/>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dirty="0">
                <a:ln>
                  <a:noFill/>
                </a:ln>
                <a:solidFill>
                  <a:prstClr val="black"/>
                </a:solidFill>
                <a:effectLst/>
                <a:uLnTx/>
                <a:uFillTx/>
              </a:rPr>
              <a:t>Husk å sjekke informasjonssiden til skolekontaktene på nett!</a:t>
            </a:r>
          </a:p>
          <a:p>
            <a:pPr marL="0" marR="0" lvl="0" indent="0"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dirty="0">
                <a:ln>
                  <a:noFill/>
                </a:ln>
                <a:solidFill>
                  <a:prstClr val="black"/>
                </a:solidFill>
                <a:effectLst/>
                <a:uLnTx/>
                <a:uFillTx/>
              </a:rPr>
              <a:t>Her finner du oppdatert informasjon og nedlastbare dokumenter.</a:t>
            </a:r>
          </a:p>
        </p:txBody>
      </p:sp>
    </p:spTree>
    <p:extLst>
      <p:ext uri="{BB962C8B-B14F-4D97-AF65-F5344CB8AC3E}">
        <p14:creationId xmlns:p14="http://schemas.microsoft.com/office/powerpoint/2010/main" val="10412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420888"/>
            <a:ext cx="6120680" cy="1446550"/>
          </a:xfrm>
          <a:prstGeom prst="rect">
            <a:avLst/>
          </a:prstGeom>
          <a:noFill/>
        </p:spPr>
        <p:txBody>
          <a:bodyPr wrap="square" rtlCol="0">
            <a:spAutoFit/>
          </a:bodyPr>
          <a:lstStyle/>
          <a:p>
            <a:r>
              <a:rPr lang="nb-NO" dirty="0">
                <a:solidFill>
                  <a:srgbClr val="000000"/>
                </a:solidFill>
                <a:latin typeface="Arial"/>
              </a:rPr>
              <a:t>Tid til spørsmål og svar – </a:t>
            </a:r>
            <a:r>
              <a:rPr lang="nb-NO" sz="8800" b="1" dirty="0">
                <a:solidFill>
                  <a:srgbClr val="000000"/>
                </a:solidFill>
                <a:latin typeface="Arial"/>
              </a:rPr>
              <a:t>Q&amp;A</a:t>
            </a:r>
          </a:p>
        </p:txBody>
      </p:sp>
    </p:spTree>
    <p:extLst>
      <p:ext uri="{BB962C8B-B14F-4D97-AF65-F5344CB8AC3E}">
        <p14:creationId xmlns:p14="http://schemas.microsoft.com/office/powerpoint/2010/main" val="162107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4231" y="188640"/>
            <a:ext cx="76962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baseline="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400" b="1" i="0" u="none" strike="noStrike" kern="0" cap="none" spc="0" normalizeH="0" baseline="0" noProof="0" dirty="0">
                <a:ln>
                  <a:noFill/>
                </a:ln>
                <a:solidFill>
                  <a:srgbClr val="000000"/>
                </a:solidFill>
                <a:effectLst/>
                <a:uLnTx/>
                <a:uFillTx/>
                <a:latin typeface="Arial"/>
                <a:ea typeface="ヒラギノ角ゴ Pro W3"/>
              </a:rPr>
              <a:t>Video om undersøkelsen</a:t>
            </a:r>
          </a:p>
        </p:txBody>
      </p:sp>
      <p:sp>
        <p:nvSpPr>
          <p:cNvPr id="5" name="Rectangle 4"/>
          <p:cNvSpPr/>
          <p:nvPr/>
        </p:nvSpPr>
        <p:spPr>
          <a:xfrm>
            <a:off x="571860" y="692696"/>
            <a:ext cx="8100267" cy="2316019"/>
          </a:xfrm>
          <a:prstGeom prst="rect">
            <a:avLst/>
          </a:prstGeom>
        </p:spPr>
        <p:txBody>
          <a:bodyPr wrap="square">
            <a:spAutoFit/>
          </a:bodyPr>
          <a:lstStyle/>
          <a:p>
            <a:pPr>
              <a:lnSpc>
                <a:spcPts val="1500"/>
              </a:lnSpc>
              <a:spcBef>
                <a:spcPts val="600"/>
              </a:spcBef>
              <a:spcAft>
                <a:spcPts val="600"/>
              </a:spcAft>
            </a:pPr>
            <a:endParaRPr lang="nb-NO" sz="1600" dirty="0">
              <a:solidFill>
                <a:srgbClr val="000000"/>
              </a:solidFill>
              <a:latin typeface="Arial"/>
              <a:ea typeface="Times New Roman" panose="02020603050405020304" pitchFamily="18" charset="0"/>
              <a:cs typeface="Times New Roman" panose="02020603050405020304" pitchFamily="18" charset="0"/>
            </a:endParaRPr>
          </a:p>
          <a:p>
            <a:pPr>
              <a:lnSpc>
                <a:spcPts val="1500"/>
              </a:lnSpc>
              <a:spcBef>
                <a:spcPts val="600"/>
              </a:spcBef>
              <a:spcAft>
                <a:spcPts val="600"/>
              </a:spcAft>
            </a:pPr>
            <a:r>
              <a:rPr lang="nb-NO" sz="1600" dirty="0">
                <a:solidFill>
                  <a:srgbClr val="000000"/>
                </a:solidFill>
                <a:latin typeface="Arial"/>
                <a:ea typeface="Times New Roman" panose="02020603050405020304" pitchFamily="18" charset="0"/>
                <a:cs typeface="Times New Roman" panose="02020603050405020304" pitchFamily="18" charset="0"/>
              </a:rPr>
              <a:t>Målgruppe: foresatte, men alle kan se. </a:t>
            </a:r>
          </a:p>
          <a:p>
            <a:pPr>
              <a:lnSpc>
                <a:spcPts val="1500"/>
              </a:lnSpc>
              <a:spcBef>
                <a:spcPts val="600"/>
              </a:spcBef>
              <a:spcAft>
                <a:spcPts val="600"/>
              </a:spcAft>
            </a:pPr>
            <a:endParaRPr lang="nb-NO" sz="1600" dirty="0">
              <a:solidFill>
                <a:srgbClr val="000000"/>
              </a:solidFill>
              <a:latin typeface="Arial"/>
              <a:ea typeface="Times New Roman" panose="02020603050405020304" pitchFamily="18" charset="0"/>
              <a:cs typeface="Times New Roman" panose="02020603050405020304" pitchFamily="18" charset="0"/>
            </a:endParaRPr>
          </a:p>
          <a:p>
            <a:pPr>
              <a:lnSpc>
                <a:spcPts val="1500"/>
              </a:lnSpc>
              <a:spcBef>
                <a:spcPts val="600"/>
              </a:spcBef>
              <a:spcAft>
                <a:spcPts val="600"/>
              </a:spcAft>
            </a:pPr>
            <a:r>
              <a:rPr lang="nb-NO" sz="1600" dirty="0">
                <a:solidFill>
                  <a:srgbClr val="000000"/>
                </a:solidFill>
                <a:latin typeface="Arial"/>
                <a:ea typeface="Times New Roman" panose="02020603050405020304" pitchFamily="18" charset="0"/>
                <a:cs typeface="Times New Roman" panose="02020603050405020304" pitchFamily="18" charset="0"/>
              </a:rPr>
              <a:t>Videoen finnes på både norsk og engelsk.</a:t>
            </a:r>
          </a:p>
          <a:p>
            <a:pPr>
              <a:spcBef>
                <a:spcPts val="600"/>
              </a:spcBef>
              <a:spcAft>
                <a:spcPts val="600"/>
              </a:spcAft>
            </a:pPr>
            <a:r>
              <a:rPr lang="nb-NO" sz="1600" dirty="0">
                <a:solidFill>
                  <a:srgbClr val="000000"/>
                </a:solidFill>
                <a:latin typeface="Arial"/>
                <a:ea typeface="Times New Roman" panose="02020603050405020304" pitchFamily="18" charset="0"/>
                <a:cs typeface="Times New Roman" panose="02020603050405020304" pitchFamily="18" charset="0"/>
              </a:rPr>
              <a:t>Videoen ligger på </a:t>
            </a:r>
            <a:r>
              <a:rPr lang="nb-NO" sz="1600" b="1" dirty="0">
                <a:solidFill>
                  <a:srgbClr val="000000"/>
                </a:solidFill>
                <a:latin typeface="Arial"/>
                <a:ea typeface="Times New Roman" panose="02020603050405020304" pitchFamily="18" charset="0"/>
                <a:cs typeface="Times New Roman" panose="02020603050405020304" pitchFamily="18" charset="0"/>
              </a:rPr>
              <a:t>timss.no</a:t>
            </a:r>
            <a:r>
              <a:rPr lang="nb-NO" sz="1600" dirty="0">
                <a:solidFill>
                  <a:srgbClr val="000000"/>
                </a:solidFill>
                <a:latin typeface="Arial"/>
                <a:ea typeface="Times New Roman" panose="02020603050405020304" pitchFamily="18" charset="0"/>
                <a:cs typeface="Times New Roman" panose="02020603050405020304" pitchFamily="18" charset="0"/>
              </a:rPr>
              <a:t> og den kan spilles av direkte i nettleseren eller lastes ned for distribusjon i </a:t>
            </a:r>
            <a:r>
              <a:rPr lang="nb-NO" sz="1600" dirty="0" err="1">
                <a:solidFill>
                  <a:srgbClr val="000000"/>
                </a:solidFill>
                <a:latin typeface="Arial"/>
                <a:ea typeface="Times New Roman" panose="02020603050405020304" pitchFamily="18" charset="0"/>
                <a:cs typeface="Times New Roman" panose="02020603050405020304" pitchFamily="18" charset="0"/>
              </a:rPr>
              <a:t>læringsplatformer</a:t>
            </a:r>
            <a:r>
              <a:rPr lang="nb-NO" sz="1600" dirty="0">
                <a:solidFill>
                  <a:srgbClr val="000000"/>
                </a:solidFill>
                <a:latin typeface="Arial"/>
                <a:ea typeface="Times New Roman" panose="02020603050405020304" pitchFamily="18" charset="0"/>
                <a:cs typeface="Times New Roman" panose="02020603050405020304" pitchFamily="18" charset="0"/>
              </a:rPr>
              <a:t> eller lignende.</a:t>
            </a:r>
          </a:p>
          <a:p>
            <a:pPr>
              <a:lnSpc>
                <a:spcPts val="1500"/>
              </a:lnSpc>
              <a:spcBef>
                <a:spcPts val="600"/>
              </a:spcBef>
              <a:spcAft>
                <a:spcPts val="600"/>
              </a:spcAft>
            </a:pPr>
            <a:endParaRPr lang="nb-NO" sz="1600" b="1" dirty="0">
              <a:solidFill>
                <a:srgbClr val="000000"/>
              </a:solidFill>
              <a:latin typeface="Arial"/>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979712" y="3212976"/>
            <a:ext cx="4609843" cy="2580903"/>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5220072" y="6309320"/>
            <a:ext cx="2732543" cy="307777"/>
          </a:xfrm>
          <a:prstGeom prst="rect">
            <a:avLst/>
          </a:prstGeom>
          <a:noFill/>
        </p:spPr>
        <p:txBody>
          <a:bodyPr wrap="none" rtlCol="0">
            <a:spAutoFit/>
          </a:bodyPr>
          <a:lstStyle/>
          <a:p>
            <a:r>
              <a:rPr lang="nb-NO" sz="1400" i="1" dirty="0"/>
              <a:t>Produsert av Godt Spørsmål Media</a:t>
            </a:r>
          </a:p>
        </p:txBody>
      </p:sp>
    </p:spTree>
    <p:extLst>
      <p:ext uri="{BB962C8B-B14F-4D97-AF65-F5344CB8AC3E}">
        <p14:creationId xmlns:p14="http://schemas.microsoft.com/office/powerpoint/2010/main" val="238077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778040"/>
            <a:ext cx="8424936" cy="1923604"/>
          </a:xfrm>
          <a:prstGeom prst="rect">
            <a:avLst/>
          </a:prstGeom>
          <a:noFill/>
        </p:spPr>
        <p:txBody>
          <a:bodyPr wrap="square" rtlCol="0">
            <a:spAutoFit/>
          </a:bodyPr>
          <a:lstStyle/>
          <a:p>
            <a:r>
              <a:rPr lang="nb-NO" sz="2000" b="1" dirty="0">
                <a:solidFill>
                  <a:srgbClr val="000000"/>
                </a:solidFill>
                <a:latin typeface="Arial"/>
                <a:ea typeface="ヒラギノ角ゴ Pro W3"/>
              </a:rPr>
              <a:t>Vi trenger hjelp av skolekontakten til å</a:t>
            </a:r>
          </a:p>
          <a:p>
            <a:endParaRPr lang="nb-NO" dirty="0">
              <a:solidFill>
                <a:srgbClr val="000000"/>
              </a:solidFill>
              <a:latin typeface="Arial"/>
              <a:ea typeface="ヒラギノ角ゴ Pro W3"/>
            </a:endParaRPr>
          </a:p>
          <a:p>
            <a:pPr marL="285750" indent="-285750">
              <a:lnSpc>
                <a:spcPct val="150000"/>
              </a:lnSpc>
              <a:buFont typeface="Arial" panose="020B0604020202020204" pitchFamily="34" charset="0"/>
              <a:buChar char="•"/>
            </a:pPr>
            <a:r>
              <a:rPr lang="nb-NO" dirty="0">
                <a:solidFill>
                  <a:srgbClr val="000000"/>
                </a:solidFill>
                <a:latin typeface="Arial"/>
                <a:ea typeface="ヒラギノ角ゴ Pro W3"/>
              </a:rPr>
              <a:t>informere foresatte og elever</a:t>
            </a:r>
          </a:p>
          <a:p>
            <a:pPr marL="285750" indent="-285750">
              <a:lnSpc>
                <a:spcPct val="150000"/>
              </a:lnSpc>
              <a:buFont typeface="Arial" panose="020B0604020202020204" pitchFamily="34" charset="0"/>
              <a:buChar char="•"/>
            </a:pPr>
            <a:r>
              <a:rPr lang="nb-NO" dirty="0">
                <a:solidFill>
                  <a:srgbClr val="000000"/>
                </a:solidFill>
                <a:latin typeface="Arial"/>
                <a:ea typeface="ヒラギノ角ゴ Pro W3"/>
              </a:rPr>
              <a:t>invitere skolens rektor til å delta i TIMSS 2023</a:t>
            </a:r>
          </a:p>
          <a:p>
            <a:pPr marL="285750" indent="-285750">
              <a:lnSpc>
                <a:spcPct val="150000"/>
              </a:lnSpc>
              <a:buFont typeface="Arial" panose="020B0604020202020204" pitchFamily="34" charset="0"/>
              <a:buChar char="•"/>
            </a:pPr>
            <a:r>
              <a:rPr lang="nb-NO" dirty="0">
                <a:solidFill>
                  <a:srgbClr val="000000"/>
                </a:solidFill>
                <a:latin typeface="Arial"/>
                <a:ea typeface="ヒラギノ角ゴ Pro W3"/>
              </a:rPr>
              <a:t>invitere klassenes faglærere i matematikk og naturfag til å delta i TIMSS 2023</a:t>
            </a:r>
          </a:p>
        </p:txBody>
      </p:sp>
      <p:sp>
        <p:nvSpPr>
          <p:cNvPr id="3" name="TextBox 2"/>
          <p:cNvSpPr txBox="1"/>
          <p:nvPr/>
        </p:nvSpPr>
        <p:spPr>
          <a:xfrm>
            <a:off x="899592" y="4226312"/>
            <a:ext cx="7128792" cy="1938992"/>
          </a:xfrm>
          <a:prstGeom prst="rect">
            <a:avLst/>
          </a:prstGeom>
          <a:solidFill>
            <a:srgbClr val="FFCC99"/>
          </a:solidFill>
          <a:ln>
            <a:solidFill>
              <a:srgbClr val="FFC000"/>
            </a:solidFill>
          </a:ln>
        </p:spPr>
        <p:txBody>
          <a:bodyPr wrap="square" rtlCol="0">
            <a:spAutoFit/>
          </a:bodyPr>
          <a:lstStyle/>
          <a:p>
            <a:pPr algn="ctr"/>
            <a:r>
              <a:rPr lang="nb-NO" sz="2400" dirty="0">
                <a:solidFill>
                  <a:srgbClr val="000000"/>
                </a:solidFill>
                <a:latin typeface="Arial"/>
                <a:ea typeface="ヒラギノ角ゴ Pro W3"/>
              </a:rPr>
              <a:t>Informasjons- og invitasjonsskriv ligger </a:t>
            </a:r>
          </a:p>
          <a:p>
            <a:pPr algn="ctr"/>
            <a:r>
              <a:rPr lang="nb-NO" sz="2400" dirty="0">
                <a:solidFill>
                  <a:srgbClr val="000000"/>
                </a:solidFill>
                <a:latin typeface="Arial"/>
                <a:ea typeface="ヒラギノ角ゴ Pro W3"/>
              </a:rPr>
              <a:t>på nettsiden til skolekontakter på </a:t>
            </a:r>
          </a:p>
          <a:p>
            <a:pPr algn="ctr"/>
            <a:r>
              <a:rPr lang="nb-NO" sz="2400" b="1" dirty="0">
                <a:solidFill>
                  <a:srgbClr val="000000"/>
                </a:solidFill>
                <a:latin typeface="Arial"/>
                <a:ea typeface="ヒラギノ角ゴ Pro W3"/>
                <a:hlinkClick r:id="rId3"/>
              </a:rPr>
              <a:t>timss.no</a:t>
            </a:r>
            <a:endParaRPr lang="nb-NO" sz="2400" b="1" dirty="0">
              <a:solidFill>
                <a:srgbClr val="000000"/>
              </a:solidFill>
              <a:latin typeface="Arial"/>
              <a:ea typeface="ヒラギノ角ゴ Pro W3"/>
            </a:endParaRPr>
          </a:p>
          <a:p>
            <a:pPr algn="ctr"/>
            <a:endParaRPr lang="nb-NO" sz="2400" b="1" dirty="0">
              <a:solidFill>
                <a:srgbClr val="000000"/>
              </a:solidFill>
              <a:latin typeface="Arial"/>
              <a:ea typeface="ヒラギノ角ゴ Pro W3"/>
            </a:endParaRPr>
          </a:p>
          <a:p>
            <a:pPr algn="ctr"/>
            <a:r>
              <a:rPr lang="nb-NO" sz="2400" b="1" dirty="0">
                <a:solidFill>
                  <a:srgbClr val="000000"/>
                </a:solidFill>
                <a:latin typeface="Arial"/>
                <a:ea typeface="ヒラギノ角ゴ Pro W3"/>
              </a:rPr>
              <a:t>Kan lastes ned og distribueres ut allerede i dag.</a:t>
            </a:r>
          </a:p>
        </p:txBody>
      </p:sp>
      <p:sp>
        <p:nvSpPr>
          <p:cNvPr id="4" name="Title 1"/>
          <p:cNvSpPr txBox="1">
            <a:spLocks/>
          </p:cNvSpPr>
          <p:nvPr/>
        </p:nvSpPr>
        <p:spPr>
          <a:xfrm>
            <a:off x="764232" y="692696"/>
            <a:ext cx="7696200" cy="11521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200" b="1" kern="0" dirty="0">
                <a:solidFill>
                  <a:srgbClr val="000000"/>
                </a:solidFill>
                <a:latin typeface="Arial"/>
                <a:ea typeface="ヒラギノ角ゴ Pro W3"/>
              </a:rPr>
              <a:t>Før gjennomføringsdagen</a:t>
            </a:r>
          </a:p>
        </p:txBody>
      </p:sp>
    </p:spTree>
    <p:extLst>
      <p:ext uri="{BB962C8B-B14F-4D97-AF65-F5344CB8AC3E}">
        <p14:creationId xmlns:p14="http://schemas.microsoft.com/office/powerpoint/2010/main" val="419192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3012" y="814387"/>
            <a:ext cx="6657975" cy="5229225"/>
          </a:xfrm>
          <a:prstGeom prst="rect">
            <a:avLst/>
          </a:prstGeom>
          <a:ln w="889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054056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7744" y="292907"/>
            <a:ext cx="4495401" cy="6272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5283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uv-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19919</TotalTime>
  <Words>4321</Words>
  <Application>Microsoft Office PowerPoint</Application>
  <PresentationFormat>On-screen Show (4:3)</PresentationFormat>
  <Paragraphs>535</Paragraphs>
  <Slides>55</Slides>
  <Notes>52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Arial</vt:lpstr>
      <vt:lpstr>Avenir</vt:lpstr>
      <vt:lpstr>Calibri</vt:lpstr>
      <vt:lpstr>Symbol</vt:lpstr>
      <vt:lpstr>Times New Roman</vt:lpstr>
      <vt:lpstr>Wingdings</vt:lpstr>
      <vt:lpstr>ヒラギノ角ゴ Pro W3</vt:lpstr>
      <vt:lpstr>uv-3</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Manual for testadministratorer</vt:lpstr>
      <vt:lpstr>På gjennomføringsdagen</vt:lpstr>
      <vt:lpstr>Kvalitetskontrollører</vt:lpstr>
      <vt:lpstr>Tidsbruk, gjennomføring for elevene</vt:lpstr>
      <vt:lpstr>Innblikk i programmet som elevene skal bruke</vt:lpstr>
      <vt:lpstr>Innlogging</vt:lpstr>
      <vt:lpstr>Etter innlogging, start veiledning</vt:lpstr>
      <vt:lpstr>Veiledningen, s.1</vt:lpstr>
      <vt:lpstr>Veiledningen, s.2 (5. trinn)</vt:lpstr>
      <vt:lpstr>Veiledningen, s.2 (9. trinn)</vt:lpstr>
      <vt:lpstr>Veiledningen, s.3 øverste del</vt:lpstr>
      <vt:lpstr>Veiledningen, s.3 nederste del</vt:lpstr>
      <vt:lpstr>Veiledningen, s.4</vt:lpstr>
      <vt:lpstr>Veiledningen, s.5 øverste del</vt:lpstr>
      <vt:lpstr>Veiledningen, s.5 nederste del</vt:lpstr>
      <vt:lpstr>Bruk av kalkulator (9. trinn)</vt:lpstr>
      <vt:lpstr>Veiledningen, s.6</vt:lpstr>
      <vt:lpstr>Veiledningen, s.7 (5. trinn)</vt:lpstr>
      <vt:lpstr>Veiledningen, s.7 (9. trinn)</vt:lpstr>
      <vt:lpstr>Veiledningen, s.8</vt:lpstr>
      <vt:lpstr>Veiledningen, s.9</vt:lpstr>
      <vt:lpstr>På slutten av hver del, uansett om det er  veiledning, fagoppgaver, eller spørreskjema:</vt:lpstr>
      <vt:lpstr>Dette var alle skjermbildene fra veiledningsdelen.  Nå begynner fagoppgavene.</vt:lpstr>
      <vt:lpstr>Den som skal lede undersøkelsen (testadministrator): </vt:lpstr>
      <vt:lpstr>Undersøkelsen avsluttes med et elevspørreskjema</vt:lpstr>
      <vt:lpstr>PowerPoint Presentation</vt:lpstr>
      <vt:lpstr>PowerPoint Presentation</vt:lpstr>
      <vt:lpstr>PowerPoint Presentation</vt:lpstr>
      <vt:lpstr>PowerPoint Presentation</vt:lpstr>
      <vt:lpstr>Til skoler med Chromebooks</vt:lpstr>
      <vt:lpstr>Skolekontakt/testadministrator får tilgang til hele programmet</vt:lpstr>
      <vt:lpstr>PowerPoint Presentation</vt:lpstr>
      <vt:lpstr>Fyll ut elevlistens kolonner for  deltagerstatus</vt:lpstr>
      <vt:lpstr>Eksempel på ferdig utfylt skjema</vt:lpstr>
      <vt:lpstr>Dersom det har kommet inn en ny elev som deltar i undersøkelsen</vt:lpstr>
      <vt:lpstr>Ekskluderte elever</vt:lpstr>
      <vt:lpstr>Til skoler som har fått elevlister uten elevnavn</vt:lpstr>
      <vt:lpstr>Til skoler som har fått elevlister uten elevnavn</vt:lpstr>
      <vt:lpstr>Rapport fra testadministrator, 2 sider</vt:lpstr>
      <vt:lpstr>PowerPoint Presentation</vt:lpstr>
      <vt:lpstr>PowerPoint Presentation</vt:lpstr>
      <vt:lpstr>PowerPoint Presentation</vt:lpstr>
      <vt:lpstr>PowerPoint Presentation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Resultater PISA 2012</dc:title>
  <dc:creator>Marit Kjærnsli</dc:creator>
  <cp:lastModifiedBy>NN</cp:lastModifiedBy>
  <cp:revision>975</cp:revision>
  <cp:lastPrinted>2018-03-01T11:28:14Z</cp:lastPrinted>
  <dcterms:created xsi:type="dcterms:W3CDTF">2013-10-30T10:14:54Z</dcterms:created>
  <dcterms:modified xsi:type="dcterms:W3CDTF">2023-03-09T14:21:21Z</dcterms:modified>
</cp:coreProperties>
</file>