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59" r:id="rId7"/>
    <p:sldId id="263" r:id="rId8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87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39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360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66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65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7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763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34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42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7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6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2C7D-480E-42DB-B3CB-539ED3246141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FABB-A186-4FB4-8F46-E7F5E998B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70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15" y="615586"/>
            <a:ext cx="11515949" cy="2718742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7979" y="3759200"/>
            <a:ext cx="12192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Kirsti Klette og Jonas Ulleland</a:t>
            </a:r>
          </a:p>
          <a:p>
            <a:endParaRPr lang="nb-NO" sz="2500" b="1" dirty="0"/>
          </a:p>
          <a:p>
            <a:endParaRPr lang="nb-NO" sz="2500" b="1" dirty="0" smtClean="0"/>
          </a:p>
          <a:p>
            <a:r>
              <a:rPr lang="nb-NO" sz="2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https://www-int.uv.uio.no/ils/om/organisasjon/tlvlab/samtykkearki</a:t>
            </a:r>
            <a:r>
              <a:rPr lang="nb-NO" sz="2500" b="1" dirty="0" smtClean="0"/>
              <a:t>v/</a:t>
            </a:r>
            <a:endParaRPr lang="nb-NO" sz="25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8100" b="1" dirty="0" smtClean="0"/>
              <a:t>SAMTYKKEARKIVET </a:t>
            </a:r>
            <a:br>
              <a:rPr lang="nb-NO" sz="8100" b="1" dirty="0" smtClean="0"/>
            </a:br>
            <a:r>
              <a:rPr lang="nb-NO" sz="8100" b="1" dirty="0" smtClean="0"/>
              <a:t>@</a:t>
            </a:r>
            <a:r>
              <a:rPr lang="nb-NO" sz="8100" b="1" dirty="0" err="1" smtClean="0"/>
              <a:t>TlvLab</a:t>
            </a:r>
            <a:endParaRPr lang="nb-NO" sz="8100" b="1" dirty="0"/>
          </a:p>
        </p:txBody>
      </p:sp>
    </p:spTree>
    <p:extLst>
      <p:ext uri="{BB962C8B-B14F-4D97-AF65-F5344CB8AC3E}">
        <p14:creationId xmlns:p14="http://schemas.microsoft.com/office/powerpoint/2010/main" val="27941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Bakgrunn og ambisjon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957"/>
          </a:xfrm>
        </p:spPr>
        <p:txBody>
          <a:bodyPr/>
          <a:lstStyle/>
          <a:p>
            <a:r>
              <a:rPr lang="nb-NO" dirty="0" smtClean="0"/>
              <a:t>Grunnlag for deling, bruk og gjenbruk av personidentifiserende data regulert via samtykke</a:t>
            </a:r>
          </a:p>
          <a:p>
            <a:pPr lvl="1"/>
            <a:r>
              <a:rPr lang="nb-NO" dirty="0" smtClean="0"/>
              <a:t>Prinsippet om full informasjon</a:t>
            </a:r>
          </a:p>
          <a:p>
            <a:pPr lvl="1"/>
            <a:r>
              <a:rPr lang="nb-NO" dirty="0" smtClean="0"/>
              <a:t>Prinsippet om frivillighet – retten til å trekke seg</a:t>
            </a:r>
          </a:p>
          <a:p>
            <a:endParaRPr lang="nb-NO" dirty="0"/>
          </a:p>
          <a:p>
            <a:r>
              <a:rPr lang="nb-NO" dirty="0" smtClean="0"/>
              <a:t>Samtykker </a:t>
            </a:r>
            <a:r>
              <a:rPr lang="nb-NO" dirty="0"/>
              <a:t>er utfordrende</a:t>
            </a:r>
          </a:p>
          <a:p>
            <a:pPr lvl="1"/>
            <a:r>
              <a:rPr lang="nb-NO" dirty="0"/>
              <a:t>De må skreddersys til </a:t>
            </a:r>
            <a:r>
              <a:rPr lang="nb-NO" dirty="0" smtClean="0"/>
              <a:t>prosjektet – men åpne for videre bruk?</a:t>
            </a:r>
          </a:p>
          <a:p>
            <a:pPr lvl="1"/>
            <a:r>
              <a:rPr lang="nb-NO" dirty="0" smtClean="0"/>
              <a:t>De må møte krav om personvern/ lovlig hjemmel</a:t>
            </a:r>
            <a:endParaRPr lang="nb-NO" dirty="0"/>
          </a:p>
          <a:p>
            <a:pPr lvl="1"/>
            <a:r>
              <a:rPr lang="nb-NO" dirty="0"/>
              <a:t>De må ta hensyn til eksterne krav (</a:t>
            </a:r>
            <a:r>
              <a:rPr lang="nb-NO" dirty="0" err="1"/>
              <a:t>funding</a:t>
            </a:r>
            <a:r>
              <a:rPr lang="nb-NO" dirty="0"/>
              <a:t>, UiO, Norske lover ol)</a:t>
            </a:r>
          </a:p>
          <a:p>
            <a:pPr lvl="1"/>
            <a:r>
              <a:rPr lang="nb-NO" dirty="0"/>
              <a:t>De må være forståelige for </a:t>
            </a:r>
            <a:r>
              <a:rPr lang="nb-NO" dirty="0" smtClean="0"/>
              <a:t>forskningsdeltagerne</a:t>
            </a:r>
          </a:p>
          <a:p>
            <a:pPr lvl="1"/>
            <a:r>
              <a:rPr lang="nb-NO" dirty="0" smtClean="0"/>
              <a:t>Åpne for gradert/</a:t>
            </a:r>
            <a:r>
              <a:rPr lang="nb-NO" dirty="0" err="1" smtClean="0"/>
              <a:t>flervalgssamtykke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10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7845"/>
          <a:stretch/>
        </p:blipFill>
        <p:spPr>
          <a:xfrm>
            <a:off x="0" y="0"/>
            <a:ext cx="12192000" cy="2133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0691"/>
            <a:ext cx="10515600" cy="4040909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Dette er bakgrunnen for Samtykke arkivet – der vi har samlet sammen mange og ulike eksempler på samtykket ( </a:t>
            </a:r>
            <a:r>
              <a:rPr lang="nb-NO" dirty="0" err="1" smtClean="0"/>
              <a:t>jf</a:t>
            </a:r>
            <a:r>
              <a:rPr lang="nb-NO" dirty="0" smtClean="0"/>
              <a:t> deling av data) – fra høyst ulike fag og disipliner</a:t>
            </a:r>
          </a:p>
          <a:p>
            <a:endParaRPr lang="nb-NO" dirty="0" smtClean="0"/>
          </a:p>
          <a:p>
            <a:r>
              <a:rPr lang="nb-NO" dirty="0" smtClean="0"/>
              <a:t>Samtykkearkivet gir oversikt over ulike og høyst forskjellige samtykker som er tagget opp så de blir søkbare og lett tilgjengelige</a:t>
            </a:r>
          </a:p>
          <a:p>
            <a:r>
              <a:rPr lang="nb-NO" dirty="0" smtClean="0"/>
              <a:t>Tanken er at arkivet enkelt skal kunne oppdateres (nye samtykker legges inn løpende)</a:t>
            </a:r>
          </a:p>
          <a:p>
            <a:r>
              <a:rPr lang="nb-NO" dirty="0"/>
              <a:t>Lokalisert under TLV </a:t>
            </a:r>
            <a:r>
              <a:rPr lang="nb-NO" dirty="0" smtClean="0"/>
              <a:t>lab, se </a:t>
            </a:r>
            <a:r>
              <a:rPr lang="nb-NO" b="1" dirty="0" smtClean="0"/>
              <a:t>https</a:t>
            </a:r>
            <a:r>
              <a:rPr lang="nb-NO" b="1" dirty="0"/>
              <a:t>://</a:t>
            </a:r>
            <a:r>
              <a:rPr lang="nb-NO" b="1" dirty="0" smtClean="0"/>
              <a:t>www.uv.uio.no/ils/om/organisasjon/tlvlab/samtykkearkiv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693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7845"/>
          <a:stretch/>
        </p:blipFill>
        <p:spPr>
          <a:xfrm>
            <a:off x="0" y="0"/>
            <a:ext cx="12192000" cy="2133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11200" y="4040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500" dirty="0" smtClean="0"/>
              <a:t>Interessante eksempler</a:t>
            </a:r>
            <a:endParaRPr lang="nb-NO" sz="4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04018"/>
            <a:ext cx="10515600" cy="1325563"/>
          </a:xfrm>
        </p:spPr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Interessante eksempler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206" y="2537618"/>
            <a:ext cx="10515600" cy="4351338"/>
          </a:xfrm>
        </p:spPr>
        <p:txBody>
          <a:bodyPr/>
          <a:lstStyle/>
          <a:p>
            <a:r>
              <a:rPr lang="nb-NO" dirty="0" smtClean="0"/>
              <a:t>NORTRAS:</a:t>
            </a:r>
          </a:p>
          <a:p>
            <a:pPr lvl="1"/>
            <a:r>
              <a:rPr lang="nb-NO" dirty="0"/>
              <a:t>Ambisjonen er å få et nyansert bilde av terapiopplæringen og det psykoterapeutiske arbeidet fra start til mål, innenfor ulike faglige </a:t>
            </a:r>
            <a:r>
              <a:rPr lang="nb-NO" dirty="0" smtClean="0"/>
              <a:t>terapitradisjoner</a:t>
            </a:r>
          </a:p>
          <a:p>
            <a:r>
              <a:rPr lang="nb-NO" dirty="0" smtClean="0"/>
              <a:t>Gruppesamtykke, alle i gruppa må samtykke (elektronisk samtykke)</a:t>
            </a:r>
          </a:p>
          <a:p>
            <a:r>
              <a:rPr lang="nb-NO" dirty="0" err="1" smtClean="0"/>
              <a:t>Flervalgssamtykke</a:t>
            </a:r>
            <a:r>
              <a:rPr lang="nb-NO" dirty="0"/>
              <a:t> </a:t>
            </a:r>
            <a:r>
              <a:rPr lang="nb-NO" dirty="0" smtClean="0"/>
              <a:t>unngår kontante Ja og Nei</a:t>
            </a:r>
          </a:p>
          <a:p>
            <a:r>
              <a:rPr lang="nb-NO" dirty="0" smtClean="0"/>
              <a:t>Dynamisk samtykke, samtykket må oppdateres hvert femte år</a:t>
            </a:r>
          </a:p>
          <a:p>
            <a:r>
              <a:rPr lang="nb-NO" dirty="0" smtClean="0"/>
              <a:t>Prosjekttid frem til 2049</a:t>
            </a:r>
          </a:p>
        </p:txBody>
      </p:sp>
    </p:spTree>
    <p:extLst>
      <p:ext uri="{BB962C8B-B14F-4D97-AF65-F5344CB8AC3E}">
        <p14:creationId xmlns:p14="http://schemas.microsoft.com/office/powerpoint/2010/main" val="153690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7845"/>
          <a:stretch/>
        </p:blipFill>
        <p:spPr>
          <a:xfrm>
            <a:off x="0" y="0"/>
            <a:ext cx="12192000" cy="21336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5048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500" smtClean="0"/>
              <a:t>Interessante eksempler</a:t>
            </a:r>
            <a:endParaRPr lang="nb-NO" sz="4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4825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Interessante eksempler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960" y="2450939"/>
            <a:ext cx="10515600" cy="4351338"/>
          </a:xfrm>
        </p:spPr>
        <p:txBody>
          <a:bodyPr>
            <a:normAutofit/>
          </a:bodyPr>
          <a:lstStyle/>
          <a:p>
            <a:r>
              <a:rPr lang="nb-NO" dirty="0" err="1" smtClean="0"/>
              <a:t>MathinTheCity</a:t>
            </a:r>
            <a:r>
              <a:rPr lang="nb-NO" dirty="0" smtClean="0"/>
              <a:t>:</a:t>
            </a:r>
          </a:p>
          <a:p>
            <a:pPr lvl="1"/>
            <a:r>
              <a:rPr lang="nb-NO" dirty="0"/>
              <a:t>Math </a:t>
            </a:r>
            <a:r>
              <a:rPr lang="nb-NO" dirty="0" err="1"/>
              <a:t>trails</a:t>
            </a:r>
            <a:r>
              <a:rPr lang="nb-NO" dirty="0"/>
              <a:t>, eller </a:t>
            </a:r>
            <a:r>
              <a:rPr lang="nb-NO" dirty="0" smtClean="0"/>
              <a:t>mattematikksti </a:t>
            </a:r>
            <a:r>
              <a:rPr lang="nb-NO" dirty="0"/>
              <a:t>på norsk, er et opplegg som til nå ikke har blitt så mye forsket på i Norge. Det går ut på at elever jobber med virkelighetsnære </a:t>
            </a:r>
            <a:r>
              <a:rPr lang="nb-NO" dirty="0" smtClean="0"/>
              <a:t>matematiske utfordringer </a:t>
            </a:r>
            <a:r>
              <a:rPr lang="nb-NO" dirty="0"/>
              <a:t>som løses i grupper rundt omkring i nærområdet. I mitt tilfelle vil det skje i en </a:t>
            </a:r>
            <a:r>
              <a:rPr lang="nb-NO" dirty="0" err="1"/>
              <a:t>app</a:t>
            </a:r>
            <a:r>
              <a:rPr lang="nb-NO" dirty="0"/>
              <a:t> kalt </a:t>
            </a:r>
            <a:r>
              <a:rPr lang="nb-NO" dirty="0" err="1"/>
              <a:t>ActionBound</a:t>
            </a:r>
            <a:r>
              <a:rPr lang="nb-NO" dirty="0"/>
              <a:t>, som vil lede elevene rundt og presentere oppgavene. Elevene vil dermed svare i den </a:t>
            </a:r>
            <a:r>
              <a:rPr lang="nb-NO" dirty="0" err="1" smtClean="0"/>
              <a:t>appen</a:t>
            </a:r>
            <a:endParaRPr lang="nb-NO" dirty="0" smtClean="0"/>
          </a:p>
          <a:p>
            <a:r>
              <a:rPr lang="nb-NO" dirty="0"/>
              <a:t>Forskningsprosjekt utendørs</a:t>
            </a:r>
          </a:p>
          <a:p>
            <a:r>
              <a:rPr lang="nb-NO" dirty="0" smtClean="0"/>
              <a:t>Behandling av samtykker fra barn under 16 år</a:t>
            </a:r>
          </a:p>
          <a:p>
            <a:r>
              <a:rPr lang="nb-NO" dirty="0" smtClean="0"/>
              <a:t>Forskningsprosjekt med mobil applikasjon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987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57845"/>
          <a:stretch/>
        </p:blipFill>
        <p:spPr>
          <a:xfrm>
            <a:off x="0" y="0"/>
            <a:ext cx="1219200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603500"/>
            <a:ext cx="10515600" cy="1473200"/>
          </a:xfrm>
        </p:spPr>
        <p:txBody>
          <a:bodyPr>
            <a:normAutofit/>
          </a:bodyPr>
          <a:lstStyle/>
          <a:p>
            <a:r>
              <a:rPr lang="nb-NO" dirty="0" smtClean="0"/>
              <a:t>Demonstrasjon og spørsmål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057" y="2498725"/>
            <a:ext cx="4284743" cy="40114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69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b-NO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b-NO" dirty="0" smtClean="0">
                <a:solidFill>
                  <a:srgbClr val="0070C0"/>
                </a:solidFill>
              </a:rPr>
              <a:t>Velkommen </a:t>
            </a:r>
            <a:r>
              <a:rPr lang="nb-NO" dirty="0">
                <a:solidFill>
                  <a:srgbClr val="0070C0"/>
                </a:solidFill>
              </a:rPr>
              <a:t>til </a:t>
            </a:r>
            <a:r>
              <a:rPr lang="nb-NO" smtClean="0">
                <a:solidFill>
                  <a:srgbClr val="0070C0"/>
                </a:solidFill>
              </a:rPr>
              <a:t>samtykkeseminar 05. </a:t>
            </a:r>
            <a:r>
              <a:rPr lang="nb-NO" dirty="0" smtClean="0">
                <a:solidFill>
                  <a:srgbClr val="0070C0"/>
                </a:solidFill>
              </a:rPr>
              <a:t>april – halvdagsseminar!</a:t>
            </a:r>
            <a:r>
              <a:rPr lang="nb-NO" dirty="0">
                <a:solidFill>
                  <a:srgbClr val="0070C0"/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7845"/>
          <a:stretch/>
        </p:blipFill>
        <p:spPr>
          <a:xfrm>
            <a:off x="0" y="0"/>
            <a:ext cx="12192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PowerPoint Presentation</vt:lpstr>
      <vt:lpstr>Bakgrunn og ambisjon</vt:lpstr>
      <vt:lpstr>PowerPoint Presentation</vt:lpstr>
      <vt:lpstr>Interessante eksempler</vt:lpstr>
      <vt:lpstr>Interessante eksempler</vt:lpstr>
      <vt:lpstr>Demonstrasjon og spørsmål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 Ulleland</dc:creator>
  <cp:lastModifiedBy>Jonas Ulleland</cp:lastModifiedBy>
  <cp:revision>16</cp:revision>
  <cp:lastPrinted>2022-03-03T08:51:04Z</cp:lastPrinted>
  <dcterms:created xsi:type="dcterms:W3CDTF">2022-02-23T22:07:22Z</dcterms:created>
  <dcterms:modified xsi:type="dcterms:W3CDTF">2022-06-02T10:28:59Z</dcterms:modified>
</cp:coreProperties>
</file>