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 id="2147483846" r:id="rId5"/>
  </p:sldMasterIdLst>
  <p:notesMasterIdLst>
    <p:notesMasterId r:id="rId38"/>
  </p:notesMasterIdLst>
  <p:sldIdLst>
    <p:sldId id="330" r:id="rId6"/>
    <p:sldId id="366" r:id="rId7"/>
    <p:sldId id="270" r:id="rId8"/>
    <p:sldId id="310" r:id="rId9"/>
    <p:sldId id="371" r:id="rId10"/>
    <p:sldId id="309" r:id="rId11"/>
    <p:sldId id="375" r:id="rId12"/>
    <p:sldId id="374" r:id="rId13"/>
    <p:sldId id="365" r:id="rId14"/>
    <p:sldId id="370" r:id="rId15"/>
    <p:sldId id="372" r:id="rId16"/>
    <p:sldId id="376" r:id="rId17"/>
    <p:sldId id="377" r:id="rId18"/>
    <p:sldId id="392" r:id="rId19"/>
    <p:sldId id="393" r:id="rId20"/>
    <p:sldId id="359" r:id="rId21"/>
    <p:sldId id="389" r:id="rId22"/>
    <p:sldId id="380" r:id="rId23"/>
    <p:sldId id="385" r:id="rId24"/>
    <p:sldId id="390" r:id="rId25"/>
    <p:sldId id="378" r:id="rId26"/>
    <p:sldId id="367" r:id="rId27"/>
    <p:sldId id="363" r:id="rId28"/>
    <p:sldId id="381" r:id="rId29"/>
    <p:sldId id="382" r:id="rId30"/>
    <p:sldId id="362" r:id="rId31"/>
    <p:sldId id="383" r:id="rId32"/>
    <p:sldId id="384" r:id="rId33"/>
    <p:sldId id="386" r:id="rId34"/>
    <p:sldId id="391" r:id="rId35"/>
    <p:sldId id="335" r:id="rId36"/>
    <p:sldId id="364" r:id="rId37"/>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12257"/>
    <a:srgbClr val="F5F5F5"/>
    <a:srgbClr val="EDEDED"/>
    <a:srgbClr val="3E4301"/>
    <a:srgbClr val="0146D2"/>
    <a:srgbClr val="000849"/>
    <a:srgbClr val="1498DA"/>
    <a:srgbClr val="595959"/>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64A7C-8F19-4DF8-8B1A-CAB4CD4EB765}" v="3" dt="2022-05-05T11:15:31.769"/>
    <p1510:client id="{1D9CCAB7-3DBD-45D5-BEA0-C26D52ADF414}" v="118" dt="2022-02-16T09:03:33.073"/>
    <p1510:client id="{55327E46-92DE-4C2C-9B7F-32DF566A8B59}" v="20" dt="2022-02-17T08:46:58.179"/>
    <p1510:client id="{62C6E390-51D8-4953-B4CD-075AD1E1530F}" v="13" dt="2022-02-17T08:41:25.809"/>
    <p1510:client id="{A8866EA3-9D15-4D77-8E0B-75CBC51D015D}" v="120" dt="2022-02-17T08:23:18.922"/>
    <p1510:client id="{D0FC9E98-94CE-4A82-AE0C-EF1E082816BC}" v="36" dt="2022-02-17T08:42:29.657"/>
    <p1510:client id="{FF696927-F112-4B85-8AEB-CC2250C8FBC6}" v="26" dt="2022-02-17T08:02:05.84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4"/>
    <p:restoredTop sz="50930" autoAdjust="0"/>
  </p:normalViewPr>
  <p:slideViewPr>
    <p:cSldViewPr snapToGrid="0">
      <p:cViewPr varScale="1">
        <p:scale>
          <a:sx n="58" d="100"/>
          <a:sy n="58" d="100"/>
        </p:scale>
        <p:origin x="21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Stangeland" userId="S::elinstan@uio.no::d58da26e-1cd3-4363-85d7-865ab92173d0" providerId="AD" clId="Web-{0AA64A7C-8F19-4DF8-8B1A-CAB4CD4EB765}"/>
    <pc:docChg chg="modSld">
      <pc:chgData name="Elin Stangeland" userId="S::elinstan@uio.no::d58da26e-1cd3-4363-85d7-865ab92173d0" providerId="AD" clId="Web-{0AA64A7C-8F19-4DF8-8B1A-CAB4CD4EB765}" dt="2022-05-05T11:15:41.691" v="40"/>
      <pc:docMkLst>
        <pc:docMk/>
      </pc:docMkLst>
      <pc:sldChg chg="modNotes">
        <pc:chgData name="Elin Stangeland" userId="S::elinstan@uio.no::d58da26e-1cd3-4363-85d7-865ab92173d0" providerId="AD" clId="Web-{0AA64A7C-8F19-4DF8-8B1A-CAB4CD4EB765}" dt="2022-05-05T11:13:25.855" v="2"/>
        <pc:sldMkLst>
          <pc:docMk/>
          <pc:sldMk cId="3133506933" sldId="270"/>
        </pc:sldMkLst>
      </pc:sldChg>
      <pc:sldChg chg="modNotes">
        <pc:chgData name="Elin Stangeland" userId="S::elinstan@uio.no::d58da26e-1cd3-4363-85d7-865ab92173d0" providerId="AD" clId="Web-{0AA64A7C-8F19-4DF8-8B1A-CAB4CD4EB765}" dt="2022-05-05T11:13:34.793" v="5"/>
        <pc:sldMkLst>
          <pc:docMk/>
          <pc:sldMk cId="3625079136" sldId="309"/>
        </pc:sldMkLst>
      </pc:sldChg>
      <pc:sldChg chg="modNotes">
        <pc:chgData name="Elin Stangeland" userId="S::elinstan@uio.no::d58da26e-1cd3-4363-85d7-865ab92173d0" providerId="AD" clId="Web-{0AA64A7C-8F19-4DF8-8B1A-CAB4CD4EB765}" dt="2022-05-05T11:13:29.152" v="3"/>
        <pc:sldMkLst>
          <pc:docMk/>
          <pc:sldMk cId="4044871584" sldId="310"/>
        </pc:sldMkLst>
      </pc:sldChg>
      <pc:sldChg chg="modNotes">
        <pc:chgData name="Elin Stangeland" userId="S::elinstan@uio.no::d58da26e-1cd3-4363-85d7-865ab92173d0" providerId="AD" clId="Web-{0AA64A7C-8F19-4DF8-8B1A-CAB4CD4EB765}" dt="2022-05-05T11:13:19.355" v="0"/>
        <pc:sldMkLst>
          <pc:docMk/>
          <pc:sldMk cId="581312199" sldId="330"/>
        </pc:sldMkLst>
      </pc:sldChg>
      <pc:sldChg chg="modNotes">
        <pc:chgData name="Elin Stangeland" userId="S::elinstan@uio.no::d58da26e-1cd3-4363-85d7-865ab92173d0" providerId="AD" clId="Web-{0AA64A7C-8F19-4DF8-8B1A-CAB4CD4EB765}" dt="2022-05-05T11:15:41.691" v="40"/>
        <pc:sldMkLst>
          <pc:docMk/>
          <pc:sldMk cId="2946242466" sldId="335"/>
        </pc:sldMkLst>
      </pc:sldChg>
      <pc:sldChg chg="modNotes">
        <pc:chgData name="Elin Stangeland" userId="S::elinstan@uio.no::d58da26e-1cd3-4363-85d7-865ab92173d0" providerId="AD" clId="Web-{0AA64A7C-8F19-4DF8-8B1A-CAB4CD4EB765}" dt="2022-05-05T11:14:09.311" v="11"/>
        <pc:sldMkLst>
          <pc:docMk/>
          <pc:sldMk cId="1352159541" sldId="359"/>
        </pc:sldMkLst>
      </pc:sldChg>
      <pc:sldChg chg="modNotes">
        <pc:chgData name="Elin Stangeland" userId="S::elinstan@uio.no::d58da26e-1cd3-4363-85d7-865ab92173d0" providerId="AD" clId="Web-{0AA64A7C-8F19-4DF8-8B1A-CAB4CD4EB765}" dt="2022-05-05T11:15:09.658" v="23"/>
        <pc:sldMkLst>
          <pc:docMk/>
          <pc:sldMk cId="2295976224" sldId="362"/>
        </pc:sldMkLst>
      </pc:sldChg>
      <pc:sldChg chg="modNotes">
        <pc:chgData name="Elin Stangeland" userId="S::elinstan@uio.no::d58da26e-1cd3-4363-85d7-865ab92173d0" providerId="AD" clId="Web-{0AA64A7C-8F19-4DF8-8B1A-CAB4CD4EB765}" dt="2022-05-05T11:14:49.376" v="20"/>
        <pc:sldMkLst>
          <pc:docMk/>
          <pc:sldMk cId="475132009" sldId="363"/>
        </pc:sldMkLst>
      </pc:sldChg>
      <pc:sldChg chg="modNotes">
        <pc:chgData name="Elin Stangeland" userId="S::elinstan@uio.no::d58da26e-1cd3-4363-85d7-865ab92173d0" providerId="AD" clId="Web-{0AA64A7C-8F19-4DF8-8B1A-CAB4CD4EB765}" dt="2022-05-05T11:13:43.606" v="8"/>
        <pc:sldMkLst>
          <pc:docMk/>
          <pc:sldMk cId="2923778656" sldId="365"/>
        </pc:sldMkLst>
      </pc:sldChg>
      <pc:sldChg chg="modNotes">
        <pc:chgData name="Elin Stangeland" userId="S::elinstan@uio.no::d58da26e-1cd3-4363-85d7-865ab92173d0" providerId="AD" clId="Web-{0AA64A7C-8F19-4DF8-8B1A-CAB4CD4EB765}" dt="2022-05-05T11:13:22.480" v="1"/>
        <pc:sldMkLst>
          <pc:docMk/>
          <pc:sldMk cId="533680943" sldId="366"/>
        </pc:sldMkLst>
      </pc:sldChg>
      <pc:sldChg chg="modNotes">
        <pc:chgData name="Elin Stangeland" userId="S::elinstan@uio.no::d58da26e-1cd3-4363-85d7-865ab92173d0" providerId="AD" clId="Web-{0AA64A7C-8F19-4DF8-8B1A-CAB4CD4EB765}" dt="2022-05-05T11:14:44.938" v="19"/>
        <pc:sldMkLst>
          <pc:docMk/>
          <pc:sldMk cId="1383944294" sldId="367"/>
        </pc:sldMkLst>
      </pc:sldChg>
      <pc:sldChg chg="modNotes">
        <pc:chgData name="Elin Stangeland" userId="S::elinstan@uio.no::d58da26e-1cd3-4363-85d7-865ab92173d0" providerId="AD" clId="Web-{0AA64A7C-8F19-4DF8-8B1A-CAB4CD4EB765}" dt="2022-05-05T11:13:48.325" v="9"/>
        <pc:sldMkLst>
          <pc:docMk/>
          <pc:sldMk cId="1684698474" sldId="370"/>
        </pc:sldMkLst>
      </pc:sldChg>
      <pc:sldChg chg="modNotes">
        <pc:chgData name="Elin Stangeland" userId="S::elinstan@uio.no::d58da26e-1cd3-4363-85d7-865ab92173d0" providerId="AD" clId="Web-{0AA64A7C-8F19-4DF8-8B1A-CAB4CD4EB765}" dt="2022-05-05T11:13:32.215" v="4"/>
        <pc:sldMkLst>
          <pc:docMk/>
          <pc:sldMk cId="3750664155" sldId="371"/>
        </pc:sldMkLst>
      </pc:sldChg>
      <pc:sldChg chg="modNotes">
        <pc:chgData name="Elin Stangeland" userId="S::elinstan@uio.no::d58da26e-1cd3-4363-85d7-865ab92173d0" providerId="AD" clId="Web-{0AA64A7C-8F19-4DF8-8B1A-CAB4CD4EB765}" dt="2022-05-05T11:13:40.872" v="7"/>
        <pc:sldMkLst>
          <pc:docMk/>
          <pc:sldMk cId="3391719603" sldId="374"/>
        </pc:sldMkLst>
      </pc:sldChg>
      <pc:sldChg chg="modNotes">
        <pc:chgData name="Elin Stangeland" userId="S::elinstan@uio.no::d58da26e-1cd3-4363-85d7-865ab92173d0" providerId="AD" clId="Web-{0AA64A7C-8F19-4DF8-8B1A-CAB4CD4EB765}" dt="2022-05-05T11:13:37.731" v="6"/>
        <pc:sldMkLst>
          <pc:docMk/>
          <pc:sldMk cId="3164531393" sldId="375"/>
        </pc:sldMkLst>
      </pc:sldChg>
      <pc:sldChg chg="modNotes">
        <pc:chgData name="Elin Stangeland" userId="S::elinstan@uio.no::d58da26e-1cd3-4363-85d7-865ab92173d0" providerId="AD" clId="Web-{0AA64A7C-8F19-4DF8-8B1A-CAB4CD4EB765}" dt="2022-05-05T11:15:02.767" v="21"/>
        <pc:sldMkLst>
          <pc:docMk/>
          <pc:sldMk cId="2172486026" sldId="381"/>
        </pc:sldMkLst>
      </pc:sldChg>
      <pc:sldChg chg="modNotes">
        <pc:chgData name="Elin Stangeland" userId="S::elinstan@uio.no::d58da26e-1cd3-4363-85d7-865ab92173d0" providerId="AD" clId="Web-{0AA64A7C-8F19-4DF8-8B1A-CAB4CD4EB765}" dt="2022-05-05T11:15:07.439" v="22"/>
        <pc:sldMkLst>
          <pc:docMk/>
          <pc:sldMk cId="4260492822" sldId="382"/>
        </pc:sldMkLst>
      </pc:sldChg>
      <pc:sldChg chg="modNotes">
        <pc:chgData name="Elin Stangeland" userId="S::elinstan@uio.no::d58da26e-1cd3-4363-85d7-865ab92173d0" providerId="AD" clId="Web-{0AA64A7C-8F19-4DF8-8B1A-CAB4CD4EB765}" dt="2022-05-05T11:15:13.111" v="24"/>
        <pc:sldMkLst>
          <pc:docMk/>
          <pc:sldMk cId="2925830110" sldId="383"/>
        </pc:sldMkLst>
      </pc:sldChg>
      <pc:sldChg chg="modNotes">
        <pc:chgData name="Elin Stangeland" userId="S::elinstan@uio.no::d58da26e-1cd3-4363-85d7-865ab92173d0" providerId="AD" clId="Web-{0AA64A7C-8F19-4DF8-8B1A-CAB4CD4EB765}" dt="2022-05-05T11:15:16.127" v="25"/>
        <pc:sldMkLst>
          <pc:docMk/>
          <pc:sldMk cId="1054252185" sldId="384"/>
        </pc:sldMkLst>
      </pc:sldChg>
      <pc:sldChg chg="modNotes">
        <pc:chgData name="Elin Stangeland" userId="S::elinstan@uio.no::d58da26e-1cd3-4363-85d7-865ab92173d0" providerId="AD" clId="Web-{0AA64A7C-8F19-4DF8-8B1A-CAB4CD4EB765}" dt="2022-05-05T11:14:31.671" v="14"/>
        <pc:sldMkLst>
          <pc:docMk/>
          <pc:sldMk cId="1163198037" sldId="385"/>
        </pc:sldMkLst>
      </pc:sldChg>
      <pc:sldChg chg="modNotes">
        <pc:chgData name="Elin Stangeland" userId="S::elinstan@uio.no::d58da26e-1cd3-4363-85d7-865ab92173d0" providerId="AD" clId="Web-{0AA64A7C-8F19-4DF8-8B1A-CAB4CD4EB765}" dt="2022-05-05T11:15:29.487" v="38"/>
        <pc:sldMkLst>
          <pc:docMk/>
          <pc:sldMk cId="525193517" sldId="386"/>
        </pc:sldMkLst>
      </pc:sldChg>
      <pc:sldChg chg="modNotes">
        <pc:chgData name="Elin Stangeland" userId="S::elinstan@uio.no::d58da26e-1cd3-4363-85d7-865ab92173d0" providerId="AD" clId="Web-{0AA64A7C-8F19-4DF8-8B1A-CAB4CD4EB765}" dt="2022-05-05T11:14:38.906" v="18"/>
        <pc:sldMkLst>
          <pc:docMk/>
          <pc:sldMk cId="2162656405" sldId="390"/>
        </pc:sldMkLst>
      </pc:sldChg>
      <pc:sldChg chg="modNotes">
        <pc:chgData name="Elin Stangeland" userId="S::elinstan@uio.no::d58da26e-1cd3-4363-85d7-865ab92173d0" providerId="AD" clId="Web-{0AA64A7C-8F19-4DF8-8B1A-CAB4CD4EB765}" dt="2022-05-05T11:15:37.644" v="39"/>
        <pc:sldMkLst>
          <pc:docMk/>
          <pc:sldMk cId="420367446" sldId="391"/>
        </pc:sldMkLst>
      </pc:sldChg>
      <pc:sldChg chg="modNotes">
        <pc:chgData name="Elin Stangeland" userId="S::elinstan@uio.no::d58da26e-1cd3-4363-85d7-865ab92173d0" providerId="AD" clId="Web-{0AA64A7C-8F19-4DF8-8B1A-CAB4CD4EB765}" dt="2022-05-05T11:14:04.482" v="10"/>
        <pc:sldMkLst>
          <pc:docMk/>
          <pc:sldMk cId="124982703" sldId="3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D2F2231-F62D-467C-AD4A-D83D4EF5C3F1}" type="datetimeFigureOut">
              <a:rPr lang="nb-NO" smtClean="0"/>
              <a:t>05.05.2022</a:t>
            </a:fld>
            <a:endParaRPr lang="nb-NO"/>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9DA7E01-5677-4208-A871-3F140B7CEF2D}" type="slidenum">
              <a:rPr lang="nb-NO" smtClean="0"/>
              <a:t>‹#›</a:t>
            </a:fld>
            <a:endParaRPr lang="nb-NO"/>
          </a:p>
        </p:txBody>
      </p:sp>
    </p:spTree>
    <p:extLst>
      <p:ext uri="{BB962C8B-B14F-4D97-AF65-F5344CB8AC3E}">
        <p14:creationId xmlns:p14="http://schemas.microsoft.com/office/powerpoint/2010/main" val="57532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dialliance.org/Specification/DDI-Codebook/2.5/" TargetMode="External"/><Relationship Id="rId7" Type="http://schemas.openxmlformats.org/officeDocument/2006/relationships/hyperlink" Target="https://www.cessda.eu/Training/Training-Resources/Library/Data-Management-Expert-Guide/2.-Organise-Document/Documentation-and-meta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dialliance.org/products/overview-of-current-products" TargetMode="External"/><Relationship Id="rId5" Type="http://schemas.openxmlformats.org/officeDocument/2006/relationships/hyperlink" Target="https://ddialliance.org/announcement/public-review-ddi-cross-domain-integration-ddi-cdi" TargetMode="External"/><Relationship Id="rId4" Type="http://schemas.openxmlformats.org/officeDocument/2006/relationships/hyperlink" Target="https://ddialliance.org/Specification/DDI-Lifecycle/3.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loc.gov/standards/mods/mods-outline-3-5.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38C766-51B5-4C03-8C96-D8888F326AD4}" type="slidenum">
              <a:rPr kumimoji="0" lang="en-US" altLang="nb-NO" sz="13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nb-NO" sz="13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31882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ea typeface="Calibri"/>
              <a:cs typeface="Calibri"/>
            </a:endParaRPr>
          </a:p>
        </p:txBody>
      </p:sp>
      <p:sp>
        <p:nvSpPr>
          <p:cNvPr id="4" name="Slide Number Placeholder 3"/>
          <p:cNvSpPr>
            <a:spLocks noGrp="1"/>
          </p:cNvSpPr>
          <p:nvPr>
            <p:ph type="sldNum" sz="quarter" idx="10"/>
          </p:nvPr>
        </p:nvSpPr>
        <p:spPr/>
        <p:txBody>
          <a:bodyPr/>
          <a:lstStyle/>
          <a:p>
            <a:fld id="{EA72985F-36CD-4D87-8C89-674A558E8057}" type="slidenum">
              <a:rPr lang="en-US" smtClean="0"/>
              <a:t>10</a:t>
            </a:fld>
            <a:endParaRPr lang="en-US"/>
          </a:p>
        </p:txBody>
      </p:sp>
    </p:spTree>
    <p:extLst>
      <p:ext uri="{BB962C8B-B14F-4D97-AF65-F5344CB8AC3E}">
        <p14:creationId xmlns:p14="http://schemas.microsoft.com/office/powerpoint/2010/main" val="171482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Forskpro</a:t>
            </a:r>
            <a:r>
              <a:rPr lang="nb-NO" dirty="0"/>
              <a:t> – </a:t>
            </a:r>
            <a:r>
              <a:rPr lang="nb-NO" dirty="0" err="1"/>
              <a:t>project</a:t>
            </a:r>
            <a:r>
              <a:rPr lang="nb-NO" dirty="0"/>
              <a:t> metadata</a:t>
            </a:r>
          </a:p>
        </p:txBody>
      </p:sp>
      <p:sp>
        <p:nvSpPr>
          <p:cNvPr id="4" name="Slide Number Placeholder 3"/>
          <p:cNvSpPr>
            <a:spLocks noGrp="1"/>
          </p:cNvSpPr>
          <p:nvPr>
            <p:ph type="sldNum" sz="quarter" idx="10"/>
          </p:nvPr>
        </p:nvSpPr>
        <p:spPr/>
        <p:txBody>
          <a:bodyPr/>
          <a:lstStyle/>
          <a:p>
            <a:fld id="{F9DA7E01-5677-4208-A871-3F140B7CEF2D}" type="slidenum">
              <a:rPr lang="nb-NO" smtClean="0"/>
              <a:t>11</a:t>
            </a:fld>
            <a:endParaRPr lang="nb-NO"/>
          </a:p>
        </p:txBody>
      </p:sp>
    </p:spTree>
    <p:extLst>
      <p:ext uri="{BB962C8B-B14F-4D97-AF65-F5344CB8AC3E}">
        <p14:creationId xmlns:p14="http://schemas.microsoft.com/office/powerpoint/2010/main" val="63898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0">
              <a:spcBef>
                <a:spcPts val="600"/>
              </a:spcBef>
              <a:buFontTx/>
              <a:buChar char="-"/>
            </a:pPr>
            <a:r>
              <a:rPr lang="en-US" sz="1200" kern="0" dirty="0">
                <a:solidFill>
                  <a:prstClr val="black"/>
                </a:solidFill>
                <a:cs typeface="Arial"/>
              </a:rPr>
              <a:t>An international standard for describing the data produced by observational methods in the social, </a:t>
            </a:r>
            <a:r>
              <a:rPr lang="en-US" sz="1200" kern="0" dirty="0" err="1">
                <a:solidFill>
                  <a:prstClr val="black"/>
                </a:solidFill>
                <a:cs typeface="Arial"/>
              </a:rPr>
              <a:t>behavioural</a:t>
            </a:r>
            <a:r>
              <a:rPr lang="en-US" sz="1200" kern="0" dirty="0">
                <a:solidFill>
                  <a:prstClr val="black"/>
                </a:solidFill>
                <a:cs typeface="Arial"/>
              </a:rPr>
              <a:t>, economic, and health sciences</a:t>
            </a:r>
          </a:p>
          <a:p>
            <a:pPr marL="457200" indent="0">
              <a:spcBef>
                <a:spcPts val="600"/>
              </a:spcBef>
              <a:buFontTx/>
              <a:buChar char="-"/>
            </a:pPr>
            <a:r>
              <a:rPr lang="en-US" sz="1200" kern="0" dirty="0">
                <a:solidFill>
                  <a:prstClr val="black"/>
                </a:solidFill>
                <a:cs typeface="Arial"/>
              </a:rPr>
              <a:t>Expressed in XML </a:t>
            </a:r>
          </a:p>
          <a:p>
            <a:pPr marL="457200" indent="0">
              <a:spcBef>
                <a:spcPts val="600"/>
              </a:spcBef>
              <a:buFontTx/>
              <a:buChar char="-"/>
            </a:pPr>
            <a:r>
              <a:rPr lang="en-US" sz="1200" kern="0" dirty="0">
                <a:solidFill>
                  <a:prstClr val="black"/>
                </a:solidFill>
                <a:cs typeface="Arial"/>
              </a:rPr>
              <a:t>Supports the entire research data lifecycle:</a:t>
            </a:r>
          </a:p>
          <a:p>
            <a:pPr marL="914400" lvl="2" indent="0">
              <a:spcBef>
                <a:spcPts val="600"/>
              </a:spcBef>
              <a:buFontTx/>
              <a:buChar char="-"/>
            </a:pPr>
            <a:r>
              <a:rPr lang="en-US" sz="1200" kern="0" dirty="0">
                <a:solidFill>
                  <a:prstClr val="black"/>
                </a:solidFill>
                <a:cs typeface="Arial"/>
              </a:rPr>
              <a:t>For a single data set: </a:t>
            </a:r>
            <a:r>
              <a:rPr lang="en-US" sz="1200" kern="0" dirty="0">
                <a:solidFill>
                  <a:prstClr val="black"/>
                </a:solidFill>
                <a:cs typeface="Arial"/>
                <a:hlinkClick r:id="rId3"/>
              </a:rPr>
              <a:t>DDI Codebook</a:t>
            </a:r>
            <a:r>
              <a:rPr lang="en-US" sz="1200" kern="0" dirty="0">
                <a:solidFill>
                  <a:prstClr val="black"/>
                </a:solidFill>
                <a:cs typeface="Arial"/>
              </a:rPr>
              <a:t> (DDI-C)</a:t>
            </a:r>
          </a:p>
          <a:p>
            <a:pPr marL="914400" lvl="2" indent="0">
              <a:spcBef>
                <a:spcPts val="600"/>
              </a:spcBef>
              <a:buFontTx/>
              <a:buChar char="-"/>
            </a:pPr>
            <a:r>
              <a:rPr lang="en-US" sz="1200" kern="0" dirty="0">
                <a:solidFill>
                  <a:prstClr val="black"/>
                </a:solidFill>
                <a:cs typeface="Arial"/>
              </a:rPr>
              <a:t>For a longitudinal, linked and other complex datasets: </a:t>
            </a:r>
            <a:r>
              <a:rPr lang="en-US" sz="1200" kern="0" dirty="0">
                <a:solidFill>
                  <a:prstClr val="black"/>
                </a:solidFill>
                <a:cs typeface="Arial"/>
                <a:hlinkClick r:id="rId4"/>
              </a:rPr>
              <a:t>DDI Lifecycle</a:t>
            </a:r>
            <a:r>
              <a:rPr lang="en-US" sz="1200" kern="0" dirty="0">
                <a:solidFill>
                  <a:prstClr val="black"/>
                </a:solidFill>
                <a:cs typeface="Arial"/>
              </a:rPr>
              <a:t> (DDI-L)</a:t>
            </a:r>
          </a:p>
          <a:p>
            <a:pPr marL="914400" lvl="2" indent="0">
              <a:spcBef>
                <a:spcPts val="600"/>
              </a:spcBef>
              <a:buFontTx/>
              <a:buChar char="-"/>
            </a:pPr>
            <a:r>
              <a:rPr lang="en-US" sz="1200" kern="0" dirty="0">
                <a:solidFill>
                  <a:prstClr val="black"/>
                </a:solidFill>
                <a:cs typeface="Arial"/>
              </a:rPr>
              <a:t>Common fields include: Title, Alternate Title, Principal Investigator, Funding, Bibliographic Citation, Series Information, Summary, Subject Terms, Geographic Coverage, Time Period, Date of Collection, Unit of Observation, Universe, Data Type, Sampling, Weights, Mode of Collection, Response Rates, Extent of Processing, Restrictions, Version History</a:t>
            </a:r>
          </a:p>
          <a:p>
            <a:pPr marL="914400" lvl="2" indent="0">
              <a:spcBef>
                <a:spcPts val="600"/>
              </a:spcBef>
              <a:buFontTx/>
              <a:buChar char="-"/>
            </a:pPr>
            <a:r>
              <a:rPr lang="en-US" sz="1200" kern="0" dirty="0">
                <a:solidFill>
                  <a:prstClr val="black"/>
                </a:solidFill>
                <a:cs typeface="Arial"/>
              </a:rPr>
              <a:t>For interdisciplinary research soon is coming </a:t>
            </a:r>
            <a:r>
              <a:rPr lang="en-US" sz="1200" kern="0" dirty="0">
                <a:solidFill>
                  <a:prstClr val="black"/>
                </a:solidFill>
                <a:cs typeface="Arial"/>
                <a:hlinkClick r:id="rId5"/>
              </a:rPr>
              <a:t>DDI - Cross Domain Integration </a:t>
            </a:r>
            <a:r>
              <a:rPr lang="en-US" sz="1200" kern="0" dirty="0">
                <a:solidFill>
                  <a:prstClr val="black"/>
                </a:solidFill>
                <a:cs typeface="Arial"/>
              </a:rPr>
              <a:t>(DDI-CDI)</a:t>
            </a:r>
          </a:p>
          <a:p>
            <a:endParaRPr lang="nb-NO" sz="1200" dirty="0"/>
          </a:p>
          <a:p>
            <a:r>
              <a:rPr lang="nb-NO" sz="1200" i="1" dirty="0">
                <a:hlinkClick r:id="rId6"/>
              </a:rPr>
              <a:t>https://ddialliance.org/products/overview-of-current-products</a:t>
            </a:r>
            <a:r>
              <a:rPr lang="nb-NO" sz="1200" i="1" dirty="0"/>
              <a:t>   </a:t>
            </a:r>
          </a:p>
          <a:p>
            <a:r>
              <a:rPr lang="nb-NO" sz="1200" i="1" dirty="0">
                <a:hlinkClick r:id="rId7"/>
              </a:rPr>
              <a:t>https://www.cessda.eu/Training/Training-Resources/Library/Data-Management-Expert-Guide/2.-Organise-Document/Documentation-and-metadata</a:t>
            </a:r>
            <a:r>
              <a:rPr lang="nb-NO" sz="1200" i="1" dirty="0"/>
              <a:t>  </a:t>
            </a:r>
          </a:p>
          <a:p>
            <a:endParaRPr lang="nb-NO" sz="1200" dirty="0"/>
          </a:p>
          <a:p>
            <a:r>
              <a:rPr lang="nb-NO" sz="1200" dirty="0"/>
              <a:t>From RDM</a:t>
            </a:r>
            <a:r>
              <a:rPr lang="nb-NO" sz="1200" baseline="0" dirty="0"/>
              <a:t> </a:t>
            </a:r>
            <a:r>
              <a:rPr lang="nb-NO" sz="1200" baseline="0" dirty="0" err="1"/>
              <a:t>course</a:t>
            </a:r>
            <a:endParaRPr lang="nb-NO" sz="1200" dirty="0"/>
          </a:p>
        </p:txBody>
      </p:sp>
      <p:sp>
        <p:nvSpPr>
          <p:cNvPr id="4" name="Slide Number Placeholder 3"/>
          <p:cNvSpPr>
            <a:spLocks noGrp="1"/>
          </p:cNvSpPr>
          <p:nvPr>
            <p:ph type="sldNum" sz="quarter" idx="10"/>
          </p:nvPr>
        </p:nvSpPr>
        <p:spPr/>
        <p:txBody>
          <a:bodyPr/>
          <a:lstStyle/>
          <a:p>
            <a:fld id="{F9DA7E01-5677-4208-A871-3F140B7CEF2D}" type="slidenum">
              <a:rPr lang="nb-NO" smtClean="0"/>
              <a:t>12</a:t>
            </a:fld>
            <a:endParaRPr lang="nb-NO"/>
          </a:p>
        </p:txBody>
      </p:sp>
    </p:spTree>
    <p:extLst>
      <p:ext uri="{BB962C8B-B14F-4D97-AF65-F5344CB8AC3E}">
        <p14:creationId xmlns:p14="http://schemas.microsoft.com/office/powerpoint/2010/main" val="968659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F9DA7E01-5677-4208-A871-3F140B7CEF2D}" type="slidenum">
              <a:rPr lang="nb-NO" smtClean="0"/>
              <a:t>13</a:t>
            </a:fld>
            <a:endParaRPr lang="nb-NO"/>
          </a:p>
        </p:txBody>
      </p:sp>
    </p:spTree>
    <p:extLst>
      <p:ext uri="{BB962C8B-B14F-4D97-AF65-F5344CB8AC3E}">
        <p14:creationId xmlns:p14="http://schemas.microsoft.com/office/powerpoint/2010/main" val="382579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14</a:t>
            </a:fld>
            <a:endParaRPr lang="nb-NO"/>
          </a:p>
        </p:txBody>
      </p:sp>
    </p:spTree>
    <p:extLst>
      <p:ext uri="{BB962C8B-B14F-4D97-AF65-F5344CB8AC3E}">
        <p14:creationId xmlns:p14="http://schemas.microsoft.com/office/powerpoint/2010/main" val="298997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15</a:t>
            </a:fld>
            <a:endParaRPr lang="nb-NO"/>
          </a:p>
        </p:txBody>
      </p:sp>
    </p:spTree>
    <p:extLst>
      <p:ext uri="{BB962C8B-B14F-4D97-AF65-F5344CB8AC3E}">
        <p14:creationId xmlns:p14="http://schemas.microsoft.com/office/powerpoint/2010/main" val="339324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1" dirty="0">
              <a:ea typeface="Calibri"/>
              <a:cs typeface="Calibri"/>
            </a:endParaRPr>
          </a:p>
        </p:txBody>
      </p:sp>
      <p:sp>
        <p:nvSpPr>
          <p:cNvPr id="4" name="Plassholder for lysbildenummer 3"/>
          <p:cNvSpPr>
            <a:spLocks noGrp="1"/>
          </p:cNvSpPr>
          <p:nvPr>
            <p:ph type="sldNum" sz="quarter" idx="5"/>
          </p:nvPr>
        </p:nvSpPr>
        <p:spPr/>
        <p:txBody>
          <a:bodyPr/>
          <a:lstStyle/>
          <a:p>
            <a:fld id="{F9DA7E01-5677-4208-A871-3F140B7CEF2D}" type="slidenum">
              <a:rPr lang="nb-NO" smtClean="0"/>
              <a:t>16</a:t>
            </a:fld>
            <a:endParaRPr lang="nb-NO"/>
          </a:p>
        </p:txBody>
      </p:sp>
    </p:spTree>
    <p:extLst>
      <p:ext uri="{BB962C8B-B14F-4D97-AF65-F5344CB8AC3E}">
        <p14:creationId xmlns:p14="http://schemas.microsoft.com/office/powerpoint/2010/main" val="38010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17</a:t>
            </a:fld>
            <a:endParaRPr lang="nb-NO"/>
          </a:p>
        </p:txBody>
      </p:sp>
    </p:spTree>
    <p:extLst>
      <p:ext uri="{BB962C8B-B14F-4D97-AF65-F5344CB8AC3E}">
        <p14:creationId xmlns:p14="http://schemas.microsoft.com/office/powerpoint/2010/main" val="425477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18</a:t>
            </a:fld>
            <a:endParaRPr lang="nb-NO"/>
          </a:p>
        </p:txBody>
      </p:sp>
    </p:spTree>
    <p:extLst>
      <p:ext uri="{BB962C8B-B14F-4D97-AF65-F5344CB8AC3E}">
        <p14:creationId xmlns:p14="http://schemas.microsoft.com/office/powerpoint/2010/main" val="1114934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DataCite</a:t>
            </a:r>
            <a:r>
              <a:rPr lang="nb-NO" dirty="0"/>
              <a:t>:</a:t>
            </a:r>
            <a:r>
              <a:rPr lang="nb-NO" baseline="0" dirty="0"/>
              <a:t> https://schema.datacite.org/</a:t>
            </a:r>
          </a:p>
          <a:p>
            <a:r>
              <a:rPr lang="nb-NO" baseline="0" dirty="0"/>
              <a:t>Dublin </a:t>
            </a:r>
            <a:r>
              <a:rPr lang="nb-NO" baseline="0" dirty="0" err="1"/>
              <a:t>Core</a:t>
            </a:r>
            <a:r>
              <a:rPr lang="nb-NO" baseline="0" dirty="0"/>
              <a:t> Metadata Terms: https://www.dublincore.org/specifications/dublin-core/dcmi-terms/</a:t>
            </a:r>
          </a:p>
          <a:p>
            <a:r>
              <a:rPr lang="nb-NO" baseline="0" dirty="0"/>
              <a:t>MODS: </a:t>
            </a:r>
            <a:r>
              <a:rPr lang="nb-NO" sz="1200" b="0" i="0" u="sng" strike="noStrike" kern="1200" dirty="0">
                <a:solidFill>
                  <a:schemeClr val="tx1"/>
                </a:solidFill>
                <a:effectLst/>
                <a:latin typeface="+mn-lt"/>
                <a:ea typeface="+mn-ea"/>
                <a:cs typeface="+mn-cs"/>
                <a:hlinkClick r:id="rId3"/>
              </a:rPr>
              <a:t>http://www.loc.gov/standards/mods/mods-outline-3-5.html</a:t>
            </a:r>
            <a:r>
              <a:rPr lang="nb-NO" dirty="0"/>
              <a:t> </a:t>
            </a:r>
            <a:endParaRPr lang="nb-NO" baseline="0" dirty="0"/>
          </a:p>
          <a:p>
            <a:r>
              <a:rPr lang="nb-NO" baseline="0" dirty="0" err="1"/>
              <a:t>OpenAire</a:t>
            </a:r>
            <a:r>
              <a:rPr lang="nb-NO" baseline="0" dirty="0"/>
              <a:t>: </a:t>
            </a:r>
            <a:r>
              <a:rPr lang="nb-NO" sz="1200" b="0" i="0" u="none" strike="noStrike" kern="1200" dirty="0">
                <a:solidFill>
                  <a:schemeClr val="tx1"/>
                </a:solidFill>
                <a:effectLst/>
                <a:latin typeface="+mn-lt"/>
                <a:ea typeface="+mn-ea"/>
                <a:cs typeface="+mn-cs"/>
              </a:rPr>
              <a:t>https://guidelines.openaire.eu/en/latest/data/index.html</a:t>
            </a:r>
            <a:r>
              <a:rPr lang="nb-NO" dirty="0"/>
              <a:t> </a:t>
            </a:r>
          </a:p>
          <a:p>
            <a:r>
              <a:rPr lang="nb-NO" baseline="0" dirty="0"/>
              <a:t>DDI: </a:t>
            </a:r>
            <a:r>
              <a:rPr lang="nb-NO" sz="1200" b="0" i="0" u="none" strike="noStrike" kern="1200" dirty="0">
                <a:solidFill>
                  <a:schemeClr val="tx1"/>
                </a:solidFill>
                <a:effectLst/>
                <a:latin typeface="+mn-lt"/>
                <a:ea typeface="+mn-ea"/>
                <a:cs typeface="+mn-cs"/>
              </a:rPr>
              <a:t>https://ddialliance.org/</a:t>
            </a:r>
            <a:endParaRPr lang="nb-NO" dirty="0"/>
          </a:p>
          <a:p>
            <a:r>
              <a:rPr lang="nb-NO" baseline="0" dirty="0"/>
              <a:t>Schema.org: https://schema.org/Dataset</a:t>
            </a:r>
          </a:p>
          <a:p>
            <a:r>
              <a:rPr lang="nb-NO" dirty="0" err="1"/>
              <a:t>Dataverse</a:t>
            </a:r>
            <a:r>
              <a:rPr lang="nb-NO" dirty="0"/>
              <a:t>: https://docs.google.com/spreadsheets/d/13HP-jI_cwLDHBetn9UKTREPJ_F4iHdAvhjmlvmYdSSw/edit#gid=0</a:t>
            </a:r>
          </a:p>
        </p:txBody>
      </p:sp>
      <p:sp>
        <p:nvSpPr>
          <p:cNvPr id="4" name="Slide Number Placeholder 3"/>
          <p:cNvSpPr>
            <a:spLocks noGrp="1"/>
          </p:cNvSpPr>
          <p:nvPr>
            <p:ph type="sldNum" sz="quarter" idx="10"/>
          </p:nvPr>
        </p:nvSpPr>
        <p:spPr/>
        <p:txBody>
          <a:bodyPr/>
          <a:lstStyle/>
          <a:p>
            <a:fld id="{F9DA7E01-5677-4208-A871-3F140B7CEF2D}" type="slidenum">
              <a:rPr lang="nb-NO" smtClean="0"/>
              <a:t>19</a:t>
            </a:fld>
            <a:endParaRPr lang="nb-NO"/>
          </a:p>
        </p:txBody>
      </p:sp>
    </p:spTree>
    <p:extLst>
      <p:ext uri="{BB962C8B-B14F-4D97-AF65-F5344CB8AC3E}">
        <p14:creationId xmlns:p14="http://schemas.microsoft.com/office/powerpoint/2010/main" val="111789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ea typeface="Calibri"/>
              <a:cs typeface="Calibri"/>
            </a:endParaRPr>
          </a:p>
        </p:txBody>
      </p:sp>
      <p:sp>
        <p:nvSpPr>
          <p:cNvPr id="4" name="Slide Number Placeholder 3"/>
          <p:cNvSpPr>
            <a:spLocks noGrp="1"/>
          </p:cNvSpPr>
          <p:nvPr>
            <p:ph type="sldNum" sz="quarter" idx="10"/>
          </p:nvPr>
        </p:nvSpPr>
        <p:spPr/>
        <p:txBody>
          <a:bodyPr/>
          <a:lstStyle/>
          <a:p>
            <a:fld id="{F9DA7E01-5677-4208-A871-3F140B7CEF2D}" type="slidenum">
              <a:rPr lang="nb-NO" smtClean="0"/>
              <a:t>2</a:t>
            </a:fld>
            <a:endParaRPr lang="nb-NO"/>
          </a:p>
        </p:txBody>
      </p:sp>
    </p:spTree>
    <p:extLst>
      <p:ext uri="{BB962C8B-B14F-4D97-AF65-F5344CB8AC3E}">
        <p14:creationId xmlns:p14="http://schemas.microsoft.com/office/powerpoint/2010/main" val="223158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a:t>
            </a:r>
            <a:r>
              <a:rPr lang="nb-NO" dirty="0" err="1"/>
              <a:t>dataverse</a:t>
            </a:r>
            <a:r>
              <a:rPr lang="nb-NO" dirty="0"/>
              <a:t> metadata standard – v.4 – </a:t>
            </a:r>
            <a:r>
              <a:rPr lang="nb-NO" dirty="0" err="1"/>
              <a:t>which</a:t>
            </a:r>
            <a:r>
              <a:rPr lang="nb-NO" dirty="0"/>
              <a:t> </a:t>
            </a:r>
            <a:r>
              <a:rPr lang="nb-NO" dirty="0" err="1"/>
              <a:t>we</a:t>
            </a:r>
            <a:r>
              <a:rPr lang="nb-NO" dirty="0"/>
              <a:t> </a:t>
            </a:r>
            <a:r>
              <a:rPr lang="nb-NO" dirty="0" err="1"/>
              <a:t>built</a:t>
            </a:r>
            <a:r>
              <a:rPr lang="nb-NO" dirty="0"/>
              <a:t> </a:t>
            </a:r>
            <a:r>
              <a:rPr lang="nb-NO" dirty="0" err="1"/>
              <a:t>upon</a:t>
            </a:r>
            <a:endParaRPr lang="nb-NO" dirty="0">
              <a:ea typeface="Calibri" panose="020F0502020204030204"/>
              <a:cs typeface="Calibri" panose="020F0502020204030204"/>
            </a:endParaRPr>
          </a:p>
          <a:p>
            <a:endParaRPr lang="nb-NO" dirty="0">
              <a:ea typeface="Calibri" panose="020F0502020204030204"/>
              <a:cs typeface="Calibri" panose="020F0502020204030204"/>
            </a:endParaRPr>
          </a:p>
          <a:p>
            <a:r>
              <a:rPr lang="nb-NO" dirty="0"/>
              <a:t>https://docs.google.com/spreadsheets/d/13HP-jI_cwLDHBetn9UKTREPJ_F4iHdAvhjmlvmYdSSw/edit#gid=0</a:t>
            </a:r>
            <a:endParaRPr lang="nb-NO"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F9DA7E01-5677-4208-A871-3F140B7CEF2D}" type="slidenum">
              <a:rPr lang="nb-NO" smtClean="0"/>
              <a:t>20</a:t>
            </a:fld>
            <a:endParaRPr lang="nb-NO"/>
          </a:p>
        </p:txBody>
      </p:sp>
    </p:spTree>
    <p:extLst>
      <p:ext uri="{BB962C8B-B14F-4D97-AF65-F5344CB8AC3E}">
        <p14:creationId xmlns:p14="http://schemas.microsoft.com/office/powerpoint/2010/main" val="303094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21</a:t>
            </a:fld>
            <a:endParaRPr lang="nb-NO"/>
          </a:p>
        </p:txBody>
      </p:sp>
    </p:spTree>
    <p:extLst>
      <p:ext uri="{BB962C8B-B14F-4D97-AF65-F5344CB8AC3E}">
        <p14:creationId xmlns:p14="http://schemas.microsoft.com/office/powerpoint/2010/main" val="1913113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22</a:t>
            </a:fld>
            <a:endParaRPr lang="nb-NO"/>
          </a:p>
        </p:txBody>
      </p:sp>
    </p:spTree>
    <p:extLst>
      <p:ext uri="{BB962C8B-B14F-4D97-AF65-F5344CB8AC3E}">
        <p14:creationId xmlns:p14="http://schemas.microsoft.com/office/powerpoint/2010/main" val="416536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F9DA7E01-5677-4208-A871-3F140B7CEF2D}" type="slidenum">
              <a:rPr lang="nb-NO" smtClean="0"/>
              <a:t>23</a:t>
            </a:fld>
            <a:endParaRPr lang="nb-NO"/>
          </a:p>
        </p:txBody>
      </p:sp>
    </p:spTree>
    <p:extLst>
      <p:ext uri="{BB962C8B-B14F-4D97-AF65-F5344CB8AC3E}">
        <p14:creationId xmlns:p14="http://schemas.microsoft.com/office/powerpoint/2010/main" val="1428807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a:p>
            <a:r>
              <a:rPr lang="nb-NO" dirty="0"/>
              <a:t>Fra test server – så blir ikke 100% sånn.</a:t>
            </a:r>
            <a:r>
              <a:rPr lang="nb-NO" baseline="0" dirty="0"/>
              <a:t> </a:t>
            </a:r>
            <a:endParaRPr lang="nb-NO" dirty="0">
              <a:ea typeface="Calibri"/>
              <a:cs typeface="Calibri"/>
            </a:endParaRPr>
          </a:p>
        </p:txBody>
      </p:sp>
      <p:sp>
        <p:nvSpPr>
          <p:cNvPr id="4" name="Slide Number Placeholder 3"/>
          <p:cNvSpPr>
            <a:spLocks noGrp="1"/>
          </p:cNvSpPr>
          <p:nvPr>
            <p:ph type="sldNum" sz="quarter" idx="10"/>
          </p:nvPr>
        </p:nvSpPr>
        <p:spPr/>
        <p:txBody>
          <a:bodyPr/>
          <a:lstStyle/>
          <a:p>
            <a:fld id="{F9DA7E01-5677-4208-A871-3F140B7CEF2D}" type="slidenum">
              <a:rPr lang="nb-NO" smtClean="0"/>
              <a:t>24</a:t>
            </a:fld>
            <a:endParaRPr lang="nb-NO"/>
          </a:p>
        </p:txBody>
      </p:sp>
    </p:spTree>
    <p:extLst>
      <p:ext uri="{BB962C8B-B14F-4D97-AF65-F5344CB8AC3E}">
        <p14:creationId xmlns:p14="http://schemas.microsoft.com/office/powerpoint/2010/main" val="360660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25</a:t>
            </a:fld>
            <a:endParaRPr lang="nb-NO"/>
          </a:p>
        </p:txBody>
      </p:sp>
    </p:spTree>
    <p:extLst>
      <p:ext uri="{BB962C8B-B14F-4D97-AF65-F5344CB8AC3E}">
        <p14:creationId xmlns:p14="http://schemas.microsoft.com/office/powerpoint/2010/main" val="119785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F9DA7E01-5677-4208-A871-3F140B7CEF2D}" type="slidenum">
              <a:rPr lang="nb-NO" smtClean="0"/>
              <a:t>26</a:t>
            </a:fld>
            <a:endParaRPr lang="nb-NO"/>
          </a:p>
        </p:txBody>
      </p:sp>
    </p:spTree>
    <p:extLst>
      <p:ext uri="{BB962C8B-B14F-4D97-AF65-F5344CB8AC3E}">
        <p14:creationId xmlns:p14="http://schemas.microsoft.com/office/powerpoint/2010/main" val="125009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ea typeface="Calibri"/>
              <a:cs typeface="Calibri"/>
            </a:endParaRPr>
          </a:p>
        </p:txBody>
      </p:sp>
      <p:sp>
        <p:nvSpPr>
          <p:cNvPr id="4" name="Slide Number Placeholder 3"/>
          <p:cNvSpPr>
            <a:spLocks noGrp="1"/>
          </p:cNvSpPr>
          <p:nvPr>
            <p:ph type="sldNum" sz="quarter" idx="10"/>
          </p:nvPr>
        </p:nvSpPr>
        <p:spPr/>
        <p:txBody>
          <a:bodyPr/>
          <a:lstStyle/>
          <a:p>
            <a:fld id="{F9DA7E01-5677-4208-A871-3F140B7CEF2D}" type="slidenum">
              <a:rPr lang="nb-NO" smtClean="0"/>
              <a:t>27</a:t>
            </a:fld>
            <a:endParaRPr lang="nb-NO"/>
          </a:p>
        </p:txBody>
      </p:sp>
    </p:spTree>
    <p:extLst>
      <p:ext uri="{BB962C8B-B14F-4D97-AF65-F5344CB8AC3E}">
        <p14:creationId xmlns:p14="http://schemas.microsoft.com/office/powerpoint/2010/main" val="2097069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28</a:t>
            </a:fld>
            <a:endParaRPr lang="nb-NO"/>
          </a:p>
        </p:txBody>
      </p:sp>
    </p:spTree>
    <p:extLst>
      <p:ext uri="{BB962C8B-B14F-4D97-AF65-F5344CB8AC3E}">
        <p14:creationId xmlns:p14="http://schemas.microsoft.com/office/powerpoint/2010/main" val="335638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This part </a:t>
            </a:r>
            <a:r>
              <a:rPr lang="nb-NO" dirty="0" err="1"/>
              <a:t>of</a:t>
            </a:r>
            <a:r>
              <a:rPr lang="nb-NO" dirty="0"/>
              <a:t> </a:t>
            </a:r>
            <a:r>
              <a:rPr lang="nb-NO" dirty="0" err="1"/>
              <a:t>our</a:t>
            </a:r>
            <a:r>
              <a:rPr lang="nb-NO" dirty="0"/>
              <a:t> </a:t>
            </a:r>
            <a:r>
              <a:rPr lang="nb-NO" dirty="0" err="1"/>
              <a:t>spreadsheet</a:t>
            </a:r>
            <a:r>
              <a:rPr lang="nb-NO" dirty="0"/>
              <a:t> –</a:t>
            </a:r>
          </a:p>
          <a:p>
            <a:pPr marL="171450" indent="-171450">
              <a:buFontTx/>
              <a:buChar char="-"/>
            </a:pPr>
            <a:r>
              <a:rPr lang="nb-NO" dirty="0" err="1"/>
              <a:t>Yellow</a:t>
            </a:r>
            <a:r>
              <a:rPr lang="nb-NO" dirty="0"/>
              <a:t> is </a:t>
            </a:r>
            <a:r>
              <a:rPr lang="nb-NO" dirty="0" err="1"/>
              <a:t>mandatory</a:t>
            </a:r>
            <a:r>
              <a:rPr lang="nb-NO" dirty="0"/>
              <a:t> </a:t>
            </a:r>
          </a:p>
          <a:p>
            <a:pPr marL="171450" indent="-171450">
              <a:buFontTx/>
              <a:buChar char="-"/>
            </a:pPr>
            <a:r>
              <a:rPr lang="nb-NO" dirty="0"/>
              <a:t>Green </a:t>
            </a:r>
            <a:r>
              <a:rPr lang="nb-NO" dirty="0" err="1"/>
              <a:t>recommended</a:t>
            </a:r>
            <a:endParaRPr lang="nb-NO" dirty="0"/>
          </a:p>
          <a:p>
            <a:pPr marL="171450" indent="-171450">
              <a:buFontTx/>
              <a:buChar char="-"/>
            </a:pPr>
            <a:r>
              <a:rPr lang="nb-NO" dirty="0"/>
              <a:t>Grey</a:t>
            </a:r>
            <a:r>
              <a:rPr lang="nb-NO" baseline="0" dirty="0"/>
              <a:t> </a:t>
            </a:r>
            <a:r>
              <a:rPr lang="nb-NO" baseline="0" dirty="0" err="1"/>
              <a:t>optional</a:t>
            </a:r>
            <a:r>
              <a:rPr lang="nb-NO" baseline="0" dirty="0"/>
              <a:t> – as </a:t>
            </a:r>
            <a:r>
              <a:rPr lang="nb-NO" baseline="0" dirty="0" err="1"/>
              <a:t>you</a:t>
            </a:r>
            <a:r>
              <a:rPr lang="nb-NO" baseline="0" dirty="0"/>
              <a:t> </a:t>
            </a:r>
            <a:r>
              <a:rPr lang="nb-NO" baseline="0" dirty="0" err="1"/>
              <a:t>can</a:t>
            </a:r>
            <a:r>
              <a:rPr lang="nb-NO" baseline="0" dirty="0"/>
              <a:t> </a:t>
            </a:r>
            <a:r>
              <a:rPr lang="nb-NO" baseline="0" dirty="0" err="1"/>
              <a:t>see</a:t>
            </a:r>
            <a:r>
              <a:rPr lang="nb-NO" baseline="0" dirty="0"/>
              <a:t> </a:t>
            </a:r>
            <a:r>
              <a:rPr lang="nb-NO" baseline="0" dirty="0" err="1"/>
              <a:t>quite</a:t>
            </a:r>
            <a:r>
              <a:rPr lang="nb-NO" baseline="0" dirty="0"/>
              <a:t> a lot </a:t>
            </a:r>
            <a:r>
              <a:rPr lang="nb-NO" baseline="0" dirty="0" err="1"/>
              <a:t>of</a:t>
            </a:r>
            <a:r>
              <a:rPr lang="nb-NO" baseline="0" dirty="0"/>
              <a:t> </a:t>
            </a:r>
            <a:r>
              <a:rPr lang="nb-NO" baseline="0" dirty="0" err="1"/>
              <a:t>those</a:t>
            </a:r>
            <a:r>
              <a:rPr lang="nb-NO" baseline="0" dirty="0"/>
              <a:t> – </a:t>
            </a:r>
            <a:r>
              <a:rPr lang="nb-NO" baseline="0" dirty="0" err="1"/>
              <a:t>we’ll</a:t>
            </a:r>
            <a:r>
              <a:rPr lang="nb-NO" baseline="0" dirty="0"/>
              <a:t> </a:t>
            </a:r>
            <a:r>
              <a:rPr lang="nb-NO" baseline="0" dirty="0" err="1"/>
              <a:t>come</a:t>
            </a:r>
            <a:r>
              <a:rPr lang="nb-NO" baseline="0" dirty="0"/>
              <a:t> back to </a:t>
            </a:r>
            <a:r>
              <a:rPr lang="nb-NO" baseline="0" dirty="0" err="1"/>
              <a:t>these</a:t>
            </a:r>
            <a:r>
              <a:rPr lang="nb-NO" baseline="0" dirty="0"/>
              <a:t> </a:t>
            </a:r>
            <a:r>
              <a:rPr lang="nb-NO" baseline="0" dirty="0" err="1"/>
              <a:t>if</a:t>
            </a:r>
            <a:r>
              <a:rPr lang="nb-NO" baseline="0" dirty="0"/>
              <a:t> </a:t>
            </a:r>
            <a:r>
              <a:rPr lang="nb-NO" baseline="0" dirty="0" err="1"/>
              <a:t>you</a:t>
            </a:r>
            <a:r>
              <a:rPr lang="nb-NO" baseline="0" dirty="0"/>
              <a:t> </a:t>
            </a:r>
            <a:r>
              <a:rPr lang="nb-NO" baseline="0" dirty="0" err="1"/>
              <a:t>want</a:t>
            </a:r>
            <a:r>
              <a:rPr lang="nb-NO" baseline="0" dirty="0"/>
              <a:t> to…</a:t>
            </a:r>
          </a:p>
          <a:p>
            <a:pPr marL="171450" indent="-171450">
              <a:buFontTx/>
              <a:buChar char="-"/>
            </a:pPr>
            <a:r>
              <a:rPr lang="nb-NO" dirty="0">
                <a:ea typeface="Calibri" panose="020F0502020204030204"/>
                <a:cs typeface="Calibri" panose="020F0502020204030204"/>
              </a:rPr>
              <a:t>Orange – </a:t>
            </a:r>
            <a:r>
              <a:rPr lang="nb-NO" dirty="0" err="1">
                <a:ea typeface="Calibri" panose="020F0502020204030204"/>
                <a:cs typeface="Calibri" panose="020F0502020204030204"/>
              </a:rPr>
              <a:t>needs</a:t>
            </a:r>
            <a:r>
              <a:rPr lang="nb-NO" dirty="0">
                <a:ea typeface="Calibri" panose="020F0502020204030204"/>
                <a:cs typeface="Calibri" panose="020F0502020204030204"/>
              </a:rPr>
              <a:t> more </a:t>
            </a:r>
            <a:r>
              <a:rPr lang="nb-NO" dirty="0" err="1">
                <a:ea typeface="Calibri" panose="020F0502020204030204"/>
                <a:cs typeface="Calibri" panose="020F0502020204030204"/>
              </a:rPr>
              <a:t>work</a:t>
            </a:r>
          </a:p>
        </p:txBody>
      </p:sp>
      <p:sp>
        <p:nvSpPr>
          <p:cNvPr id="4" name="Slide Number Placeholder 3"/>
          <p:cNvSpPr>
            <a:spLocks noGrp="1"/>
          </p:cNvSpPr>
          <p:nvPr>
            <p:ph type="sldNum" sz="quarter" idx="10"/>
          </p:nvPr>
        </p:nvSpPr>
        <p:spPr/>
        <p:txBody>
          <a:bodyPr/>
          <a:lstStyle/>
          <a:p>
            <a:fld id="{F9DA7E01-5677-4208-A871-3F140B7CEF2D}" type="slidenum">
              <a:rPr lang="nb-NO" smtClean="0"/>
              <a:t>29</a:t>
            </a:fld>
            <a:endParaRPr lang="nb-NO"/>
          </a:p>
        </p:txBody>
      </p:sp>
    </p:spTree>
    <p:extLst>
      <p:ext uri="{BB962C8B-B14F-4D97-AF65-F5344CB8AC3E}">
        <p14:creationId xmlns:p14="http://schemas.microsoft.com/office/powerpoint/2010/main" val="225617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A7E01-5677-4208-A871-3F140B7CEF2D}" type="slidenum">
              <a:rPr lang="nb-NO" smtClean="0"/>
              <a:t>3</a:t>
            </a:fld>
            <a:endParaRPr lang="nb-NO"/>
          </a:p>
        </p:txBody>
      </p:sp>
    </p:spTree>
    <p:extLst>
      <p:ext uri="{BB962C8B-B14F-4D97-AF65-F5344CB8AC3E}">
        <p14:creationId xmlns:p14="http://schemas.microsoft.com/office/powerpoint/2010/main" val="155604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30</a:t>
            </a:fld>
            <a:endParaRPr lang="nb-NO"/>
          </a:p>
        </p:txBody>
      </p:sp>
    </p:spTree>
    <p:extLst>
      <p:ext uri="{BB962C8B-B14F-4D97-AF65-F5344CB8AC3E}">
        <p14:creationId xmlns:p14="http://schemas.microsoft.com/office/powerpoint/2010/main" val="639948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cs typeface="Calibri"/>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31</a:t>
            </a:fld>
            <a:endParaRPr lang="en-US" altLang="nb-NO"/>
          </a:p>
        </p:txBody>
      </p:sp>
    </p:spTree>
    <p:extLst>
      <p:ext uri="{BB962C8B-B14F-4D97-AF65-F5344CB8AC3E}">
        <p14:creationId xmlns:p14="http://schemas.microsoft.com/office/powerpoint/2010/main" val="685898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F9DA7E01-5677-4208-A871-3F140B7CEF2D}" type="slidenum">
              <a:rPr lang="nb-NO" smtClean="0"/>
              <a:t>32</a:t>
            </a:fld>
            <a:endParaRPr lang="nb-NO"/>
          </a:p>
        </p:txBody>
      </p:sp>
    </p:spTree>
    <p:extLst>
      <p:ext uri="{BB962C8B-B14F-4D97-AF65-F5344CB8AC3E}">
        <p14:creationId xmlns:p14="http://schemas.microsoft.com/office/powerpoint/2010/main" val="293347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u="none" strike="noStrike" kern="1200" baseline="0" dirty="0">
              <a:solidFill>
                <a:schemeClr val="tx1"/>
              </a:solidFill>
              <a:latin typeface="Arial" charset="0"/>
              <a:ea typeface="ヒラギノ角ゴ Pro W3" charset="-128"/>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4</a:t>
            </a:fld>
            <a:endParaRPr lang="en-US" altLang="nb-NO"/>
          </a:p>
        </p:txBody>
      </p:sp>
    </p:spTree>
    <p:extLst>
      <p:ext uri="{BB962C8B-B14F-4D97-AF65-F5344CB8AC3E}">
        <p14:creationId xmlns:p14="http://schemas.microsoft.com/office/powerpoint/2010/main" val="15337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5</a:t>
            </a:fld>
            <a:endParaRPr lang="en-US" altLang="nb-NO"/>
          </a:p>
        </p:txBody>
      </p:sp>
    </p:spTree>
    <p:extLst>
      <p:ext uri="{BB962C8B-B14F-4D97-AF65-F5344CB8AC3E}">
        <p14:creationId xmlns:p14="http://schemas.microsoft.com/office/powerpoint/2010/main" val="277630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ea typeface="Calibri"/>
              <a:cs typeface="Calibri"/>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6</a:t>
            </a:fld>
            <a:endParaRPr lang="en-US" altLang="nb-NO"/>
          </a:p>
        </p:txBody>
      </p:sp>
    </p:spTree>
    <p:extLst>
      <p:ext uri="{BB962C8B-B14F-4D97-AF65-F5344CB8AC3E}">
        <p14:creationId xmlns:p14="http://schemas.microsoft.com/office/powerpoint/2010/main" val="7917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7</a:t>
            </a:fld>
            <a:endParaRPr lang="nb-NO"/>
          </a:p>
        </p:txBody>
      </p:sp>
    </p:spTree>
    <p:extLst>
      <p:ext uri="{BB962C8B-B14F-4D97-AF65-F5344CB8AC3E}">
        <p14:creationId xmlns:p14="http://schemas.microsoft.com/office/powerpoint/2010/main" val="90403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9DA7E01-5677-4208-A871-3F140B7CEF2D}" type="slidenum">
              <a:rPr lang="nb-NO" smtClean="0"/>
              <a:t>8</a:t>
            </a:fld>
            <a:endParaRPr lang="nb-NO"/>
          </a:p>
        </p:txBody>
      </p:sp>
    </p:spTree>
    <p:extLst>
      <p:ext uri="{BB962C8B-B14F-4D97-AF65-F5344CB8AC3E}">
        <p14:creationId xmlns:p14="http://schemas.microsoft.com/office/powerpoint/2010/main" val="217204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DA7E01-5677-4208-A871-3F140B7CEF2D}" type="slidenum">
              <a:rPr lang="nb-NO" smtClean="0"/>
              <a:t>9</a:t>
            </a:fld>
            <a:endParaRPr lang="nb-NO"/>
          </a:p>
        </p:txBody>
      </p:sp>
    </p:spTree>
    <p:extLst>
      <p:ext uri="{BB962C8B-B14F-4D97-AF65-F5344CB8AC3E}">
        <p14:creationId xmlns:p14="http://schemas.microsoft.com/office/powerpoint/2010/main" val="330484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C8B1F3B9-FAE0-4F7E-A181-9778A6350246}" type="datetimeFigureOut">
              <a:rPr lang="nb-NO" smtClean="0"/>
              <a:t>05.05.2022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160033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8B1F3B9-FAE0-4F7E-A181-9778A6350246}" type="datetimeFigureOut">
              <a:rPr lang="nb-NO" smtClean="0"/>
              <a:t>05.05.2022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263714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8B1F3B9-FAE0-4F7E-A181-9778A6350246}" type="datetimeFigureOut">
              <a:rPr lang="nb-NO" smtClean="0"/>
              <a:t>05.05.2022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166198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D3EEEF-D5D4-41E6-81E7-1D9E527B7796}"/>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CC6F4316-7482-4098-A234-A83B220FD64E}"/>
              </a:ext>
            </a:extLst>
          </p:cNvPr>
          <p:cNvSpPr>
            <a:spLocks noGrp="1"/>
          </p:cNvSpPr>
          <p:nvPr>
            <p:ph type="sldNum" sz="quarter" idx="12"/>
          </p:nvPr>
        </p:nvSpPr>
        <p:spPr/>
        <p:txBody>
          <a:bodyPr/>
          <a:lstStyle/>
          <a:p>
            <a:r>
              <a:rPr lang="en-US"/>
              <a:t>Page </a:t>
            </a:r>
            <a:fld id="{5251F420-7306-4E7C-A79E-F31A38F7D392}" type="slidenum">
              <a:rPr lang="en-US" smtClean="0"/>
              <a:pPr/>
              <a:t>‹#›</a:t>
            </a:fld>
            <a:endParaRPr lang="en-US" dirty="0"/>
          </a:p>
        </p:txBody>
      </p:sp>
    </p:spTree>
    <p:extLst>
      <p:ext uri="{BB962C8B-B14F-4D97-AF65-F5344CB8AC3E}">
        <p14:creationId xmlns:p14="http://schemas.microsoft.com/office/powerpoint/2010/main" val="11682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77540" y="2300554"/>
            <a:ext cx="10058400" cy="1143000"/>
          </a:xfrm>
        </p:spPr>
        <p:txBody>
          <a:bodyPr anchor="b"/>
          <a:lstStyle>
            <a:lvl1pPr>
              <a:defRPr sz="1920"/>
            </a:lvl1pPr>
          </a:lstStyle>
          <a:p>
            <a:r>
              <a:rPr lang="en-US"/>
              <a:t>Click to edit Master title style</a:t>
            </a:r>
          </a:p>
        </p:txBody>
      </p:sp>
      <p:sp>
        <p:nvSpPr>
          <p:cNvPr id="3075" name="Rectangle 3"/>
          <p:cNvSpPr>
            <a:spLocks noGrp="1" noChangeArrowheads="1"/>
          </p:cNvSpPr>
          <p:nvPr>
            <p:ph type="subTitle" sz="quarter" idx="1"/>
          </p:nvPr>
        </p:nvSpPr>
        <p:spPr>
          <a:xfrm>
            <a:off x="1177540" y="3429000"/>
            <a:ext cx="10058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276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844EA623-2397-4D4E-82ED-03A94B8C65BF}" type="datetime1">
              <a:rPr lang="nb-NO" altLang="nb-NO" smtClean="0"/>
              <a:t>05.05.2022</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38E678D-CCAA-40F9-A51E-A97B9FF1EAAD}" type="slidenum">
              <a:rPr lang="en-US" altLang="nb-NO"/>
              <a:pPr/>
              <a:t>‹#›</a:t>
            </a:fld>
            <a:endParaRPr lang="en-US" altLang="nb-NO"/>
          </a:p>
        </p:txBody>
      </p:sp>
    </p:spTree>
    <p:extLst>
      <p:ext uri="{BB962C8B-B14F-4D97-AF65-F5344CB8AC3E}">
        <p14:creationId xmlns:p14="http://schemas.microsoft.com/office/powerpoint/2010/main" val="376383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840" b="1" cap="all"/>
            </a:lvl1pPr>
          </a:lstStyle>
          <a:p>
            <a:r>
              <a:rPr lang="en-US"/>
              <a:t>Click to edit Master title style</a:t>
            </a:r>
            <a:endParaRPr lang="nb-NO"/>
          </a:p>
        </p:txBody>
      </p:sp>
      <p:sp>
        <p:nvSpPr>
          <p:cNvPr id="3" name="Text Placeholder 2"/>
          <p:cNvSpPr>
            <a:spLocks noGrp="1"/>
          </p:cNvSpPr>
          <p:nvPr>
            <p:ph type="body" idx="1"/>
          </p:nvPr>
        </p:nvSpPr>
        <p:spPr>
          <a:xfrm>
            <a:off x="963084" y="2906715"/>
            <a:ext cx="10363200" cy="1500186"/>
          </a:xfrm>
        </p:spPr>
        <p:txBody>
          <a:bodyPr anchor="b"/>
          <a:lstStyle>
            <a:lvl1pPr marL="0" indent="0">
              <a:buNone/>
              <a:defRPr sz="1920"/>
            </a:lvl1pPr>
            <a:lvl2pPr marL="435510" indent="0">
              <a:buNone/>
              <a:defRPr sz="1680"/>
            </a:lvl2pPr>
            <a:lvl3pPr marL="871021" indent="0">
              <a:buNone/>
              <a:defRPr sz="1560"/>
            </a:lvl3pPr>
            <a:lvl4pPr marL="1306531" indent="0">
              <a:buNone/>
              <a:defRPr sz="1320"/>
            </a:lvl4pPr>
            <a:lvl5pPr marL="1742041" indent="0">
              <a:buNone/>
              <a:defRPr sz="1320"/>
            </a:lvl5pPr>
            <a:lvl6pPr marL="2177552" indent="0">
              <a:buNone/>
              <a:defRPr sz="1320"/>
            </a:lvl6pPr>
            <a:lvl7pPr marL="2613062" indent="0">
              <a:buNone/>
              <a:defRPr sz="1320"/>
            </a:lvl7pPr>
            <a:lvl8pPr marL="3048574" indent="0">
              <a:buNone/>
              <a:defRPr sz="1320"/>
            </a:lvl8pPr>
            <a:lvl9pPr marL="3484084" indent="0">
              <a:buNone/>
              <a:defRPr sz="132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518E4BD6-8DF4-43A6-A934-A86EEACF96B9}" type="datetime1">
              <a:rPr lang="nb-NO" altLang="nb-NO" smtClean="0"/>
              <a:t>05.05.2022</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E5E08F0-FCF3-4C15-A990-A610EBA95503}" type="slidenum">
              <a:rPr lang="en-US" altLang="nb-NO"/>
              <a:pPr/>
              <a:t>‹#›</a:t>
            </a:fld>
            <a:endParaRPr lang="en-US" altLang="nb-NO"/>
          </a:p>
        </p:txBody>
      </p:sp>
    </p:spTree>
    <p:extLst>
      <p:ext uri="{BB962C8B-B14F-4D97-AF65-F5344CB8AC3E}">
        <p14:creationId xmlns:p14="http://schemas.microsoft.com/office/powerpoint/2010/main" val="377753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fld id="{A4046752-D325-4F6E-95E0-8396610ACF34}" type="datetime1">
              <a:rPr lang="nb-NO" altLang="nb-NO" smtClean="0"/>
              <a:t>05.05.2022</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FC688D48-6467-41DA-B560-4CC2BBDC1818}" type="slidenum">
              <a:rPr lang="en-US" altLang="nb-NO"/>
              <a:pPr/>
              <a:t>‹#›</a:t>
            </a:fld>
            <a:endParaRPr lang="en-US" altLang="nb-NO"/>
          </a:p>
        </p:txBody>
      </p:sp>
    </p:spTree>
    <p:extLst>
      <p:ext uri="{BB962C8B-B14F-4D97-AF65-F5344CB8AC3E}">
        <p14:creationId xmlns:p14="http://schemas.microsoft.com/office/powerpoint/2010/main" val="177578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193370" y="2174876"/>
            <a:ext cx="5389033"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fld id="{46C14996-3C7B-4418-AAD3-EB0771976614}" type="datetime1">
              <a:rPr lang="nb-NO" altLang="nb-NO" smtClean="0"/>
              <a:t>05.05.2022</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fld id="{5B60EEE2-4F3B-41ED-A049-EB8AEF784DF1}" type="slidenum">
              <a:rPr lang="en-US" altLang="nb-NO"/>
              <a:pPr/>
              <a:t>‹#›</a:t>
            </a:fld>
            <a:endParaRPr lang="en-US" altLang="nb-NO"/>
          </a:p>
        </p:txBody>
      </p:sp>
    </p:spTree>
    <p:extLst>
      <p:ext uri="{BB962C8B-B14F-4D97-AF65-F5344CB8AC3E}">
        <p14:creationId xmlns:p14="http://schemas.microsoft.com/office/powerpoint/2010/main" val="88187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fld id="{F84AF663-70F2-4191-A005-48DB8B2EB7CB}" type="datetime1">
              <a:rPr lang="nb-NO" altLang="nb-NO" smtClean="0"/>
              <a:t>05.05.2022</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fld id="{E938EA8A-A6B1-4F02-B486-6C37CBE64476}" type="slidenum">
              <a:rPr lang="en-US" altLang="nb-NO"/>
              <a:pPr/>
              <a:t>‹#›</a:t>
            </a:fld>
            <a:endParaRPr lang="en-US" altLang="nb-NO"/>
          </a:p>
        </p:txBody>
      </p:sp>
    </p:spTree>
    <p:extLst>
      <p:ext uri="{BB962C8B-B14F-4D97-AF65-F5344CB8AC3E}">
        <p14:creationId xmlns:p14="http://schemas.microsoft.com/office/powerpoint/2010/main" val="475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6E03A941-B1A7-4512-9443-35BA941B6075}" type="datetime1">
              <a:rPr lang="nb-NO" altLang="nb-NO" smtClean="0"/>
              <a:t>05.05.2022</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fld id="{24FC60B1-BBBB-4737-8DDB-318EB2F067EC}" type="slidenum">
              <a:rPr lang="en-US" altLang="nb-NO"/>
              <a:pPr/>
              <a:t>‹#›</a:t>
            </a:fld>
            <a:endParaRPr lang="en-US" altLang="nb-NO"/>
          </a:p>
        </p:txBody>
      </p:sp>
    </p:spTree>
    <p:extLst>
      <p:ext uri="{BB962C8B-B14F-4D97-AF65-F5344CB8AC3E}">
        <p14:creationId xmlns:p14="http://schemas.microsoft.com/office/powerpoint/2010/main" val="222490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8B1F3B9-FAE0-4F7E-A181-9778A6350246}" type="datetimeFigureOut">
              <a:rPr lang="nb-NO" smtClean="0"/>
              <a:t>05.05.2022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4008194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20" b="1"/>
            </a:lvl1pPr>
          </a:lstStyle>
          <a:p>
            <a:r>
              <a:rPr lang="en-US"/>
              <a:t>Click to edit Master title style</a:t>
            </a:r>
            <a:endParaRPr lang="nb-NO"/>
          </a:p>
        </p:txBody>
      </p:sp>
      <p:sp>
        <p:nvSpPr>
          <p:cNvPr id="3" name="Content Placeholder 2"/>
          <p:cNvSpPr>
            <a:spLocks noGrp="1"/>
          </p:cNvSpPr>
          <p:nvPr>
            <p:ph idx="1"/>
          </p:nvPr>
        </p:nvSpPr>
        <p:spPr>
          <a:xfrm>
            <a:off x="4766733" y="273052"/>
            <a:ext cx="6815667" cy="5853114"/>
          </a:xfrm>
        </p:spPr>
        <p:txBody>
          <a:bodyPr/>
          <a:lstStyle>
            <a:lvl1pPr>
              <a:defRPr sz="3000"/>
            </a:lvl1pPr>
            <a:lvl2pPr>
              <a:defRPr sz="2640"/>
            </a:lvl2pPr>
            <a:lvl3pPr>
              <a:defRPr sz="228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ACBC396-710C-46AB-8BD1-21B3AEDF8460}" type="datetime1">
              <a:rPr lang="nb-NO" altLang="nb-NO" smtClean="0"/>
              <a:t>05.05.2022</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8AA58A47-43EE-45D6-9575-764BA2E1A5D7}" type="slidenum">
              <a:rPr lang="en-US" altLang="nb-NO"/>
              <a:pPr/>
              <a:t>‹#›</a:t>
            </a:fld>
            <a:endParaRPr lang="en-US" altLang="nb-NO"/>
          </a:p>
        </p:txBody>
      </p:sp>
    </p:spTree>
    <p:extLst>
      <p:ext uri="{BB962C8B-B14F-4D97-AF65-F5344CB8AC3E}">
        <p14:creationId xmlns:p14="http://schemas.microsoft.com/office/powerpoint/2010/main" val="304777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7"/>
          </a:xfrm>
        </p:spPr>
        <p:txBody>
          <a:bodyPr anchor="b"/>
          <a:lstStyle>
            <a:lvl1pPr algn="l">
              <a:defRPr sz="1920" b="1"/>
            </a:lvl1pPr>
          </a:lstStyle>
          <a:p>
            <a:r>
              <a:rPr lang="en-US"/>
              <a:t>Click to edit Master title style</a:t>
            </a:r>
            <a:endParaRPr lang="nb-NO"/>
          </a:p>
        </p:txBody>
      </p:sp>
      <p:sp>
        <p:nvSpPr>
          <p:cNvPr id="3" name="Picture Placeholder 2"/>
          <p:cNvSpPr>
            <a:spLocks noGrp="1"/>
          </p:cNvSpPr>
          <p:nvPr>
            <p:ph type="pic" idx="1"/>
          </p:nvPr>
        </p:nvSpPr>
        <p:spPr>
          <a:xfrm>
            <a:off x="2389719" y="612775"/>
            <a:ext cx="7315200" cy="4114800"/>
          </a:xfrm>
        </p:spPr>
        <p:txBody>
          <a:bodyPr/>
          <a:lstStyle>
            <a:lvl1pPr marL="0" indent="0">
              <a:buNone/>
              <a:defRPr sz="3000"/>
            </a:lvl1pPr>
            <a:lvl2pPr marL="435510" indent="0">
              <a:buNone/>
              <a:defRPr sz="2640"/>
            </a:lvl2pPr>
            <a:lvl3pPr marL="871021" indent="0">
              <a:buNone/>
              <a:defRPr sz="2280"/>
            </a:lvl3pPr>
            <a:lvl4pPr marL="1306531" indent="0">
              <a:buNone/>
              <a:defRPr sz="1920"/>
            </a:lvl4pPr>
            <a:lvl5pPr marL="1742041" indent="0">
              <a:buNone/>
              <a:defRPr sz="1920"/>
            </a:lvl5pPr>
            <a:lvl6pPr marL="2177552" indent="0">
              <a:buNone/>
              <a:defRPr sz="1920"/>
            </a:lvl6pPr>
            <a:lvl7pPr marL="2613062" indent="0">
              <a:buNone/>
              <a:defRPr sz="1920"/>
            </a:lvl7pPr>
            <a:lvl8pPr marL="3048574" indent="0">
              <a:buNone/>
              <a:defRPr sz="1920"/>
            </a:lvl8pPr>
            <a:lvl9pPr marL="3484084" indent="0">
              <a:buNone/>
              <a:defRPr sz="192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28B9ADC-F7C0-49D6-A136-F7A9F48ACE98}" type="datetime1">
              <a:rPr lang="nb-NO" altLang="nb-NO" smtClean="0"/>
              <a:t>05.05.2022</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CBD1FD55-9448-4C78-A2C8-C87313B2CBEE}" type="slidenum">
              <a:rPr lang="en-US" altLang="nb-NO"/>
              <a:pPr/>
              <a:t>‹#›</a:t>
            </a:fld>
            <a:endParaRPr lang="en-US" altLang="nb-NO"/>
          </a:p>
        </p:txBody>
      </p:sp>
    </p:spTree>
    <p:extLst>
      <p:ext uri="{BB962C8B-B14F-4D97-AF65-F5344CB8AC3E}">
        <p14:creationId xmlns:p14="http://schemas.microsoft.com/office/powerpoint/2010/main" val="33547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1F3B9-FAE0-4F7E-A181-9778A6350246}" type="datetimeFigureOut">
              <a:rPr lang="nb-NO" smtClean="0"/>
              <a:t>05.05.2022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86918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C8B1F3B9-FAE0-4F7E-A181-9778A6350246}" type="datetimeFigureOut">
              <a:rPr lang="nb-NO" smtClean="0"/>
              <a:t>05.05.2022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425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C8B1F3B9-FAE0-4F7E-A181-9778A6350246}" type="datetimeFigureOut">
              <a:rPr lang="nb-NO" smtClean="0"/>
              <a:t>05.05.2022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173016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C8B1F3B9-FAE0-4F7E-A181-9778A6350246}" type="datetimeFigureOut">
              <a:rPr lang="nb-NO" smtClean="0"/>
              <a:t>05.05.2022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221226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1F3B9-FAE0-4F7E-A181-9778A6350246}" type="datetimeFigureOut">
              <a:rPr lang="nb-NO" smtClean="0"/>
              <a:t>05.05.2022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4026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1F3B9-FAE0-4F7E-A181-9778A6350246}" type="datetimeFigureOut">
              <a:rPr lang="nb-NO" smtClean="0"/>
              <a:t>05.05.2022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423293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1F3B9-FAE0-4F7E-A181-9778A6350246}" type="datetimeFigureOut">
              <a:rPr lang="nb-NO" smtClean="0"/>
              <a:t>05.05.2022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2D0FC11-7C2E-4C7D-A43F-2C68F50A042F}" type="slidenum">
              <a:rPr lang="nb-NO" smtClean="0"/>
              <a:t>‹#›</a:t>
            </a:fld>
            <a:endParaRPr lang="nb-NO"/>
          </a:p>
        </p:txBody>
      </p:sp>
    </p:spTree>
    <p:extLst>
      <p:ext uri="{BB962C8B-B14F-4D97-AF65-F5344CB8AC3E}">
        <p14:creationId xmlns:p14="http://schemas.microsoft.com/office/powerpoint/2010/main" val="9627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1F3B9-FAE0-4F7E-A181-9778A6350246}" type="datetimeFigureOut">
              <a:rPr lang="nb-NO" smtClean="0"/>
              <a:t>05.05.2022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0FC11-7C2E-4C7D-A43F-2C68F50A042F}" type="slidenum">
              <a:rPr lang="nb-NO" smtClean="0"/>
              <a:t>‹#›</a:t>
            </a:fld>
            <a:endParaRPr lang="nb-NO"/>
          </a:p>
        </p:txBody>
      </p:sp>
    </p:spTree>
    <p:extLst>
      <p:ext uri="{BB962C8B-B14F-4D97-AF65-F5344CB8AC3E}">
        <p14:creationId xmlns:p14="http://schemas.microsoft.com/office/powerpoint/2010/main" val="143936428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016001" y="849630"/>
            <a:ext cx="10562167" cy="114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1016000" y="1981200"/>
            <a:ext cx="1056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1016000" y="6400800"/>
            <a:ext cx="25400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840">
                <a:solidFill>
                  <a:schemeClr val="bg2"/>
                </a:solidFill>
              </a:defRPr>
            </a:lvl1pPr>
          </a:lstStyle>
          <a:p>
            <a:fld id="{07BF778D-F996-401D-8EB1-5F0CAA358A80}" type="datetime1">
              <a:rPr lang="nb-NO" altLang="nb-NO" smtClean="0"/>
              <a:t>05.05.2022</a:t>
            </a:fld>
            <a:endParaRPr lang="nb-NO" altLang="nb-NO"/>
          </a:p>
        </p:txBody>
      </p:sp>
      <p:sp>
        <p:nvSpPr>
          <p:cNvPr id="1036" name="Rectangle 12"/>
          <p:cNvSpPr>
            <a:spLocks noGrp="1" noChangeArrowheads="1"/>
          </p:cNvSpPr>
          <p:nvPr>
            <p:ph type="sldNum" sz="quarter" idx="4"/>
          </p:nvPr>
        </p:nvSpPr>
        <p:spPr bwMode="auto">
          <a:xfrm>
            <a:off x="10691284" y="6400800"/>
            <a:ext cx="9144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840">
                <a:solidFill>
                  <a:schemeClr val="bg2"/>
                </a:solidFill>
              </a:defRPr>
            </a:lvl1pPr>
          </a:lstStyle>
          <a:p>
            <a:fld id="{A615D73A-85D6-4665-8960-6C4C203A3F4C}" type="slidenum">
              <a:rPr lang="en-US" altLang="nb-NO"/>
              <a:pPr/>
              <a:t>‹#›</a:t>
            </a:fld>
            <a:endParaRPr lang="en-US" altLang="nb-NO"/>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372" y="145435"/>
            <a:ext cx="3532913" cy="237595"/>
          </a:xfrm>
          <a:prstGeom prst="rect">
            <a:avLst/>
          </a:prstGeom>
        </p:spPr>
      </p:pic>
    </p:spTree>
    <p:extLst>
      <p:ext uri="{BB962C8B-B14F-4D97-AF65-F5344CB8AC3E}">
        <p14:creationId xmlns:p14="http://schemas.microsoft.com/office/powerpoint/2010/main" val="76833665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sldNum="0" hdr="0" ftr="0" dt="0"/>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p:titleStyle>
    <p:bodyStyle>
      <a:lvl1pPr marL="325756" indent="-325756" algn="l" rtl="0" eaLnBrk="1" fontAlgn="base" hangingPunct="1">
        <a:spcBef>
          <a:spcPct val="20000"/>
        </a:spcBef>
        <a:spcAft>
          <a:spcPct val="0"/>
        </a:spcAft>
        <a:buChar char="•"/>
        <a:defRPr sz="2640">
          <a:solidFill>
            <a:schemeClr val="tx1"/>
          </a:solidFill>
          <a:latin typeface="+mn-lt"/>
          <a:ea typeface="+mn-ea"/>
          <a:cs typeface="+mn-cs"/>
        </a:defRPr>
      </a:lvl1pPr>
      <a:lvl2pPr marL="706756" indent="-270510" algn="l" rtl="0" eaLnBrk="1" fontAlgn="base" hangingPunct="1">
        <a:spcBef>
          <a:spcPct val="20000"/>
        </a:spcBef>
        <a:spcAft>
          <a:spcPct val="0"/>
        </a:spcAft>
        <a:buChar char="–"/>
        <a:defRPr sz="2280">
          <a:solidFill>
            <a:schemeClr val="tx1"/>
          </a:solidFill>
          <a:latin typeface="+mn-lt"/>
          <a:ea typeface="+mn-ea"/>
          <a:cs typeface="+mn-cs"/>
        </a:defRPr>
      </a:lvl2pPr>
      <a:lvl3pPr marL="1087756" indent="-217170" algn="l" rtl="0" eaLnBrk="1" fontAlgn="base" hangingPunct="1">
        <a:spcBef>
          <a:spcPct val="20000"/>
        </a:spcBef>
        <a:spcAft>
          <a:spcPct val="0"/>
        </a:spcAft>
        <a:buChar char="•"/>
        <a:defRPr sz="1920">
          <a:solidFill>
            <a:schemeClr val="tx1"/>
          </a:solidFill>
          <a:latin typeface="+mn-lt"/>
          <a:ea typeface="+mn-ea"/>
          <a:cs typeface="+mn-cs"/>
        </a:defRPr>
      </a:lvl3pPr>
      <a:lvl4pPr marL="1524000" indent="-217170" algn="l" rtl="0" eaLnBrk="1" fontAlgn="base" hangingPunct="1">
        <a:spcBef>
          <a:spcPct val="20000"/>
        </a:spcBef>
        <a:spcAft>
          <a:spcPct val="0"/>
        </a:spcAft>
        <a:buChar char="–"/>
        <a:defRPr>
          <a:solidFill>
            <a:schemeClr val="tx1"/>
          </a:solidFill>
          <a:latin typeface="+mn-lt"/>
          <a:ea typeface="+mn-ea"/>
          <a:cs typeface="+mn-cs"/>
        </a:defRPr>
      </a:lvl4pPr>
      <a:lvl5pPr marL="1958340" indent="-217170" algn="l" rtl="0" eaLnBrk="1" fontAlgn="base" hangingPunct="1">
        <a:spcBef>
          <a:spcPct val="20000"/>
        </a:spcBef>
        <a:spcAft>
          <a:spcPct val="0"/>
        </a:spcAft>
        <a:buChar char="»"/>
        <a:defRPr sz="1560">
          <a:solidFill>
            <a:schemeClr val="tx1"/>
          </a:solidFill>
          <a:latin typeface="+mn-lt"/>
          <a:ea typeface="+mn-ea"/>
          <a:cs typeface="+mn-cs"/>
        </a:defRPr>
      </a:lvl5pPr>
      <a:lvl6pPr marL="2395307" indent="-217756" algn="l" rtl="0" eaLnBrk="1" fontAlgn="base" hangingPunct="1">
        <a:spcBef>
          <a:spcPct val="20000"/>
        </a:spcBef>
        <a:spcAft>
          <a:spcPct val="0"/>
        </a:spcAft>
        <a:buChar char="»"/>
        <a:defRPr sz="1560">
          <a:solidFill>
            <a:schemeClr val="tx1"/>
          </a:solidFill>
          <a:latin typeface="+mn-lt"/>
          <a:ea typeface="+mn-ea"/>
          <a:cs typeface="+mn-cs"/>
        </a:defRPr>
      </a:lvl6pPr>
      <a:lvl7pPr marL="2830818" indent="-217756" algn="l" rtl="0" eaLnBrk="1" fontAlgn="base" hangingPunct="1">
        <a:spcBef>
          <a:spcPct val="20000"/>
        </a:spcBef>
        <a:spcAft>
          <a:spcPct val="0"/>
        </a:spcAft>
        <a:buChar char="»"/>
        <a:defRPr sz="1560">
          <a:solidFill>
            <a:schemeClr val="tx1"/>
          </a:solidFill>
          <a:latin typeface="+mn-lt"/>
          <a:ea typeface="+mn-ea"/>
          <a:cs typeface="+mn-cs"/>
        </a:defRPr>
      </a:lvl7pPr>
      <a:lvl8pPr marL="3266328" indent="-217756" algn="l" rtl="0" eaLnBrk="1" fontAlgn="base" hangingPunct="1">
        <a:spcBef>
          <a:spcPct val="20000"/>
        </a:spcBef>
        <a:spcAft>
          <a:spcPct val="0"/>
        </a:spcAft>
        <a:buChar char="»"/>
        <a:defRPr sz="1560">
          <a:solidFill>
            <a:schemeClr val="tx1"/>
          </a:solidFill>
          <a:latin typeface="+mn-lt"/>
          <a:ea typeface="+mn-ea"/>
          <a:cs typeface="+mn-cs"/>
        </a:defRPr>
      </a:lvl8pPr>
      <a:lvl9pPr marL="3701839" indent="-217756" algn="l" rtl="0" eaLnBrk="1" fontAlgn="base" hangingPunct="1">
        <a:spcBef>
          <a:spcPct val="20000"/>
        </a:spcBef>
        <a:spcAft>
          <a:spcPct val="0"/>
        </a:spcAft>
        <a:buChar char="»"/>
        <a:defRPr sz="1560">
          <a:solidFill>
            <a:schemeClr val="tx1"/>
          </a:solidFill>
          <a:latin typeface="+mn-lt"/>
          <a:ea typeface="+mn-ea"/>
          <a:cs typeface="+mn-cs"/>
        </a:defRPr>
      </a:lvl9pPr>
    </p:bodyStyle>
    <p:otherStyle>
      <a:defPPr>
        <a:defRPr lang="nb-NO"/>
      </a:defPPr>
      <a:lvl1pPr marL="0" algn="l" defTabSz="435510" rtl="0" eaLnBrk="1" latinLnBrk="0" hangingPunct="1">
        <a:defRPr sz="1680" kern="1200">
          <a:solidFill>
            <a:schemeClr val="tx1"/>
          </a:solidFill>
          <a:latin typeface="+mn-lt"/>
          <a:ea typeface="+mn-ea"/>
          <a:cs typeface="+mn-cs"/>
        </a:defRPr>
      </a:lvl1pPr>
      <a:lvl2pPr marL="435510" algn="l" defTabSz="435510" rtl="0" eaLnBrk="1" latinLnBrk="0" hangingPunct="1">
        <a:defRPr sz="1680" kern="1200">
          <a:solidFill>
            <a:schemeClr val="tx1"/>
          </a:solidFill>
          <a:latin typeface="+mn-lt"/>
          <a:ea typeface="+mn-ea"/>
          <a:cs typeface="+mn-cs"/>
        </a:defRPr>
      </a:lvl2pPr>
      <a:lvl3pPr marL="871021" algn="l" defTabSz="435510" rtl="0" eaLnBrk="1" latinLnBrk="0" hangingPunct="1">
        <a:defRPr sz="1680" kern="1200">
          <a:solidFill>
            <a:schemeClr val="tx1"/>
          </a:solidFill>
          <a:latin typeface="+mn-lt"/>
          <a:ea typeface="+mn-ea"/>
          <a:cs typeface="+mn-cs"/>
        </a:defRPr>
      </a:lvl3pPr>
      <a:lvl4pPr marL="1306531" algn="l" defTabSz="435510" rtl="0" eaLnBrk="1" latinLnBrk="0" hangingPunct="1">
        <a:defRPr sz="1680" kern="1200">
          <a:solidFill>
            <a:schemeClr val="tx1"/>
          </a:solidFill>
          <a:latin typeface="+mn-lt"/>
          <a:ea typeface="+mn-ea"/>
          <a:cs typeface="+mn-cs"/>
        </a:defRPr>
      </a:lvl4pPr>
      <a:lvl5pPr marL="1742041" algn="l" defTabSz="435510" rtl="0" eaLnBrk="1" latinLnBrk="0" hangingPunct="1">
        <a:defRPr sz="1680" kern="1200">
          <a:solidFill>
            <a:schemeClr val="tx1"/>
          </a:solidFill>
          <a:latin typeface="+mn-lt"/>
          <a:ea typeface="+mn-ea"/>
          <a:cs typeface="+mn-cs"/>
        </a:defRPr>
      </a:lvl5pPr>
      <a:lvl6pPr marL="2177552" algn="l" defTabSz="435510" rtl="0" eaLnBrk="1" latinLnBrk="0" hangingPunct="1">
        <a:defRPr sz="1680" kern="1200">
          <a:solidFill>
            <a:schemeClr val="tx1"/>
          </a:solidFill>
          <a:latin typeface="+mn-lt"/>
          <a:ea typeface="+mn-ea"/>
          <a:cs typeface="+mn-cs"/>
        </a:defRPr>
      </a:lvl6pPr>
      <a:lvl7pPr marL="2613062" algn="l" defTabSz="435510" rtl="0" eaLnBrk="1" latinLnBrk="0" hangingPunct="1">
        <a:defRPr sz="1680" kern="1200">
          <a:solidFill>
            <a:schemeClr val="tx1"/>
          </a:solidFill>
          <a:latin typeface="+mn-lt"/>
          <a:ea typeface="+mn-ea"/>
          <a:cs typeface="+mn-cs"/>
        </a:defRPr>
      </a:lvl7pPr>
      <a:lvl8pPr marL="3048574" algn="l" defTabSz="435510" rtl="0" eaLnBrk="1" latinLnBrk="0" hangingPunct="1">
        <a:defRPr sz="1680" kern="1200">
          <a:solidFill>
            <a:schemeClr val="tx1"/>
          </a:solidFill>
          <a:latin typeface="+mn-lt"/>
          <a:ea typeface="+mn-ea"/>
          <a:cs typeface="+mn-cs"/>
        </a:defRPr>
      </a:lvl8pPr>
      <a:lvl9pPr marL="3484084" algn="l" defTabSz="4355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blincore.org/specifications/dublin-core/dcmi-term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gif"/><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rd-alliance.github.io/metadata-directory/standard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usit.uio.no/prosjekter/fair-ui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iso.org/publications/understanding-metadata-201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iso.org/publications/understanding-metadata-201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668780" y="2301240"/>
            <a:ext cx="9052560" cy="1143000"/>
          </a:xfrm>
        </p:spPr>
        <p:txBody>
          <a:bodyPr/>
          <a:lstStyle/>
          <a:p>
            <a:r>
              <a:rPr lang="en-US" sz="2800" dirty="0" err="1">
                <a:latin typeface="Segoe UI"/>
              </a:rPr>
              <a:t>Metadatastandards</a:t>
            </a:r>
            <a:r>
              <a:rPr lang="en-US" sz="2800" i="0" dirty="0">
                <a:effectLst/>
                <a:latin typeface="Segoe UI"/>
              </a:rPr>
              <a:t> for </a:t>
            </a:r>
            <a:r>
              <a:rPr lang="en-US" sz="2800" i="0" dirty="0" err="1">
                <a:effectLst/>
                <a:latin typeface="Segoe UI"/>
              </a:rPr>
              <a:t>Fair@UiO</a:t>
            </a:r>
            <a:endParaRPr lang="en-US" sz="2800" i="0" dirty="0">
              <a:effectLst/>
              <a:latin typeface="Segoe UI" panose="020B0502040204020203" pitchFamily="34" charset="0"/>
            </a:endParaRPr>
          </a:p>
        </p:txBody>
      </p:sp>
      <p:sp>
        <p:nvSpPr>
          <p:cNvPr id="13315" name="Rectangle 3"/>
          <p:cNvSpPr>
            <a:spLocks noGrp="1" noChangeArrowheads="1"/>
          </p:cNvSpPr>
          <p:nvPr>
            <p:ph type="subTitle" idx="1"/>
          </p:nvPr>
        </p:nvSpPr>
        <p:spPr>
          <a:xfrm>
            <a:off x="1668780" y="3429000"/>
            <a:ext cx="9784615" cy="1752600"/>
          </a:xfrm>
        </p:spPr>
        <p:txBody>
          <a:bodyPr/>
          <a:lstStyle/>
          <a:p>
            <a:pPr eaLnBrk="1" hangingPunct="1"/>
            <a:r>
              <a:rPr lang="en-GB" altLang="nb-NO" sz="1920" b="1" dirty="0" err="1"/>
              <a:t>Qualifair</a:t>
            </a:r>
            <a:r>
              <a:rPr lang="en-GB" altLang="nb-NO" sz="1920" b="1" dirty="0"/>
              <a:t> event May 5th 2022</a:t>
            </a:r>
          </a:p>
          <a:p>
            <a:pPr eaLnBrk="1" hangingPunct="1"/>
            <a:endParaRPr lang="en-GB" altLang="nb-NO" sz="1920" b="1" dirty="0"/>
          </a:p>
          <a:p>
            <a:r>
              <a:rPr lang="en-GB" altLang="nb-NO" sz="1900" b="1" dirty="0"/>
              <a:t>Elin Stangeland, The University of Oslo Library</a:t>
            </a:r>
          </a:p>
          <a:p>
            <a:endParaRPr lang="en-GB" sz="1900" b="1" dirty="0"/>
          </a:p>
          <a:p>
            <a:endParaRPr lang="en-GB" sz="2600" dirty="0"/>
          </a:p>
          <a:p>
            <a:pPr eaLnBrk="1" hangingPunct="1"/>
            <a:endParaRPr lang="en-GB" altLang="nb-NO" sz="1920" b="1" dirty="0"/>
          </a:p>
        </p:txBody>
      </p:sp>
      <p:sp>
        <p:nvSpPr>
          <p:cNvPr id="5" name="Title 1">
            <a:extLst>
              <a:ext uri="{FF2B5EF4-FFF2-40B4-BE49-F238E27FC236}">
                <a16:creationId xmlns:a16="http://schemas.microsoft.com/office/drawing/2014/main" id="{282E76C0-F4E6-442B-A289-DEF1A245CDA4}"/>
              </a:ext>
            </a:extLst>
          </p:cNvPr>
          <p:cNvSpPr txBox="1">
            <a:spLocks/>
          </p:cNvSpPr>
          <p:nvPr/>
        </p:nvSpPr>
        <p:spPr bwMode="auto">
          <a:xfrm>
            <a:off x="7605417" y="5731282"/>
            <a:ext cx="4586583" cy="115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a:lstStyle>
          <a:p>
            <a:endParaRPr lang="nb-NO" sz="1400" kern="0">
              <a:solidFill>
                <a:srgbClr val="000000"/>
              </a:solidFill>
            </a:endParaRPr>
          </a:p>
        </p:txBody>
      </p:sp>
    </p:spTree>
    <p:extLst>
      <p:ext uri="{BB962C8B-B14F-4D97-AF65-F5344CB8AC3E}">
        <p14:creationId xmlns:p14="http://schemas.microsoft.com/office/powerpoint/2010/main" val="5813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29" y="6119949"/>
            <a:ext cx="1939834" cy="72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Footer Placeholder 1"/>
          <p:cNvSpPr>
            <a:spLocks noGrp="1"/>
          </p:cNvSpPr>
          <p:nvPr>
            <p:ph type="ftr" sz="quarter" idx="11"/>
          </p:nvPr>
        </p:nvSpPr>
        <p:spPr/>
        <p:txBody>
          <a:bodyPr/>
          <a:lstStyle/>
          <a:p>
            <a:endParaRPr lang="nb-NO" dirty="0"/>
          </a:p>
        </p:txBody>
      </p:sp>
      <p:sp>
        <p:nvSpPr>
          <p:cNvPr id="3" name="Slide Number Placeholder 2"/>
          <p:cNvSpPr>
            <a:spLocks noGrp="1"/>
          </p:cNvSpPr>
          <p:nvPr>
            <p:ph type="sldNum" sz="quarter" idx="12"/>
          </p:nvPr>
        </p:nvSpPr>
        <p:spPr/>
        <p:txBody>
          <a:bodyPr/>
          <a:lstStyle/>
          <a:p>
            <a:r>
              <a:rPr lang="en-US"/>
              <a:t>Page </a:t>
            </a:r>
            <a:fld id="{5251F420-7306-4E7C-A79E-F31A38F7D392}" type="slidenum">
              <a:rPr lang="en-US" smtClean="0"/>
              <a:pPr/>
              <a:t>10</a:t>
            </a:fld>
            <a:endParaRPr lang="en-US" dirty="0"/>
          </a:p>
        </p:txBody>
      </p:sp>
      <p:sp>
        <p:nvSpPr>
          <p:cNvPr id="6" name="TextBox 5"/>
          <p:cNvSpPr txBox="1"/>
          <p:nvPr/>
        </p:nvSpPr>
        <p:spPr>
          <a:xfrm>
            <a:off x="478970" y="921034"/>
            <a:ext cx="11713029" cy="5704126"/>
          </a:xfrm>
          <a:prstGeom prst="rect">
            <a:avLst/>
          </a:prstGeom>
          <a:solidFill>
            <a:srgbClr val="FFFFFF"/>
          </a:solidFill>
        </p:spPr>
        <p:txBody>
          <a:bodyPr wrap="square" rtlCol="0">
            <a:spAutoFit/>
          </a:bodyPr>
          <a:lstStyle/>
          <a:p>
            <a:pPr defTabSz="914400">
              <a:spcBef>
                <a:spcPts val="360"/>
              </a:spcBef>
            </a:pPr>
            <a:r>
              <a:rPr lang="en-US" sz="2000" b="1" dirty="0">
                <a:solidFill>
                  <a:prstClr val="black"/>
                </a:solidFill>
                <a:latin typeface="Arial (Brødtekst)"/>
              </a:rPr>
              <a:t>01. Contributor </a:t>
            </a:r>
            <a:r>
              <a:rPr lang="en-US" sz="2000" dirty="0">
                <a:solidFill>
                  <a:prstClr val="black"/>
                </a:solidFill>
                <a:latin typeface="Arial (Brødtekst)"/>
              </a:rPr>
              <a:t>– “An entity responsible for making contributions to the resource.”</a:t>
            </a:r>
          </a:p>
          <a:p>
            <a:pPr defTabSz="914400">
              <a:spcBef>
                <a:spcPts val="360"/>
              </a:spcBef>
            </a:pPr>
            <a:r>
              <a:rPr lang="en-US" sz="2000" b="1" dirty="0">
                <a:solidFill>
                  <a:prstClr val="black"/>
                </a:solidFill>
                <a:latin typeface="Arial (Brødtekst)"/>
              </a:rPr>
              <a:t>02. Coverage </a:t>
            </a:r>
            <a:r>
              <a:rPr lang="en-US" sz="2000" dirty="0">
                <a:solidFill>
                  <a:prstClr val="black"/>
                </a:solidFill>
                <a:latin typeface="Arial (Brødtekst)"/>
              </a:rPr>
              <a:t>– “The spatial or temporal topic of the resource, the spatial applicability of the resource, 	or the jurisdiction under which the resource is relevant.”</a:t>
            </a:r>
          </a:p>
          <a:p>
            <a:pPr defTabSz="914400">
              <a:spcBef>
                <a:spcPts val="360"/>
              </a:spcBef>
            </a:pPr>
            <a:r>
              <a:rPr lang="en-US" sz="2000" b="1" dirty="0">
                <a:solidFill>
                  <a:prstClr val="black"/>
                </a:solidFill>
                <a:latin typeface="Arial (Brødtekst)"/>
              </a:rPr>
              <a:t>03. Creator </a:t>
            </a:r>
            <a:r>
              <a:rPr lang="en-US" sz="2000" dirty="0">
                <a:solidFill>
                  <a:prstClr val="black"/>
                </a:solidFill>
                <a:latin typeface="Arial (Brødtekst)"/>
              </a:rPr>
              <a:t>– “An entity primarily responsible for making the resource.”</a:t>
            </a:r>
          </a:p>
          <a:p>
            <a:pPr defTabSz="914400">
              <a:spcBef>
                <a:spcPts val="360"/>
              </a:spcBef>
            </a:pPr>
            <a:r>
              <a:rPr lang="en-US" sz="2000" b="1" dirty="0">
                <a:solidFill>
                  <a:prstClr val="black"/>
                </a:solidFill>
                <a:latin typeface="Arial (Brødtekst)"/>
              </a:rPr>
              <a:t>04. Date </a:t>
            </a:r>
            <a:r>
              <a:rPr lang="en-US" sz="2000" dirty="0">
                <a:solidFill>
                  <a:prstClr val="black"/>
                </a:solidFill>
                <a:latin typeface="Arial (Brødtekst)"/>
              </a:rPr>
              <a:t>– “A point or period of time associated with an event in the lifecycle of the resource.”</a:t>
            </a:r>
          </a:p>
          <a:p>
            <a:pPr defTabSz="914400">
              <a:spcBef>
                <a:spcPts val="360"/>
              </a:spcBef>
            </a:pPr>
            <a:r>
              <a:rPr lang="en-US" sz="2000" b="1" dirty="0">
                <a:solidFill>
                  <a:prstClr val="black"/>
                </a:solidFill>
                <a:latin typeface="Arial (Brødtekst)"/>
              </a:rPr>
              <a:t>05. Description </a:t>
            </a:r>
            <a:r>
              <a:rPr lang="en-US" sz="2000" dirty="0">
                <a:solidFill>
                  <a:prstClr val="black"/>
                </a:solidFill>
                <a:latin typeface="Arial (Brødtekst)"/>
              </a:rPr>
              <a:t>– “An account of the resource.”</a:t>
            </a:r>
          </a:p>
          <a:p>
            <a:pPr defTabSz="914400">
              <a:spcBef>
                <a:spcPts val="360"/>
              </a:spcBef>
            </a:pPr>
            <a:r>
              <a:rPr lang="en-US" sz="2000" b="1" dirty="0">
                <a:solidFill>
                  <a:prstClr val="black"/>
                </a:solidFill>
                <a:latin typeface="Arial (Brødtekst)"/>
              </a:rPr>
              <a:t>06. Format </a:t>
            </a:r>
            <a:r>
              <a:rPr lang="en-US" sz="2000" dirty="0">
                <a:solidFill>
                  <a:prstClr val="black"/>
                </a:solidFill>
                <a:latin typeface="Arial (Brødtekst)"/>
              </a:rPr>
              <a:t>– “The file format, physical medium, or dimensions of the resource.”</a:t>
            </a:r>
          </a:p>
          <a:p>
            <a:pPr defTabSz="914400">
              <a:spcBef>
                <a:spcPts val="360"/>
              </a:spcBef>
            </a:pPr>
            <a:r>
              <a:rPr lang="en-US" sz="2000" b="1" dirty="0">
                <a:solidFill>
                  <a:prstClr val="black"/>
                </a:solidFill>
                <a:latin typeface="Arial (Brødtekst)"/>
              </a:rPr>
              <a:t>07. Identifier </a:t>
            </a:r>
            <a:r>
              <a:rPr lang="en-US" sz="2000" dirty="0">
                <a:solidFill>
                  <a:prstClr val="black"/>
                </a:solidFill>
                <a:latin typeface="Arial (Brødtekst)"/>
              </a:rPr>
              <a:t>– “An unambiguous reference to the resource within a given context.”</a:t>
            </a:r>
          </a:p>
          <a:p>
            <a:pPr defTabSz="914400">
              <a:spcBef>
                <a:spcPts val="360"/>
              </a:spcBef>
            </a:pPr>
            <a:r>
              <a:rPr lang="en-US" sz="2000" b="1" dirty="0">
                <a:solidFill>
                  <a:prstClr val="black"/>
                </a:solidFill>
                <a:latin typeface="Arial (Brødtekst)"/>
              </a:rPr>
              <a:t>08. Language </a:t>
            </a:r>
            <a:r>
              <a:rPr lang="en-US" sz="2000" dirty="0">
                <a:solidFill>
                  <a:prstClr val="black"/>
                </a:solidFill>
                <a:latin typeface="Arial (Brødtekst)"/>
              </a:rPr>
              <a:t>– “A language of the resource.”</a:t>
            </a:r>
          </a:p>
          <a:p>
            <a:pPr defTabSz="914400">
              <a:spcBef>
                <a:spcPts val="360"/>
              </a:spcBef>
            </a:pPr>
            <a:r>
              <a:rPr lang="en-US" sz="2000" b="1" dirty="0">
                <a:solidFill>
                  <a:prstClr val="black"/>
                </a:solidFill>
                <a:latin typeface="Arial (Brødtekst)"/>
              </a:rPr>
              <a:t>09. Publisher </a:t>
            </a:r>
            <a:r>
              <a:rPr lang="en-US" sz="2000" dirty="0">
                <a:solidFill>
                  <a:prstClr val="black"/>
                </a:solidFill>
                <a:latin typeface="Arial (Brødtekst)"/>
              </a:rPr>
              <a:t>– “An entity responsible for making the resource available.”</a:t>
            </a:r>
          </a:p>
          <a:p>
            <a:pPr defTabSz="914400">
              <a:spcBef>
                <a:spcPts val="360"/>
              </a:spcBef>
            </a:pPr>
            <a:r>
              <a:rPr lang="en-US" sz="2000" b="1" dirty="0">
                <a:solidFill>
                  <a:prstClr val="black"/>
                </a:solidFill>
                <a:latin typeface="Arial (Brødtekst)"/>
              </a:rPr>
              <a:t>10. Relation </a:t>
            </a:r>
            <a:r>
              <a:rPr lang="en-US" sz="2000" dirty="0">
                <a:solidFill>
                  <a:prstClr val="black"/>
                </a:solidFill>
                <a:latin typeface="Arial (Brødtekst)"/>
              </a:rPr>
              <a:t>– “A related resource.”</a:t>
            </a:r>
          </a:p>
          <a:p>
            <a:pPr defTabSz="914400">
              <a:spcBef>
                <a:spcPts val="360"/>
              </a:spcBef>
            </a:pPr>
            <a:r>
              <a:rPr lang="en-US" sz="2000" b="1" dirty="0">
                <a:solidFill>
                  <a:prstClr val="black"/>
                </a:solidFill>
                <a:latin typeface="Arial (Brødtekst)"/>
              </a:rPr>
              <a:t>11. Rights </a:t>
            </a:r>
            <a:r>
              <a:rPr lang="en-US" sz="2000" dirty="0">
                <a:solidFill>
                  <a:prstClr val="black"/>
                </a:solidFill>
                <a:latin typeface="Arial (Brødtekst)"/>
              </a:rPr>
              <a:t>– “Information about rights held in and over the resource.”</a:t>
            </a:r>
          </a:p>
          <a:p>
            <a:pPr defTabSz="914400">
              <a:spcBef>
                <a:spcPts val="360"/>
              </a:spcBef>
            </a:pPr>
            <a:r>
              <a:rPr lang="en-US" sz="2000" b="1" dirty="0">
                <a:solidFill>
                  <a:prstClr val="black"/>
                </a:solidFill>
                <a:latin typeface="Arial (Brødtekst)"/>
              </a:rPr>
              <a:t>12. Source </a:t>
            </a:r>
            <a:r>
              <a:rPr lang="en-US" sz="2000" dirty="0">
                <a:solidFill>
                  <a:prstClr val="black"/>
                </a:solidFill>
                <a:latin typeface="Arial (Brødtekst)"/>
              </a:rPr>
              <a:t>– “A related resource from which the described resource is derived.”</a:t>
            </a:r>
          </a:p>
          <a:p>
            <a:pPr defTabSz="914400">
              <a:spcBef>
                <a:spcPts val="360"/>
              </a:spcBef>
            </a:pPr>
            <a:r>
              <a:rPr lang="en-US" sz="2000" b="1" dirty="0">
                <a:solidFill>
                  <a:prstClr val="black"/>
                </a:solidFill>
                <a:latin typeface="Arial (Brødtekst)"/>
              </a:rPr>
              <a:t>13. Subject </a:t>
            </a:r>
            <a:r>
              <a:rPr lang="en-US" sz="2000" dirty="0">
                <a:solidFill>
                  <a:prstClr val="black"/>
                </a:solidFill>
                <a:latin typeface="Arial (Brødtekst)"/>
              </a:rPr>
              <a:t>– “The topic of the resource.”</a:t>
            </a:r>
          </a:p>
          <a:p>
            <a:pPr defTabSz="914400">
              <a:spcBef>
                <a:spcPts val="360"/>
              </a:spcBef>
            </a:pPr>
            <a:r>
              <a:rPr lang="en-US" sz="2000" b="1" dirty="0">
                <a:solidFill>
                  <a:prstClr val="black"/>
                </a:solidFill>
                <a:latin typeface="Arial (Brødtekst)"/>
              </a:rPr>
              <a:t>14. Title </a:t>
            </a:r>
            <a:r>
              <a:rPr lang="en-US" sz="2000" dirty="0">
                <a:solidFill>
                  <a:prstClr val="black"/>
                </a:solidFill>
                <a:latin typeface="Arial (Brødtekst)"/>
              </a:rPr>
              <a:t>– “A name given to the resource.”</a:t>
            </a:r>
          </a:p>
          <a:p>
            <a:pPr defTabSz="914400">
              <a:spcBef>
                <a:spcPts val="360"/>
              </a:spcBef>
            </a:pPr>
            <a:r>
              <a:rPr lang="en-US" sz="2000" b="1" dirty="0">
                <a:solidFill>
                  <a:prstClr val="black"/>
                </a:solidFill>
                <a:latin typeface="Arial (Brødtekst)"/>
              </a:rPr>
              <a:t>15. Type </a:t>
            </a:r>
            <a:r>
              <a:rPr lang="en-US" sz="2000" dirty="0">
                <a:solidFill>
                  <a:prstClr val="black"/>
                </a:solidFill>
                <a:latin typeface="Arial (Brødtekst)"/>
              </a:rPr>
              <a:t>– “The nature or genre of the resource.”</a:t>
            </a:r>
          </a:p>
        </p:txBody>
      </p:sp>
      <p:sp>
        <p:nvSpPr>
          <p:cNvPr id="8" name="TextBox 7"/>
          <p:cNvSpPr txBox="1"/>
          <p:nvPr/>
        </p:nvSpPr>
        <p:spPr>
          <a:xfrm>
            <a:off x="199897" y="46623"/>
            <a:ext cx="11992103" cy="707886"/>
          </a:xfrm>
          <a:prstGeom prst="rect">
            <a:avLst/>
          </a:prstGeom>
          <a:solidFill>
            <a:srgbClr val="FFFFFF"/>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4000" b="0" i="0" u="none" strike="noStrike" kern="0" cap="none" spc="0" normalizeH="0" baseline="0" noProof="0" dirty="0">
                <a:ln>
                  <a:noFill/>
                </a:ln>
                <a:solidFill>
                  <a:prstClr val="black"/>
                </a:solidFill>
                <a:effectLst/>
                <a:uLnTx/>
                <a:uFillTx/>
                <a:cs typeface="Arial"/>
              </a:rPr>
              <a:t>Dublin </a:t>
            </a:r>
            <a:r>
              <a:rPr kumimoji="0" lang="nb-NO" sz="4000" b="0" i="0" u="none" strike="noStrike" kern="0" cap="none" spc="0" normalizeH="0" baseline="0" noProof="0" dirty="0" err="1">
                <a:ln>
                  <a:noFill/>
                </a:ln>
                <a:solidFill>
                  <a:prstClr val="black"/>
                </a:solidFill>
                <a:effectLst/>
                <a:uLnTx/>
                <a:uFillTx/>
                <a:cs typeface="Arial"/>
              </a:rPr>
              <a:t>Core</a:t>
            </a:r>
            <a:r>
              <a:rPr kumimoji="0" lang="nb-NO" sz="4000" b="0" i="0" u="none" strike="noStrike" kern="0" cap="none" spc="0" normalizeH="0" baseline="0" noProof="0" dirty="0">
                <a:ln>
                  <a:noFill/>
                </a:ln>
                <a:solidFill>
                  <a:prstClr val="black"/>
                </a:solidFill>
                <a:effectLst/>
                <a:uLnTx/>
                <a:uFillTx/>
                <a:cs typeface="Arial"/>
              </a:rPr>
              <a:t> </a:t>
            </a:r>
            <a:r>
              <a:rPr kumimoji="0" lang="en-US" sz="4000" b="0" i="0" u="none" strike="noStrike" kern="0" cap="none" spc="0" normalizeH="0" baseline="0" noProof="0" dirty="0">
                <a:ln>
                  <a:noFill/>
                </a:ln>
                <a:solidFill>
                  <a:prstClr val="black"/>
                </a:solidFill>
                <a:effectLst/>
                <a:uLnTx/>
                <a:uFillTx/>
                <a:cs typeface="Arial"/>
              </a:rPr>
              <a:t>Metadata Element Set</a:t>
            </a:r>
            <a:endParaRPr kumimoji="0" lang="en-US" sz="3200" b="0" i="0" u="none" strike="noStrike" kern="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4" name="TextBox 3"/>
          <p:cNvSpPr txBox="1"/>
          <p:nvPr/>
        </p:nvSpPr>
        <p:spPr>
          <a:xfrm>
            <a:off x="6053909" y="6533136"/>
            <a:ext cx="6138091" cy="338554"/>
          </a:xfrm>
          <a:prstGeom prst="rect">
            <a:avLst/>
          </a:prstGeom>
          <a:solidFill>
            <a:srgbClr val="FFFFFF"/>
          </a:solidFill>
        </p:spPr>
        <p:txBody>
          <a:bodyPr wrap="none" rtlCol="0">
            <a:spAutoFit/>
          </a:bodyPr>
          <a:lstStyle/>
          <a:p>
            <a:pPr defTabSz="914400"/>
            <a:r>
              <a:rPr lang="nb-NO" sz="1600" i="1" dirty="0">
                <a:solidFill>
                  <a:prstClr val="black"/>
                </a:solidFill>
                <a:latin typeface="Arial (Brødtekst)"/>
                <a:hlinkClick r:id="rId3"/>
              </a:rPr>
              <a:t>https://www.dublincore.org/specifications/dublin-core/dcmi-terms/</a:t>
            </a:r>
            <a:r>
              <a:rPr lang="nb-NO" sz="1600" i="1" dirty="0">
                <a:solidFill>
                  <a:prstClr val="black"/>
                </a:solidFill>
                <a:latin typeface="Arial (Brødtekst)"/>
              </a:rPr>
              <a:t> </a:t>
            </a:r>
          </a:p>
        </p:txBody>
      </p:sp>
    </p:spTree>
    <p:extLst>
      <p:ext uri="{BB962C8B-B14F-4D97-AF65-F5344CB8AC3E}">
        <p14:creationId xmlns:p14="http://schemas.microsoft.com/office/powerpoint/2010/main" val="168469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233665" y="-1"/>
            <a:ext cx="8980231" cy="6858001"/>
          </a:xfrm>
          <a:prstGeom prst="rect">
            <a:avLst/>
          </a:prstGeom>
        </p:spPr>
      </p:pic>
    </p:spTree>
    <p:extLst>
      <p:ext uri="{BB962C8B-B14F-4D97-AF65-F5344CB8AC3E}">
        <p14:creationId xmlns:p14="http://schemas.microsoft.com/office/powerpoint/2010/main" val="283081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3069" y="0"/>
            <a:ext cx="9106276" cy="6858000"/>
          </a:xfrm>
          <a:prstGeom prst="rect">
            <a:avLst/>
          </a:prstGeom>
        </p:spPr>
      </p:pic>
      <p:sp>
        <p:nvSpPr>
          <p:cNvPr id="3" name="TextBox 2"/>
          <p:cNvSpPr txBox="1"/>
          <p:nvPr/>
        </p:nvSpPr>
        <p:spPr>
          <a:xfrm>
            <a:off x="9303068" y="6611780"/>
            <a:ext cx="2888932" cy="246221"/>
          </a:xfrm>
          <a:prstGeom prst="rect">
            <a:avLst/>
          </a:prstGeom>
          <a:noFill/>
        </p:spPr>
        <p:txBody>
          <a:bodyPr wrap="none" rtlCol="0">
            <a:spAutoFit/>
          </a:bodyPr>
          <a:lstStyle/>
          <a:p>
            <a:r>
              <a:rPr lang="nb-NO" sz="1000"/>
              <a:t>Source: https://doi.org/10.18712/NSD-NSD2943-V1</a:t>
            </a:r>
            <a:endParaRPr lang="nb-NO" sz="1000" dirty="0"/>
          </a:p>
        </p:txBody>
      </p:sp>
    </p:spTree>
    <p:extLst>
      <p:ext uri="{BB962C8B-B14F-4D97-AF65-F5344CB8AC3E}">
        <p14:creationId xmlns:p14="http://schemas.microsoft.com/office/powerpoint/2010/main" val="51050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6450" y="133350"/>
            <a:ext cx="8039100" cy="6591300"/>
          </a:xfrm>
          <a:prstGeom prst="rect">
            <a:avLst/>
          </a:prstGeom>
        </p:spPr>
      </p:pic>
    </p:spTree>
    <p:extLst>
      <p:ext uri="{BB962C8B-B14F-4D97-AF65-F5344CB8AC3E}">
        <p14:creationId xmlns:p14="http://schemas.microsoft.com/office/powerpoint/2010/main" val="419672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29E0-3359-6145-8B33-AB0A8EEDAC29}"/>
              </a:ext>
            </a:extLst>
          </p:cNvPr>
          <p:cNvSpPr>
            <a:spLocks noGrp="1"/>
          </p:cNvSpPr>
          <p:nvPr>
            <p:ph type="title"/>
          </p:nvPr>
        </p:nvSpPr>
        <p:spPr/>
        <p:txBody>
          <a:bodyPr/>
          <a:lstStyle/>
          <a:p>
            <a:r>
              <a:rPr lang="nb-NO" dirty="0" err="1"/>
              <a:t>FAIR@UiO</a:t>
            </a:r>
            <a:r>
              <a:rPr lang="nb-NO" dirty="0"/>
              <a:t> </a:t>
            </a:r>
            <a:r>
              <a:rPr lang="nb-NO" dirty="0" err="1"/>
              <a:t>project</a:t>
            </a:r>
            <a:endParaRPr lang="nb-NO" dirty="0"/>
          </a:p>
        </p:txBody>
      </p:sp>
      <p:sp>
        <p:nvSpPr>
          <p:cNvPr id="3" name="Content Placeholder 2">
            <a:extLst>
              <a:ext uri="{FF2B5EF4-FFF2-40B4-BE49-F238E27FC236}">
                <a16:creationId xmlns:a16="http://schemas.microsoft.com/office/drawing/2014/main" id="{9235D626-77D1-DC4B-B1A4-A170C5BDC7BC}"/>
              </a:ext>
            </a:extLst>
          </p:cNvPr>
          <p:cNvSpPr>
            <a:spLocks noGrp="1"/>
          </p:cNvSpPr>
          <p:nvPr>
            <p:ph idx="1"/>
          </p:nvPr>
        </p:nvSpPr>
        <p:spPr/>
        <p:txBody>
          <a:bodyPr/>
          <a:lstStyle/>
          <a:p>
            <a:r>
              <a:rPr lang="nb-NO" dirty="0"/>
              <a:t>Project start: November 2020</a:t>
            </a:r>
          </a:p>
          <a:p>
            <a:r>
              <a:rPr lang="nb-NO" dirty="0"/>
              <a:t>Collaboration </a:t>
            </a:r>
            <a:r>
              <a:rPr lang="nb-NO" dirty="0" err="1"/>
              <a:t>between</a:t>
            </a:r>
            <a:r>
              <a:rPr lang="nb-NO" dirty="0"/>
              <a:t> USIT, UB, </a:t>
            </a:r>
            <a:r>
              <a:rPr lang="nb-NO" dirty="0" err="1"/>
              <a:t>administration</a:t>
            </a:r>
            <a:r>
              <a:rPr lang="nb-NO" dirty="0"/>
              <a:t> (and </a:t>
            </a:r>
            <a:r>
              <a:rPr lang="nb-NO" dirty="0" err="1"/>
              <a:t>researchers</a:t>
            </a:r>
            <a:r>
              <a:rPr lang="nb-NO" dirty="0"/>
              <a:t>/</a:t>
            </a:r>
            <a:r>
              <a:rPr lang="nb-NO" dirty="0" err="1"/>
              <a:t>local</a:t>
            </a:r>
            <a:r>
              <a:rPr lang="nb-NO" dirty="0"/>
              <a:t> data managers </a:t>
            </a:r>
            <a:r>
              <a:rPr lang="nb-NO" dirty="0" err="1"/>
              <a:t>with</a:t>
            </a:r>
            <a:r>
              <a:rPr lang="nb-NO" dirty="0"/>
              <a:t> </a:t>
            </a:r>
            <a:r>
              <a:rPr lang="nb-NO" dirty="0" err="1"/>
              <a:t>domain</a:t>
            </a:r>
            <a:r>
              <a:rPr lang="nb-NO" dirty="0"/>
              <a:t> </a:t>
            </a:r>
            <a:r>
              <a:rPr lang="nb-NO" dirty="0" err="1"/>
              <a:t>knowledge</a:t>
            </a:r>
            <a:r>
              <a:rPr lang="nb-NO" dirty="0"/>
              <a:t>)</a:t>
            </a:r>
          </a:p>
          <a:p>
            <a:r>
              <a:rPr lang="nb-NO" dirty="0" err="1"/>
              <a:t>Create</a:t>
            </a:r>
            <a:r>
              <a:rPr lang="nb-NO" dirty="0"/>
              <a:t> a </a:t>
            </a:r>
            <a:r>
              <a:rPr lang="nb-NO" dirty="0" err="1"/>
              <a:t>platform</a:t>
            </a:r>
            <a:r>
              <a:rPr lang="nb-NO" dirty="0"/>
              <a:t>/</a:t>
            </a:r>
            <a:r>
              <a:rPr lang="nb-NO" dirty="0" err="1"/>
              <a:t>technical</a:t>
            </a:r>
            <a:r>
              <a:rPr lang="nb-NO" dirty="0"/>
              <a:t> </a:t>
            </a:r>
            <a:r>
              <a:rPr lang="nb-NO" dirty="0" err="1"/>
              <a:t>solution</a:t>
            </a:r>
            <a:r>
              <a:rPr lang="nb-NO" dirty="0"/>
              <a:t> </a:t>
            </a:r>
            <a:r>
              <a:rPr lang="nb-NO" dirty="0" err="1"/>
              <a:t>enabling</a:t>
            </a:r>
            <a:r>
              <a:rPr lang="nb-NO" dirty="0"/>
              <a:t> tagging research data </a:t>
            </a:r>
            <a:r>
              <a:rPr lang="nb-NO" dirty="0" err="1"/>
              <a:t>with</a:t>
            </a:r>
            <a:r>
              <a:rPr lang="nb-NO" dirty="0"/>
              <a:t> metadata/</a:t>
            </a:r>
            <a:r>
              <a:rPr lang="nb-NO" dirty="0" err="1"/>
              <a:t>documentation</a:t>
            </a:r>
            <a:endParaRPr lang="nb-NO" dirty="0"/>
          </a:p>
          <a:p>
            <a:pPr lvl="1"/>
            <a:r>
              <a:rPr lang="nb-NO" dirty="0" err="1"/>
              <a:t>Selected</a:t>
            </a:r>
            <a:r>
              <a:rPr lang="nb-NO" dirty="0"/>
              <a:t> a </a:t>
            </a:r>
            <a:r>
              <a:rPr lang="nb-NO" dirty="0" err="1"/>
              <a:t>tool</a:t>
            </a:r>
            <a:r>
              <a:rPr lang="nb-NO" dirty="0"/>
              <a:t> from IBM – Spectrum </a:t>
            </a:r>
            <a:r>
              <a:rPr lang="nb-NO" dirty="0" err="1"/>
              <a:t>discovery</a:t>
            </a:r>
            <a:endParaRPr lang="nb-NO" dirty="0"/>
          </a:p>
          <a:p>
            <a:r>
              <a:rPr lang="nb-NO" dirty="0"/>
              <a:t>Metadata </a:t>
            </a:r>
            <a:r>
              <a:rPr lang="nb-NO" dirty="0" err="1"/>
              <a:t>should</a:t>
            </a:r>
            <a:r>
              <a:rPr lang="nb-NO" dirty="0"/>
              <a:t> be </a:t>
            </a:r>
            <a:r>
              <a:rPr lang="nb-NO" dirty="0" err="1"/>
              <a:t>collected</a:t>
            </a:r>
            <a:r>
              <a:rPr lang="nb-NO" dirty="0"/>
              <a:t> </a:t>
            </a:r>
            <a:r>
              <a:rPr lang="nb-NO" dirty="0" err="1"/>
              <a:t>automatically</a:t>
            </a:r>
            <a:r>
              <a:rPr lang="nb-NO" dirty="0"/>
              <a:t> </a:t>
            </a:r>
            <a:r>
              <a:rPr lang="nb-NO" dirty="0" err="1"/>
              <a:t>when</a:t>
            </a:r>
            <a:r>
              <a:rPr lang="nb-NO" dirty="0"/>
              <a:t> </a:t>
            </a:r>
            <a:r>
              <a:rPr lang="nb-NO" dirty="0" err="1"/>
              <a:t>possible</a:t>
            </a:r>
            <a:r>
              <a:rPr lang="nb-NO" dirty="0"/>
              <a:t>, </a:t>
            </a:r>
            <a:r>
              <a:rPr lang="nb-NO" dirty="0" err="1"/>
              <a:t>filled</a:t>
            </a:r>
            <a:r>
              <a:rPr lang="nb-NO" dirty="0"/>
              <a:t> </a:t>
            </a:r>
            <a:r>
              <a:rPr lang="nb-NO" dirty="0" err="1"/>
              <a:t>out</a:t>
            </a:r>
            <a:r>
              <a:rPr lang="nb-NO" dirty="0"/>
              <a:t> </a:t>
            </a:r>
            <a:r>
              <a:rPr lang="nb-NO" dirty="0" err="1"/>
              <a:t>manually</a:t>
            </a:r>
            <a:r>
              <a:rPr lang="nb-NO" dirty="0"/>
              <a:t> </a:t>
            </a:r>
            <a:r>
              <a:rPr lang="nb-NO" dirty="0" err="1"/>
              <a:t>only</a:t>
            </a:r>
            <a:r>
              <a:rPr lang="nb-NO" dirty="0"/>
              <a:t> </a:t>
            </a:r>
            <a:r>
              <a:rPr lang="nb-NO" dirty="0" err="1"/>
              <a:t>once</a:t>
            </a:r>
            <a:endParaRPr lang="nb-NO" dirty="0"/>
          </a:p>
          <a:p>
            <a:r>
              <a:rPr lang="nb-NO" dirty="0"/>
              <a:t>Not an </a:t>
            </a:r>
            <a:r>
              <a:rPr lang="nb-NO" dirty="0" err="1"/>
              <a:t>archive</a:t>
            </a:r>
            <a:r>
              <a:rPr lang="nb-NO" dirty="0"/>
              <a:t>, </a:t>
            </a:r>
            <a:r>
              <a:rPr lang="nb-NO" dirty="0" err="1"/>
              <a:t>but</a:t>
            </a:r>
            <a:r>
              <a:rPr lang="nb-NO" dirty="0"/>
              <a:t> </a:t>
            </a:r>
            <a:r>
              <a:rPr lang="nb-NO" dirty="0" err="1"/>
              <a:t>making</a:t>
            </a:r>
            <a:r>
              <a:rPr lang="nb-NO" dirty="0"/>
              <a:t> </a:t>
            </a:r>
            <a:r>
              <a:rPr lang="nb-NO" dirty="0" err="1"/>
              <a:t>archiving</a:t>
            </a:r>
            <a:r>
              <a:rPr lang="nb-NO" dirty="0"/>
              <a:t> </a:t>
            </a:r>
            <a:r>
              <a:rPr lang="nb-NO" dirty="0" err="1"/>
              <a:t>easier</a:t>
            </a:r>
            <a:endParaRPr lang="nb-NO" dirty="0"/>
          </a:p>
        </p:txBody>
      </p:sp>
      <p:sp>
        <p:nvSpPr>
          <p:cNvPr id="4" name="Date Placeholder 3">
            <a:extLst>
              <a:ext uri="{FF2B5EF4-FFF2-40B4-BE49-F238E27FC236}">
                <a16:creationId xmlns:a16="http://schemas.microsoft.com/office/drawing/2014/main" id="{5620F734-52DC-1341-8E13-A077F96686AD}"/>
              </a:ext>
            </a:extLst>
          </p:cNvPr>
          <p:cNvSpPr>
            <a:spLocks noGrp="1"/>
          </p:cNvSpPr>
          <p:nvPr>
            <p:ph type="dt" sz="half" idx="10"/>
          </p:nvPr>
        </p:nvSpPr>
        <p:spPr/>
        <p:txBody>
          <a:bodyPr/>
          <a:lstStyle/>
          <a:p>
            <a:pPr>
              <a:defRPr/>
            </a:pPr>
            <a:fld id="{66E8133C-C6AC-497A-B276-C227C1CAF779}" type="datetime1">
              <a:rPr lang="nb-NO" altLang="nb-NO" smtClean="0"/>
              <a:pPr>
                <a:defRPr/>
              </a:pPr>
              <a:t>05.05.2022</a:t>
            </a:fld>
            <a:endParaRPr lang="nb-NO" altLang="nb-NO"/>
          </a:p>
        </p:txBody>
      </p:sp>
      <p:sp>
        <p:nvSpPr>
          <p:cNvPr id="5" name="Slide Number Placeholder 4">
            <a:extLst>
              <a:ext uri="{FF2B5EF4-FFF2-40B4-BE49-F238E27FC236}">
                <a16:creationId xmlns:a16="http://schemas.microsoft.com/office/drawing/2014/main" id="{60966BA3-2650-A648-81F5-08F50E188E61}"/>
              </a:ext>
            </a:extLst>
          </p:cNvPr>
          <p:cNvSpPr>
            <a:spLocks noGrp="1"/>
          </p:cNvSpPr>
          <p:nvPr>
            <p:ph type="sldNum" sz="quarter" idx="11"/>
          </p:nvPr>
        </p:nvSpPr>
        <p:spPr/>
        <p:txBody>
          <a:bodyPr/>
          <a:lstStyle/>
          <a:p>
            <a:pPr>
              <a:defRPr/>
            </a:pPr>
            <a:fld id="{5C09378E-4B35-4F94-B031-DE1BE94A18C2}" type="slidenum">
              <a:rPr lang="en-US" altLang="nb-NO" smtClean="0"/>
              <a:pPr>
                <a:defRPr/>
              </a:pPr>
              <a:t>14</a:t>
            </a:fld>
            <a:endParaRPr lang="en-US" altLang="nb-NO"/>
          </a:p>
        </p:txBody>
      </p:sp>
    </p:spTree>
    <p:extLst>
      <p:ext uri="{BB962C8B-B14F-4D97-AF65-F5344CB8AC3E}">
        <p14:creationId xmlns:p14="http://schemas.microsoft.com/office/powerpoint/2010/main" val="12498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FD61-5534-D44F-9ECF-8A0BC92030F2}"/>
              </a:ext>
            </a:extLst>
          </p:cNvPr>
          <p:cNvSpPr>
            <a:spLocks noGrp="1"/>
          </p:cNvSpPr>
          <p:nvPr>
            <p:ph type="title"/>
          </p:nvPr>
        </p:nvSpPr>
        <p:spPr/>
        <p:txBody>
          <a:bodyPr/>
          <a:lstStyle/>
          <a:p>
            <a:r>
              <a:rPr lang="nb-NO" dirty="0" err="1"/>
              <a:t>What</a:t>
            </a:r>
            <a:r>
              <a:rPr lang="nb-NO" dirty="0"/>
              <a:t> </a:t>
            </a:r>
            <a:r>
              <a:rPr lang="nb-NO" dirty="0" err="1"/>
              <a:t>we</a:t>
            </a:r>
            <a:r>
              <a:rPr lang="nb-NO" dirty="0"/>
              <a:t> hope to </a:t>
            </a:r>
            <a:r>
              <a:rPr lang="nb-NO" dirty="0" err="1"/>
              <a:t>achieve</a:t>
            </a:r>
            <a:endParaRPr lang="nb-NO" dirty="0"/>
          </a:p>
        </p:txBody>
      </p:sp>
      <p:sp>
        <p:nvSpPr>
          <p:cNvPr id="3" name="Content Placeholder 2">
            <a:extLst>
              <a:ext uri="{FF2B5EF4-FFF2-40B4-BE49-F238E27FC236}">
                <a16:creationId xmlns:a16="http://schemas.microsoft.com/office/drawing/2014/main" id="{323938E6-F23E-3B46-98C1-EB7481CDD8A3}"/>
              </a:ext>
            </a:extLst>
          </p:cNvPr>
          <p:cNvSpPr>
            <a:spLocks noGrp="1"/>
          </p:cNvSpPr>
          <p:nvPr>
            <p:ph idx="1"/>
          </p:nvPr>
        </p:nvSpPr>
        <p:spPr/>
        <p:txBody>
          <a:bodyPr/>
          <a:lstStyle/>
          <a:p>
            <a:r>
              <a:rPr lang="nb-NO" dirty="0" err="1"/>
              <a:t>Searchable</a:t>
            </a:r>
            <a:r>
              <a:rPr lang="nb-NO" dirty="0"/>
              <a:t> metadata</a:t>
            </a:r>
          </a:p>
          <a:p>
            <a:r>
              <a:rPr lang="nb-NO" dirty="0" err="1"/>
              <a:t>Improved</a:t>
            </a:r>
            <a:r>
              <a:rPr lang="nb-NO" dirty="0"/>
              <a:t> </a:t>
            </a:r>
            <a:r>
              <a:rPr lang="nb-NO" dirty="0" err="1"/>
              <a:t>structure</a:t>
            </a:r>
            <a:r>
              <a:rPr lang="nb-NO" dirty="0"/>
              <a:t> in </a:t>
            </a:r>
            <a:r>
              <a:rPr lang="nb-NO" dirty="0" err="1"/>
              <a:t>large</a:t>
            </a:r>
            <a:r>
              <a:rPr lang="nb-NO" dirty="0"/>
              <a:t> </a:t>
            </a:r>
            <a:r>
              <a:rPr lang="nb-NO" dirty="0" err="1"/>
              <a:t>datasets</a:t>
            </a:r>
            <a:endParaRPr lang="nb-NO" dirty="0"/>
          </a:p>
          <a:p>
            <a:r>
              <a:rPr lang="nb-NO" dirty="0" err="1"/>
              <a:t>Dynamic</a:t>
            </a:r>
            <a:r>
              <a:rPr lang="nb-NO" dirty="0"/>
              <a:t> </a:t>
            </a:r>
            <a:r>
              <a:rPr lang="nb-NO" dirty="0" err="1"/>
              <a:t>storage</a:t>
            </a:r>
            <a:r>
              <a:rPr lang="nb-NO" dirty="0"/>
              <a:t>: </a:t>
            </a:r>
            <a:r>
              <a:rPr lang="nb-NO" dirty="0" err="1"/>
              <a:t>move</a:t>
            </a:r>
            <a:r>
              <a:rPr lang="nb-NO" dirty="0"/>
              <a:t> </a:t>
            </a:r>
            <a:r>
              <a:rPr lang="nb-NO" dirty="0" err="1"/>
              <a:t>inactive</a:t>
            </a:r>
            <a:r>
              <a:rPr lang="nb-NO" dirty="0"/>
              <a:t> data to </a:t>
            </a:r>
            <a:r>
              <a:rPr lang="nb-NO" dirty="0" err="1"/>
              <a:t>cheaper</a:t>
            </a:r>
            <a:r>
              <a:rPr lang="nb-NO" dirty="0"/>
              <a:t> </a:t>
            </a:r>
            <a:r>
              <a:rPr lang="nb-NO" dirty="0" err="1"/>
              <a:t>storage</a:t>
            </a:r>
            <a:r>
              <a:rPr lang="nb-NO" dirty="0"/>
              <a:t> </a:t>
            </a:r>
            <a:r>
              <a:rPr lang="nb-NO" dirty="0" err="1"/>
              <a:t>solutions</a:t>
            </a:r>
            <a:r>
              <a:rPr lang="nb-NO" dirty="0"/>
              <a:t> </a:t>
            </a:r>
            <a:r>
              <a:rPr lang="nb-NO" dirty="0" err="1"/>
              <a:t>automatically</a:t>
            </a:r>
            <a:endParaRPr lang="nb-NO" dirty="0"/>
          </a:p>
          <a:p>
            <a:r>
              <a:rPr lang="nb-NO" dirty="0"/>
              <a:t>Project </a:t>
            </a:r>
            <a:r>
              <a:rPr lang="nb-NO" dirty="0" err="1"/>
              <a:t>level</a:t>
            </a:r>
            <a:r>
              <a:rPr lang="nb-NO" dirty="0"/>
              <a:t> metadata </a:t>
            </a:r>
            <a:r>
              <a:rPr lang="nb-NO" dirty="0" err="1"/>
              <a:t>collected</a:t>
            </a:r>
            <a:r>
              <a:rPr lang="nb-NO" dirty="0"/>
              <a:t> </a:t>
            </a:r>
            <a:r>
              <a:rPr lang="nb-NO" dirty="0" err="1"/>
              <a:t>automatically</a:t>
            </a:r>
            <a:r>
              <a:rPr lang="nb-NO" dirty="0"/>
              <a:t> from NSD, </a:t>
            </a:r>
            <a:r>
              <a:rPr lang="nb-NO" dirty="0" err="1"/>
              <a:t>Cristin</a:t>
            </a:r>
            <a:r>
              <a:rPr lang="nb-NO" dirty="0"/>
              <a:t>, etc.</a:t>
            </a:r>
          </a:p>
          <a:p>
            <a:r>
              <a:rPr lang="nb-NO" dirty="0" err="1"/>
              <a:t>Granulated</a:t>
            </a:r>
            <a:r>
              <a:rPr lang="nb-NO" dirty="0"/>
              <a:t> </a:t>
            </a:r>
            <a:r>
              <a:rPr lang="nb-NO" dirty="0" err="1"/>
              <a:t>access</a:t>
            </a:r>
            <a:r>
              <a:rPr lang="nb-NO" dirty="0"/>
              <a:t> to data</a:t>
            </a:r>
          </a:p>
          <a:p>
            <a:r>
              <a:rPr lang="nb-NO" dirty="0" err="1"/>
              <a:t>Increased</a:t>
            </a:r>
            <a:r>
              <a:rPr lang="nb-NO" dirty="0"/>
              <a:t> </a:t>
            </a:r>
            <a:r>
              <a:rPr lang="nb-NO" dirty="0" err="1"/>
              <a:t>reuse</a:t>
            </a:r>
            <a:r>
              <a:rPr lang="nb-NO" dirty="0"/>
              <a:t> </a:t>
            </a:r>
            <a:r>
              <a:rPr lang="nb-NO" dirty="0" err="1"/>
              <a:t>of</a:t>
            </a:r>
            <a:r>
              <a:rPr lang="nb-NO" dirty="0"/>
              <a:t> data, more </a:t>
            </a:r>
            <a:r>
              <a:rPr lang="nb-NO" dirty="0" err="1"/>
              <a:t>interdisciplinary</a:t>
            </a:r>
            <a:r>
              <a:rPr lang="nb-NO" dirty="0"/>
              <a:t> </a:t>
            </a:r>
            <a:r>
              <a:rPr lang="nb-NO" dirty="0" err="1"/>
              <a:t>collaboration</a:t>
            </a:r>
            <a:endParaRPr lang="nb-NO" dirty="0"/>
          </a:p>
          <a:p>
            <a:endParaRPr lang="nb-NO" dirty="0"/>
          </a:p>
        </p:txBody>
      </p:sp>
      <p:sp>
        <p:nvSpPr>
          <p:cNvPr id="4" name="Date Placeholder 3">
            <a:extLst>
              <a:ext uri="{FF2B5EF4-FFF2-40B4-BE49-F238E27FC236}">
                <a16:creationId xmlns:a16="http://schemas.microsoft.com/office/drawing/2014/main" id="{44BB7F79-FA0F-0243-B560-1915ECE1D8BD}"/>
              </a:ext>
            </a:extLst>
          </p:cNvPr>
          <p:cNvSpPr>
            <a:spLocks noGrp="1"/>
          </p:cNvSpPr>
          <p:nvPr>
            <p:ph type="dt" sz="half" idx="10"/>
          </p:nvPr>
        </p:nvSpPr>
        <p:spPr/>
        <p:txBody>
          <a:bodyPr/>
          <a:lstStyle/>
          <a:p>
            <a:pPr>
              <a:defRPr/>
            </a:pPr>
            <a:fld id="{66E8133C-C6AC-497A-B276-C227C1CAF779}" type="datetime1">
              <a:rPr lang="nb-NO" altLang="nb-NO" smtClean="0"/>
              <a:pPr>
                <a:defRPr/>
              </a:pPr>
              <a:t>05.05.2022</a:t>
            </a:fld>
            <a:endParaRPr lang="nb-NO" altLang="nb-NO"/>
          </a:p>
        </p:txBody>
      </p:sp>
      <p:sp>
        <p:nvSpPr>
          <p:cNvPr id="5" name="Slide Number Placeholder 4">
            <a:extLst>
              <a:ext uri="{FF2B5EF4-FFF2-40B4-BE49-F238E27FC236}">
                <a16:creationId xmlns:a16="http://schemas.microsoft.com/office/drawing/2014/main" id="{5BFBDA03-1F4C-CB4C-9391-E1A453FE4BB5}"/>
              </a:ext>
            </a:extLst>
          </p:cNvPr>
          <p:cNvSpPr>
            <a:spLocks noGrp="1"/>
          </p:cNvSpPr>
          <p:nvPr>
            <p:ph type="sldNum" sz="quarter" idx="11"/>
          </p:nvPr>
        </p:nvSpPr>
        <p:spPr/>
        <p:txBody>
          <a:bodyPr/>
          <a:lstStyle/>
          <a:p>
            <a:pPr>
              <a:defRPr/>
            </a:pPr>
            <a:fld id="{5C09378E-4B35-4F94-B031-DE1BE94A18C2}" type="slidenum">
              <a:rPr lang="en-US" altLang="nb-NO" smtClean="0"/>
              <a:pPr>
                <a:defRPr/>
              </a:pPr>
              <a:t>15</a:t>
            </a:fld>
            <a:endParaRPr lang="en-US" altLang="nb-NO"/>
          </a:p>
        </p:txBody>
      </p:sp>
    </p:spTree>
    <p:extLst>
      <p:ext uri="{BB962C8B-B14F-4D97-AF65-F5344CB8AC3E}">
        <p14:creationId xmlns:p14="http://schemas.microsoft.com/office/powerpoint/2010/main" val="3961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AEC6AE-3B8E-476C-B2C4-052E2830D1FC}"/>
              </a:ext>
            </a:extLst>
          </p:cNvPr>
          <p:cNvSpPr>
            <a:spLocks noGrp="1"/>
          </p:cNvSpPr>
          <p:nvPr>
            <p:ph type="title"/>
          </p:nvPr>
        </p:nvSpPr>
        <p:spPr/>
        <p:txBody>
          <a:bodyPr/>
          <a:lstStyle/>
          <a:p>
            <a:r>
              <a:rPr lang="nb-NO" err="1"/>
              <a:t>FAIR@UiO</a:t>
            </a:r>
            <a:r>
              <a:rPr lang="nb-NO"/>
              <a:t> </a:t>
            </a:r>
            <a:r>
              <a:rPr lang="nb-NO" err="1"/>
              <a:t>internal</a:t>
            </a:r>
            <a:r>
              <a:rPr lang="nb-NO"/>
              <a:t> metadata</a:t>
            </a:r>
          </a:p>
        </p:txBody>
      </p:sp>
      <p:sp>
        <p:nvSpPr>
          <p:cNvPr id="3" name="Plassholder for innhold 2">
            <a:extLst>
              <a:ext uri="{FF2B5EF4-FFF2-40B4-BE49-F238E27FC236}">
                <a16:creationId xmlns:a16="http://schemas.microsoft.com/office/drawing/2014/main" id="{A67E7AFD-8299-4E54-96EA-5DD70CBA98F0}"/>
              </a:ext>
            </a:extLst>
          </p:cNvPr>
          <p:cNvSpPr>
            <a:spLocks noGrp="1"/>
          </p:cNvSpPr>
          <p:nvPr>
            <p:ph sz="half" idx="1"/>
          </p:nvPr>
        </p:nvSpPr>
        <p:spPr/>
        <p:txBody>
          <a:bodyPr vert="horz" lIns="91440" tIns="45720" rIns="91440" bIns="45720" rtlCol="0" anchor="t">
            <a:normAutofit/>
          </a:bodyPr>
          <a:lstStyle/>
          <a:p>
            <a:pPr marL="0" indent="0">
              <a:buNone/>
            </a:pPr>
            <a:r>
              <a:rPr lang="nb-NO" err="1">
                <a:cs typeface="Calibri"/>
              </a:rPr>
              <a:t>Internal</a:t>
            </a:r>
            <a:r>
              <a:rPr lang="nb-NO">
                <a:cs typeface="Calibri"/>
              </a:rPr>
              <a:t> metadata</a:t>
            </a:r>
          </a:p>
          <a:p>
            <a:r>
              <a:rPr lang="nb-NO">
                <a:cs typeface="Calibri"/>
              </a:rPr>
              <a:t>Technical and administrative metadata </a:t>
            </a:r>
            <a:r>
              <a:rPr lang="nb-NO" err="1">
                <a:cs typeface="Calibri"/>
              </a:rPr>
              <a:t>extracted</a:t>
            </a:r>
            <a:r>
              <a:rPr lang="nb-NO">
                <a:cs typeface="Calibri"/>
              </a:rPr>
              <a:t> from </a:t>
            </a:r>
            <a:r>
              <a:rPr lang="nb-NO" err="1">
                <a:cs typeface="Calibri"/>
              </a:rPr>
              <a:t>the</a:t>
            </a:r>
            <a:r>
              <a:rPr lang="nb-NO">
                <a:cs typeface="Calibri"/>
              </a:rPr>
              <a:t> files</a:t>
            </a:r>
          </a:p>
          <a:p>
            <a:pPr lvl="1"/>
            <a:r>
              <a:rPr lang="nb-NO" err="1">
                <a:cs typeface="Calibri"/>
              </a:rPr>
              <a:t>Bitsums</a:t>
            </a:r>
            <a:r>
              <a:rPr lang="nb-NO">
                <a:cs typeface="Calibri"/>
              </a:rPr>
              <a:t>, date </a:t>
            </a:r>
            <a:r>
              <a:rPr lang="nb-NO" err="1">
                <a:cs typeface="Calibri"/>
              </a:rPr>
              <a:t>information</a:t>
            </a:r>
            <a:r>
              <a:rPr lang="nb-NO">
                <a:cs typeface="Calibri"/>
              </a:rPr>
              <a:t>, file format </a:t>
            </a:r>
            <a:r>
              <a:rPr lang="nb-NO" err="1">
                <a:cs typeface="Calibri"/>
              </a:rPr>
              <a:t>details</a:t>
            </a:r>
            <a:endParaRPr lang="nb-NO">
              <a:cs typeface="Calibri"/>
            </a:endParaRPr>
          </a:p>
          <a:p>
            <a:r>
              <a:rPr lang="nb-NO" err="1">
                <a:cs typeface="Calibri"/>
              </a:rPr>
              <a:t>Extracted</a:t>
            </a:r>
            <a:r>
              <a:rPr lang="nb-NO">
                <a:cs typeface="Calibri"/>
              </a:rPr>
              <a:t> metadata</a:t>
            </a:r>
          </a:p>
          <a:p>
            <a:pPr lvl="1"/>
            <a:r>
              <a:rPr lang="nb-NO" err="1">
                <a:cs typeface="Calibri"/>
              </a:rPr>
              <a:t>Exchangeable</a:t>
            </a:r>
            <a:r>
              <a:rPr lang="nb-NO">
                <a:cs typeface="Calibri"/>
              </a:rPr>
              <a:t> image file format</a:t>
            </a:r>
          </a:p>
          <a:p>
            <a:pPr lvl="1"/>
            <a:r>
              <a:rPr lang="nb-NO">
                <a:cs typeface="Calibri"/>
              </a:rPr>
              <a:t>FFMPEG</a:t>
            </a:r>
          </a:p>
          <a:p>
            <a:r>
              <a:rPr lang="nb-NO" err="1">
                <a:cs typeface="Calibri"/>
              </a:rPr>
              <a:t>Create</a:t>
            </a:r>
            <a:r>
              <a:rPr lang="nb-NO">
                <a:cs typeface="Calibri"/>
              </a:rPr>
              <a:t> </a:t>
            </a:r>
            <a:r>
              <a:rPr lang="nb-NO" err="1">
                <a:cs typeface="Calibri"/>
              </a:rPr>
              <a:t>own</a:t>
            </a:r>
            <a:r>
              <a:rPr lang="nb-NO">
                <a:cs typeface="Calibri"/>
              </a:rPr>
              <a:t> standard</a:t>
            </a:r>
          </a:p>
          <a:p>
            <a:pPr lvl="1"/>
            <a:endParaRPr lang="nb-NO">
              <a:cs typeface="Calibri"/>
            </a:endParaRPr>
          </a:p>
          <a:p>
            <a:pPr lvl="1"/>
            <a:endParaRPr lang="nb-NO"/>
          </a:p>
          <a:p>
            <a:pPr lvl="1"/>
            <a:endParaRPr lang="nb-NO"/>
          </a:p>
          <a:p>
            <a:endParaRPr lang="nb-NO">
              <a:cs typeface="Calibri"/>
            </a:endParaRPr>
          </a:p>
        </p:txBody>
      </p:sp>
      <p:pic>
        <p:nvPicPr>
          <p:cNvPr id="4" name="Bilde 4" descr="Et bilde som inneholder bord&#10;&#10;Automatisk generert beskrivelse">
            <a:extLst>
              <a:ext uri="{FF2B5EF4-FFF2-40B4-BE49-F238E27FC236}">
                <a16:creationId xmlns:a16="http://schemas.microsoft.com/office/drawing/2014/main" id="{37BB4208-585A-448A-B36E-D77B7A9D9108}"/>
              </a:ext>
            </a:extLst>
          </p:cNvPr>
          <p:cNvPicPr>
            <a:picLocks noChangeAspect="1"/>
          </p:cNvPicPr>
          <p:nvPr/>
        </p:nvPicPr>
        <p:blipFill>
          <a:blip r:embed="rId3"/>
          <a:stretch>
            <a:fillRect/>
          </a:stretch>
        </p:blipFill>
        <p:spPr>
          <a:xfrm>
            <a:off x="5901017" y="2545521"/>
            <a:ext cx="6127376" cy="2909956"/>
          </a:xfrm>
          <a:prstGeom prst="rect">
            <a:avLst/>
          </a:prstGeom>
        </p:spPr>
      </p:pic>
      <p:sp>
        <p:nvSpPr>
          <p:cNvPr id="5" name="TekstSylinder 4">
            <a:extLst>
              <a:ext uri="{FF2B5EF4-FFF2-40B4-BE49-F238E27FC236}">
                <a16:creationId xmlns:a16="http://schemas.microsoft.com/office/drawing/2014/main" id="{FA014D8B-E9C8-48C6-AD19-8C54E3C916DB}"/>
              </a:ext>
            </a:extLst>
          </p:cNvPr>
          <p:cNvSpPr txBox="1"/>
          <p:nvPr/>
        </p:nvSpPr>
        <p:spPr>
          <a:xfrm>
            <a:off x="5968254" y="5463988"/>
            <a:ext cx="634028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100" err="1">
                <a:ea typeface="+mn-lt"/>
                <a:cs typeface="+mn-lt"/>
              </a:rPr>
              <a:t>Exif</a:t>
            </a:r>
            <a:r>
              <a:rPr lang="nb-NO" sz="1100">
                <a:ea typeface="+mn-lt"/>
                <a:cs typeface="+mn-lt"/>
              </a:rPr>
              <a:t> sample metadata. Source: </a:t>
            </a:r>
            <a:r>
              <a:rPr lang="nb-NO" sz="1100" err="1">
                <a:ea typeface="+mn-lt"/>
                <a:cs typeface="+mn-lt"/>
              </a:rPr>
              <a:t>Praveenp</a:t>
            </a:r>
            <a:r>
              <a:rPr lang="nb-NO" sz="1100">
                <a:ea typeface="+mn-lt"/>
                <a:cs typeface="+mn-lt"/>
              </a:rPr>
              <a:t>, CC BY-SA 3.0 &lt;</a:t>
            </a:r>
            <a:r>
              <a:rPr lang="nb-NO" sz="1100" err="1">
                <a:ea typeface="+mn-lt"/>
                <a:cs typeface="+mn-lt"/>
              </a:rPr>
              <a:t>https</a:t>
            </a:r>
            <a:r>
              <a:rPr lang="nb-NO" sz="1100">
                <a:ea typeface="+mn-lt"/>
                <a:cs typeface="+mn-lt"/>
              </a:rPr>
              <a:t>://creativecommons.org/</a:t>
            </a:r>
            <a:r>
              <a:rPr lang="nb-NO" sz="1100" err="1">
                <a:ea typeface="+mn-lt"/>
                <a:cs typeface="+mn-lt"/>
              </a:rPr>
              <a:t>licenses</a:t>
            </a:r>
            <a:r>
              <a:rPr lang="nb-NO" sz="1100">
                <a:ea typeface="+mn-lt"/>
                <a:cs typeface="+mn-lt"/>
              </a:rPr>
              <a:t>/by-sa/3.0&gt;, via Wikimedia </a:t>
            </a:r>
            <a:r>
              <a:rPr lang="nb-NO" sz="1100" err="1">
                <a:ea typeface="+mn-lt"/>
                <a:cs typeface="+mn-lt"/>
              </a:rPr>
              <a:t>Commons</a:t>
            </a:r>
            <a:endParaRPr lang="nb-NO" sz="1100" err="1">
              <a:cs typeface="Calibri"/>
            </a:endParaRPr>
          </a:p>
        </p:txBody>
      </p:sp>
    </p:spTree>
    <p:extLst>
      <p:ext uri="{BB962C8B-B14F-4D97-AF65-F5344CB8AC3E}">
        <p14:creationId xmlns:p14="http://schemas.microsoft.com/office/powerpoint/2010/main" val="135215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The UiO </a:t>
            </a:r>
            <a:r>
              <a:rPr lang="nb-NO" dirty="0" err="1"/>
              <a:t>library</a:t>
            </a:r>
            <a:r>
              <a:rPr lang="nb-NO" dirty="0"/>
              <a:t> team</a:t>
            </a:r>
          </a:p>
        </p:txBody>
      </p:sp>
      <p:pic>
        <p:nvPicPr>
          <p:cNvPr id="1026" name="Picture 2" descr="Bilde av Liv Br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226" y="2676698"/>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Kristin Charlotte Carlsson"/>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934205" y="2676698"/>
            <a:ext cx="153804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 av Lars Alv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477" y="2676698"/>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e av Dan Michael Hegg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456" y="2676698"/>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 av Elin Stangel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6435" y="2676698"/>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3226" y="5220393"/>
            <a:ext cx="1164293" cy="369332"/>
          </a:xfrm>
          <a:prstGeom prst="rect">
            <a:avLst/>
          </a:prstGeom>
          <a:noFill/>
        </p:spPr>
        <p:txBody>
          <a:bodyPr wrap="none" rtlCol="0">
            <a:spAutoFit/>
          </a:bodyPr>
          <a:lstStyle/>
          <a:p>
            <a:r>
              <a:rPr lang="nb-NO" dirty="0"/>
              <a:t>Liv Brenna</a:t>
            </a:r>
          </a:p>
        </p:txBody>
      </p:sp>
      <p:sp>
        <p:nvSpPr>
          <p:cNvPr id="5" name="TextBox 4"/>
          <p:cNvSpPr txBox="1"/>
          <p:nvPr/>
        </p:nvSpPr>
        <p:spPr>
          <a:xfrm>
            <a:off x="2771846" y="5220393"/>
            <a:ext cx="1700402" cy="646331"/>
          </a:xfrm>
          <a:prstGeom prst="rect">
            <a:avLst/>
          </a:prstGeom>
          <a:noFill/>
        </p:spPr>
        <p:txBody>
          <a:bodyPr wrap="none" rtlCol="0">
            <a:spAutoFit/>
          </a:bodyPr>
          <a:lstStyle/>
          <a:p>
            <a:r>
              <a:rPr lang="nb-NO" dirty="0"/>
              <a:t>Kristin Charlotte</a:t>
            </a:r>
          </a:p>
          <a:p>
            <a:r>
              <a:rPr lang="nb-NO" dirty="0"/>
              <a:t> Carlsson</a:t>
            </a:r>
          </a:p>
        </p:txBody>
      </p:sp>
      <p:sp>
        <p:nvSpPr>
          <p:cNvPr id="6" name="TextBox 5"/>
          <p:cNvSpPr txBox="1"/>
          <p:nvPr/>
        </p:nvSpPr>
        <p:spPr>
          <a:xfrm>
            <a:off x="5036864" y="5220393"/>
            <a:ext cx="1059136" cy="369332"/>
          </a:xfrm>
          <a:prstGeom prst="rect">
            <a:avLst/>
          </a:prstGeom>
          <a:noFill/>
        </p:spPr>
        <p:txBody>
          <a:bodyPr wrap="none" rtlCol="0">
            <a:spAutoFit/>
          </a:bodyPr>
          <a:lstStyle/>
          <a:p>
            <a:r>
              <a:rPr lang="nb-NO" dirty="0"/>
              <a:t>Lars Alvik</a:t>
            </a:r>
          </a:p>
        </p:txBody>
      </p:sp>
      <p:sp>
        <p:nvSpPr>
          <p:cNvPr id="7" name="TextBox 6"/>
          <p:cNvSpPr txBox="1"/>
          <p:nvPr/>
        </p:nvSpPr>
        <p:spPr>
          <a:xfrm>
            <a:off x="6522229" y="5222179"/>
            <a:ext cx="2014206" cy="369332"/>
          </a:xfrm>
          <a:prstGeom prst="rect">
            <a:avLst/>
          </a:prstGeom>
          <a:noFill/>
        </p:spPr>
        <p:txBody>
          <a:bodyPr wrap="none" rtlCol="0">
            <a:spAutoFit/>
          </a:bodyPr>
          <a:lstStyle/>
          <a:p>
            <a:r>
              <a:rPr lang="nb-NO" dirty="0"/>
              <a:t>Dan Michael Heggø</a:t>
            </a:r>
          </a:p>
        </p:txBody>
      </p:sp>
      <p:sp>
        <p:nvSpPr>
          <p:cNvPr id="8" name="TextBox 7"/>
          <p:cNvSpPr txBox="1"/>
          <p:nvPr/>
        </p:nvSpPr>
        <p:spPr>
          <a:xfrm>
            <a:off x="8728364" y="5220393"/>
            <a:ext cx="1619418" cy="369332"/>
          </a:xfrm>
          <a:prstGeom prst="rect">
            <a:avLst/>
          </a:prstGeom>
          <a:noFill/>
        </p:spPr>
        <p:txBody>
          <a:bodyPr wrap="none" rtlCol="0">
            <a:spAutoFit/>
          </a:bodyPr>
          <a:lstStyle/>
          <a:p>
            <a:r>
              <a:rPr lang="nb-NO" dirty="0"/>
              <a:t>Elin Stangeland</a:t>
            </a:r>
          </a:p>
        </p:txBody>
      </p:sp>
    </p:spTree>
    <p:extLst>
      <p:ext uri="{BB962C8B-B14F-4D97-AF65-F5344CB8AC3E}">
        <p14:creationId xmlns:p14="http://schemas.microsoft.com/office/powerpoint/2010/main" val="366361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Our </a:t>
            </a:r>
            <a:r>
              <a:rPr lang="nb-NO" dirty="0" err="1"/>
              <a:t>process</a:t>
            </a:r>
            <a:endParaRPr lang="nb-NO" dirty="0"/>
          </a:p>
        </p:txBody>
      </p:sp>
      <p:sp>
        <p:nvSpPr>
          <p:cNvPr id="3" name="Content Placeholder 2"/>
          <p:cNvSpPr>
            <a:spLocks noGrp="1"/>
          </p:cNvSpPr>
          <p:nvPr>
            <p:ph idx="1"/>
          </p:nvPr>
        </p:nvSpPr>
        <p:spPr>
          <a:xfrm>
            <a:off x="838200" y="1825625"/>
            <a:ext cx="6044738" cy="4351338"/>
          </a:xfrm>
        </p:spPr>
        <p:txBody>
          <a:bodyPr/>
          <a:lstStyle/>
          <a:p>
            <a:r>
              <a:rPr lang="nb-NO" dirty="0" err="1"/>
              <a:t>Verified</a:t>
            </a:r>
            <a:r>
              <a:rPr lang="nb-NO" dirty="0"/>
              <a:t> best </a:t>
            </a:r>
            <a:r>
              <a:rPr lang="nb-NO" dirty="0" err="1"/>
              <a:t>practice</a:t>
            </a:r>
            <a:r>
              <a:rPr lang="nb-NO" dirty="0"/>
              <a:t> for </a:t>
            </a:r>
            <a:r>
              <a:rPr lang="nb-NO" dirty="0" err="1"/>
              <a:t>dataset</a:t>
            </a:r>
            <a:r>
              <a:rPr lang="nb-NO" dirty="0"/>
              <a:t> metadata</a:t>
            </a:r>
          </a:p>
          <a:p>
            <a:r>
              <a:rPr lang="nb-NO" dirty="0" err="1"/>
              <a:t>Reviewed</a:t>
            </a:r>
            <a:r>
              <a:rPr lang="nb-NO" dirty="0"/>
              <a:t> standards</a:t>
            </a:r>
          </a:p>
          <a:p>
            <a:r>
              <a:rPr lang="nb-NO" dirty="0" err="1"/>
              <a:t>Selected</a:t>
            </a:r>
            <a:r>
              <a:rPr lang="nb-NO" dirty="0"/>
              <a:t> </a:t>
            </a:r>
            <a:r>
              <a:rPr lang="nb-NO" dirty="0" err="1"/>
              <a:t>Dataverse</a:t>
            </a:r>
            <a:r>
              <a:rPr lang="nb-NO" dirty="0"/>
              <a:t> standard to </a:t>
            </a:r>
            <a:r>
              <a:rPr lang="nb-NO" dirty="0" err="1"/>
              <a:t>build</a:t>
            </a:r>
            <a:r>
              <a:rPr lang="nb-NO" dirty="0"/>
              <a:t> </a:t>
            </a:r>
            <a:r>
              <a:rPr lang="nb-NO" dirty="0" err="1"/>
              <a:t>upon</a:t>
            </a:r>
            <a:endParaRPr lang="nb-NO" dirty="0"/>
          </a:p>
          <a:p>
            <a:r>
              <a:rPr lang="nb-NO" dirty="0" err="1"/>
              <a:t>Adapted</a:t>
            </a:r>
            <a:r>
              <a:rPr lang="nb-NO" dirty="0"/>
              <a:t> to </a:t>
            </a:r>
            <a:r>
              <a:rPr lang="nb-NO" dirty="0" err="1"/>
              <a:t>use</a:t>
            </a:r>
            <a:r>
              <a:rPr lang="nb-NO" dirty="0"/>
              <a:t> for </a:t>
            </a:r>
            <a:r>
              <a:rPr lang="nb-NO" dirty="0" err="1"/>
              <a:t>dynamic</a:t>
            </a:r>
            <a:r>
              <a:rPr lang="nb-NO" dirty="0"/>
              <a:t> data</a:t>
            </a:r>
          </a:p>
          <a:p>
            <a:r>
              <a:rPr lang="nb-NO" dirty="0" err="1"/>
              <a:t>Mapped</a:t>
            </a:r>
            <a:r>
              <a:rPr lang="nb-NO" dirty="0"/>
              <a:t> standards to </a:t>
            </a:r>
            <a:r>
              <a:rPr lang="nb-NO" dirty="0" err="1"/>
              <a:t>ours</a:t>
            </a:r>
            <a:endParaRPr lang="nb-NO"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0455"/>
          <a:stretch/>
        </p:blipFill>
        <p:spPr>
          <a:xfrm>
            <a:off x="6733309" y="1333672"/>
            <a:ext cx="5458691" cy="4057650"/>
          </a:xfrm>
          <a:prstGeom prst="rect">
            <a:avLst/>
          </a:prstGeom>
        </p:spPr>
      </p:pic>
    </p:spTree>
    <p:extLst>
      <p:ext uri="{BB962C8B-B14F-4D97-AF65-F5344CB8AC3E}">
        <p14:creationId xmlns:p14="http://schemas.microsoft.com/office/powerpoint/2010/main" val="374638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DataCite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306" y="511118"/>
            <a:ext cx="1916293" cy="1916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of Dublin Core Metadata Initi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688" y="55803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adata Object Description Schema: Official Web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368" y="4995650"/>
            <a:ext cx="5715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pen AIR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468" y="2654723"/>
            <a:ext cx="3069220" cy="15346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 logo (no tag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4306" y="2862141"/>
            <a:ext cx="3009094" cy="7771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8728249" y="5133762"/>
            <a:ext cx="1504950" cy="485775"/>
          </a:xfrm>
          <a:prstGeom prst="rect">
            <a:avLst/>
          </a:prstGeom>
        </p:spPr>
      </p:pic>
      <p:pic>
        <p:nvPicPr>
          <p:cNvPr id="3074" name="Picture 2" descr="The Dataverse Project - Dataverse.or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749" y="752526"/>
            <a:ext cx="47625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099595"/>
            <a:ext cx="10566400" cy="4996405"/>
          </a:xfrm>
        </p:spPr>
        <p:txBody>
          <a:bodyPr/>
          <a:lstStyle/>
          <a:p>
            <a:pPr marL="0" indent="0">
              <a:buNone/>
            </a:pPr>
            <a:r>
              <a:rPr lang="nb-NO" dirty="0"/>
              <a:t>Agenda</a:t>
            </a:r>
          </a:p>
          <a:p>
            <a:pPr>
              <a:buFontTx/>
              <a:buChar char="-"/>
            </a:pPr>
            <a:r>
              <a:rPr lang="nb-NO" dirty="0"/>
              <a:t>Metadata </a:t>
            </a:r>
            <a:r>
              <a:rPr lang="nb-NO" dirty="0" err="1"/>
              <a:t>introduction</a:t>
            </a:r>
            <a:endParaRPr lang="nb-NO" dirty="0"/>
          </a:p>
          <a:p>
            <a:pPr lvl="1">
              <a:buFontTx/>
              <a:buChar char="-"/>
            </a:pPr>
            <a:r>
              <a:rPr lang="nb-NO" dirty="0" err="1"/>
              <a:t>Examples</a:t>
            </a:r>
            <a:r>
              <a:rPr lang="nb-NO" dirty="0"/>
              <a:t> </a:t>
            </a:r>
            <a:r>
              <a:rPr lang="nb-NO" dirty="0" err="1"/>
              <a:t>of</a:t>
            </a:r>
            <a:r>
              <a:rPr lang="nb-NO" dirty="0"/>
              <a:t> metadata in </a:t>
            </a:r>
            <a:r>
              <a:rPr lang="nb-NO" dirty="0" err="1"/>
              <a:t>use</a:t>
            </a:r>
            <a:endParaRPr lang="nb-NO" dirty="0"/>
          </a:p>
          <a:p>
            <a:pPr>
              <a:buFontTx/>
              <a:buChar char="-"/>
            </a:pPr>
            <a:r>
              <a:rPr lang="nb-NO" dirty="0"/>
              <a:t>The </a:t>
            </a:r>
            <a:r>
              <a:rPr lang="nb-NO" dirty="0" err="1"/>
              <a:t>Fair@UiO</a:t>
            </a:r>
            <a:r>
              <a:rPr lang="nb-NO" dirty="0"/>
              <a:t> </a:t>
            </a:r>
            <a:r>
              <a:rPr lang="nb-NO" dirty="0" err="1"/>
              <a:t>approach</a:t>
            </a:r>
            <a:r>
              <a:rPr lang="nb-NO" dirty="0"/>
              <a:t> </a:t>
            </a:r>
          </a:p>
          <a:p>
            <a:pPr lvl="1">
              <a:buFontTx/>
              <a:buChar char="-"/>
            </a:pPr>
            <a:r>
              <a:rPr lang="nb-NO" dirty="0"/>
              <a:t>Our </a:t>
            </a:r>
            <a:r>
              <a:rPr lang="nb-NO" dirty="0" err="1"/>
              <a:t>process</a:t>
            </a:r>
            <a:endParaRPr lang="nb-NO" dirty="0"/>
          </a:p>
          <a:p>
            <a:pPr lvl="1">
              <a:buFontTx/>
              <a:buChar char="-"/>
            </a:pPr>
            <a:r>
              <a:rPr lang="nb-NO" dirty="0"/>
              <a:t>Challenges</a:t>
            </a:r>
          </a:p>
          <a:p>
            <a:pPr>
              <a:buFontTx/>
              <a:buChar char="-"/>
            </a:pPr>
            <a:r>
              <a:rPr lang="nb-NO" dirty="0"/>
              <a:t>The UiO standard</a:t>
            </a:r>
          </a:p>
          <a:p>
            <a:pPr>
              <a:buFontTx/>
              <a:buChar char="-"/>
            </a:pPr>
            <a:r>
              <a:rPr lang="nb-NO" dirty="0" err="1"/>
              <a:t>Qualifair</a:t>
            </a:r>
            <a:r>
              <a:rPr lang="nb-NO" dirty="0"/>
              <a:t> </a:t>
            </a:r>
            <a:r>
              <a:rPr lang="nb-NO" dirty="0" err="1"/>
              <a:t>contributions</a:t>
            </a:r>
            <a:endParaRPr lang="nb-NO" dirty="0"/>
          </a:p>
          <a:p>
            <a:pPr>
              <a:buFontTx/>
              <a:buChar char="-"/>
            </a:pPr>
            <a:r>
              <a:rPr lang="nb-NO" dirty="0"/>
              <a:t>If time – </a:t>
            </a:r>
            <a:r>
              <a:rPr lang="nb-NO" dirty="0" err="1"/>
              <a:t>what</a:t>
            </a:r>
            <a:r>
              <a:rPr lang="nb-NO" dirty="0"/>
              <a:t> is happening </a:t>
            </a:r>
            <a:r>
              <a:rPr lang="nb-NO" dirty="0" err="1"/>
              <a:t>next</a:t>
            </a:r>
            <a:endParaRPr lang="nb-NO" dirty="0"/>
          </a:p>
        </p:txBody>
      </p:sp>
    </p:spTree>
    <p:extLst>
      <p:ext uri="{BB962C8B-B14F-4D97-AF65-F5344CB8AC3E}">
        <p14:creationId xmlns:p14="http://schemas.microsoft.com/office/powerpoint/2010/main" val="53368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260717"/>
            <a:ext cx="12756572" cy="6597283"/>
          </a:xfrm>
          <a:prstGeom prst="rect">
            <a:avLst/>
          </a:prstGeom>
        </p:spPr>
      </p:pic>
    </p:spTree>
    <p:extLst>
      <p:ext uri="{BB962C8B-B14F-4D97-AF65-F5344CB8AC3E}">
        <p14:creationId xmlns:p14="http://schemas.microsoft.com/office/powerpoint/2010/main" val="216265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116652"/>
            <a:ext cx="10864220" cy="6974652"/>
          </a:xfrm>
          <a:prstGeom prst="rect">
            <a:avLst/>
          </a:prstGeom>
        </p:spPr>
      </p:pic>
      <p:sp>
        <p:nvSpPr>
          <p:cNvPr id="5" name="TextBox 4"/>
          <p:cNvSpPr txBox="1"/>
          <p:nvPr/>
        </p:nvSpPr>
        <p:spPr>
          <a:xfrm>
            <a:off x="9194234" y="4001294"/>
            <a:ext cx="2159566" cy="261610"/>
          </a:xfrm>
          <a:prstGeom prst="rect">
            <a:avLst/>
          </a:prstGeom>
          <a:noFill/>
        </p:spPr>
        <p:txBody>
          <a:bodyPr wrap="none" rtlCol="0">
            <a:spAutoFit/>
          </a:bodyPr>
          <a:lstStyle/>
          <a:p>
            <a:r>
              <a:rPr lang="nb-NO" sz="1100" dirty="0"/>
              <a:t>Source: doi.org/10.18710/IQGCHB</a:t>
            </a:r>
          </a:p>
        </p:txBody>
      </p:sp>
    </p:spTree>
    <p:extLst>
      <p:ext uri="{BB962C8B-B14F-4D97-AF65-F5344CB8AC3E}">
        <p14:creationId xmlns:p14="http://schemas.microsoft.com/office/powerpoint/2010/main" val="57388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Challenges </a:t>
            </a:r>
            <a:r>
              <a:rPr lang="nb-NO" dirty="0" err="1"/>
              <a:t>working</a:t>
            </a:r>
            <a:r>
              <a:rPr lang="nb-NO" dirty="0"/>
              <a:t> </a:t>
            </a:r>
            <a:r>
              <a:rPr lang="nb-NO" dirty="0" err="1"/>
              <a:t>with</a:t>
            </a:r>
            <a:r>
              <a:rPr lang="nb-NO" dirty="0"/>
              <a:t> </a:t>
            </a:r>
            <a:r>
              <a:rPr lang="nb-NO" dirty="0" err="1"/>
              <a:t>dynamic</a:t>
            </a:r>
            <a:r>
              <a:rPr lang="nb-NO" dirty="0"/>
              <a:t> data</a:t>
            </a:r>
          </a:p>
        </p:txBody>
      </p:sp>
      <p:sp>
        <p:nvSpPr>
          <p:cNvPr id="3" name="Content Placeholder 2"/>
          <p:cNvSpPr>
            <a:spLocks noGrp="1"/>
          </p:cNvSpPr>
          <p:nvPr>
            <p:ph idx="1"/>
          </p:nvPr>
        </p:nvSpPr>
        <p:spPr/>
        <p:txBody>
          <a:bodyPr/>
          <a:lstStyle/>
          <a:p>
            <a:endParaRPr lang="nb-NO" dirty="0"/>
          </a:p>
          <a:p>
            <a:r>
              <a:rPr lang="nb-NO" dirty="0" err="1"/>
              <a:t>Everything</a:t>
            </a:r>
            <a:r>
              <a:rPr lang="nb-NO" dirty="0"/>
              <a:t> is </a:t>
            </a:r>
            <a:r>
              <a:rPr lang="nb-NO" dirty="0" err="1"/>
              <a:t>changeable</a:t>
            </a:r>
            <a:endParaRPr lang="nb-NO" dirty="0"/>
          </a:p>
          <a:p>
            <a:endParaRPr lang="nb-NO" dirty="0"/>
          </a:p>
          <a:p>
            <a:r>
              <a:rPr lang="nb-NO" dirty="0" err="1"/>
              <a:t>Which</a:t>
            </a:r>
            <a:r>
              <a:rPr lang="nb-NO" dirty="0"/>
              <a:t> </a:t>
            </a:r>
            <a:r>
              <a:rPr lang="nb-NO" dirty="0" err="1"/>
              <a:t>dates</a:t>
            </a:r>
            <a:r>
              <a:rPr lang="nb-NO" dirty="0"/>
              <a:t> do </a:t>
            </a:r>
            <a:r>
              <a:rPr lang="nb-NO" dirty="0" err="1"/>
              <a:t>we</a:t>
            </a:r>
            <a:r>
              <a:rPr lang="nb-NO" dirty="0"/>
              <a:t> </a:t>
            </a:r>
            <a:r>
              <a:rPr lang="nb-NO" dirty="0" err="1"/>
              <a:t>need</a:t>
            </a:r>
            <a:r>
              <a:rPr lang="nb-NO" dirty="0"/>
              <a:t>? </a:t>
            </a:r>
          </a:p>
          <a:p>
            <a:r>
              <a:rPr lang="nb-NO" dirty="0" err="1"/>
              <a:t>Versioning</a:t>
            </a:r>
            <a:r>
              <a:rPr lang="nb-NO" dirty="0"/>
              <a:t>?</a:t>
            </a:r>
          </a:p>
          <a:p>
            <a:r>
              <a:rPr lang="nb-NO" dirty="0"/>
              <a:t>To PID or not to PID?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091" r="10091"/>
          <a:stretch/>
        </p:blipFill>
        <p:spPr>
          <a:xfrm>
            <a:off x="6068291" y="1690688"/>
            <a:ext cx="4804757" cy="4057650"/>
          </a:xfrm>
          <a:prstGeom prst="rect">
            <a:avLst/>
          </a:prstGeom>
        </p:spPr>
      </p:pic>
    </p:spTree>
    <p:extLst>
      <p:ext uri="{BB962C8B-B14F-4D97-AF65-F5344CB8AC3E}">
        <p14:creationId xmlns:p14="http://schemas.microsoft.com/office/powerpoint/2010/main" val="138394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2E1DD7-8D6A-495D-A25C-C0C87AFD4C03}"/>
              </a:ext>
            </a:extLst>
          </p:cNvPr>
          <p:cNvSpPr>
            <a:spLocks noGrp="1"/>
          </p:cNvSpPr>
          <p:nvPr>
            <p:ph type="title"/>
          </p:nvPr>
        </p:nvSpPr>
        <p:spPr/>
        <p:txBody>
          <a:bodyPr/>
          <a:lstStyle/>
          <a:p>
            <a:r>
              <a:rPr lang="nb-NO" err="1"/>
              <a:t>Fair@UiO</a:t>
            </a:r>
            <a:r>
              <a:rPr lang="nb-NO"/>
              <a:t> </a:t>
            </a:r>
            <a:r>
              <a:rPr lang="nb-NO" err="1"/>
              <a:t>open</a:t>
            </a:r>
            <a:r>
              <a:rPr lang="nb-NO"/>
              <a:t> metadata - </a:t>
            </a:r>
            <a:r>
              <a:rPr lang="nb-NO" err="1"/>
              <a:t>mandatory</a:t>
            </a:r>
            <a:endParaRPr lang="nb-NO"/>
          </a:p>
        </p:txBody>
      </p:sp>
      <p:graphicFrame>
        <p:nvGraphicFramePr>
          <p:cNvPr id="18" name="Table 17"/>
          <p:cNvGraphicFramePr>
            <a:graphicFrameLocks noGrp="1"/>
          </p:cNvGraphicFramePr>
          <p:nvPr>
            <p:extLst>
              <p:ext uri="{D42A27DB-BD31-4B8C-83A1-F6EECF244321}">
                <p14:modId xmlns:p14="http://schemas.microsoft.com/office/powerpoint/2010/main" val="2985416712"/>
              </p:ext>
            </p:extLst>
          </p:nvPr>
        </p:nvGraphicFramePr>
        <p:xfrm>
          <a:off x="1068868" y="2117153"/>
          <a:ext cx="9730564" cy="3667760"/>
        </p:xfrm>
        <a:graphic>
          <a:graphicData uri="http://schemas.openxmlformats.org/drawingml/2006/table">
            <a:tbl>
              <a:tblPr firstRow="1" bandRow="1">
                <a:tableStyleId>{5C22544A-7EE6-4342-B048-85BDC9FD1C3A}</a:tableStyleId>
              </a:tblPr>
              <a:tblGrid>
                <a:gridCol w="4865282">
                  <a:extLst>
                    <a:ext uri="{9D8B030D-6E8A-4147-A177-3AD203B41FA5}">
                      <a16:colId xmlns:a16="http://schemas.microsoft.com/office/drawing/2014/main" val="3410873237"/>
                    </a:ext>
                  </a:extLst>
                </a:gridCol>
                <a:gridCol w="4865282">
                  <a:extLst>
                    <a:ext uri="{9D8B030D-6E8A-4147-A177-3AD203B41FA5}">
                      <a16:colId xmlns:a16="http://schemas.microsoft.com/office/drawing/2014/main" val="2422476444"/>
                    </a:ext>
                  </a:extLst>
                </a:gridCol>
              </a:tblGrid>
              <a:tr h="0">
                <a:tc>
                  <a:txBody>
                    <a:bodyPr/>
                    <a:lstStyle/>
                    <a:p>
                      <a:r>
                        <a:rPr lang="nb-NO"/>
                        <a:t>Field</a:t>
                      </a:r>
                    </a:p>
                  </a:txBody>
                  <a:tcPr/>
                </a:tc>
                <a:tc>
                  <a:txBody>
                    <a:bodyPr/>
                    <a:lstStyle/>
                    <a:p>
                      <a:r>
                        <a:rPr lang="nb-NO" err="1"/>
                        <a:t>Description</a:t>
                      </a:r>
                      <a:endParaRPr lang="nb-NO"/>
                    </a:p>
                  </a:txBody>
                  <a:tcPr/>
                </a:tc>
                <a:extLst>
                  <a:ext uri="{0D108BD9-81ED-4DB2-BD59-A6C34878D82A}">
                    <a16:rowId xmlns:a16="http://schemas.microsoft.com/office/drawing/2014/main" val="2919781943"/>
                  </a:ext>
                </a:extLst>
              </a:tr>
              <a:tr h="604703">
                <a:tc>
                  <a:txBody>
                    <a:bodyPr/>
                    <a:lstStyle/>
                    <a:p>
                      <a:r>
                        <a:rPr lang="nb-NO" err="1"/>
                        <a:t>Description</a:t>
                      </a:r>
                      <a:endParaRPr lang="nb-N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A summary describing the purpose, nature, and scope of the dataset.</a:t>
                      </a:r>
                    </a:p>
                  </a:txBody>
                  <a:tcPr/>
                </a:tc>
                <a:extLst>
                  <a:ext uri="{0D108BD9-81ED-4DB2-BD59-A6C34878D82A}">
                    <a16:rowId xmlns:a16="http://schemas.microsoft.com/office/drawing/2014/main" val="114250710"/>
                  </a:ext>
                </a:extLst>
              </a:tr>
              <a:tr h="370840">
                <a:tc>
                  <a:txBody>
                    <a:bodyPr/>
                    <a:lstStyle/>
                    <a:p>
                      <a:r>
                        <a:rPr lang="nb-NO" err="1"/>
                        <a:t>Subject</a:t>
                      </a:r>
                      <a:endParaRPr lang="nb-N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Domain-specific Subject Categories that are topically relevant to the Dataset.</a:t>
                      </a:r>
                    </a:p>
                  </a:txBody>
                  <a:tcPr/>
                </a:tc>
                <a:extLst>
                  <a:ext uri="{0D108BD9-81ED-4DB2-BD59-A6C34878D82A}">
                    <a16:rowId xmlns:a16="http://schemas.microsoft.com/office/drawing/2014/main" val="1251639149"/>
                  </a:ext>
                </a:extLst>
              </a:tr>
              <a:tr h="370840">
                <a:tc>
                  <a:txBody>
                    <a:bodyPr/>
                    <a:lstStyle/>
                    <a:p>
                      <a:r>
                        <a:rPr lang="nb-NO" err="1"/>
                        <a:t>Title</a:t>
                      </a:r>
                      <a:endParaRPr lang="nb-N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Full title by which the Dataset is known.</a:t>
                      </a:r>
                    </a:p>
                  </a:txBody>
                  <a:tcPr/>
                </a:tc>
                <a:extLst>
                  <a:ext uri="{0D108BD9-81ED-4DB2-BD59-A6C34878D82A}">
                    <a16:rowId xmlns:a16="http://schemas.microsoft.com/office/drawing/2014/main" val="2099321732"/>
                  </a:ext>
                </a:extLst>
              </a:tr>
              <a:tr h="370840">
                <a:tc>
                  <a:txBody>
                    <a:bodyPr/>
                    <a:lstStyle/>
                    <a:p>
                      <a:r>
                        <a:rPr lang="nb-NO" err="1"/>
                        <a:t>Title</a:t>
                      </a:r>
                      <a:r>
                        <a:rPr lang="nb-NO"/>
                        <a: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Type of Title e.g. main title or alternative title </a:t>
                      </a:r>
                    </a:p>
                  </a:txBody>
                  <a:tcPr/>
                </a:tc>
                <a:extLst>
                  <a:ext uri="{0D108BD9-81ED-4DB2-BD59-A6C34878D82A}">
                    <a16:rowId xmlns:a16="http://schemas.microsoft.com/office/drawing/2014/main" val="8771128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err="1"/>
                        <a:t>Creator</a:t>
                      </a:r>
                      <a:r>
                        <a:rPr lang="nb-NO"/>
                        <a:t> </a:t>
                      </a:r>
                      <a:r>
                        <a:rPr lang="nb-NO" err="1"/>
                        <a:t>name</a:t>
                      </a:r>
                      <a:endParaRPr lang="nb-NO"/>
                    </a:p>
                    <a:p>
                      <a:endParaRPr lang="nb-N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Name of the person(s), corporate body(</a:t>
                      </a:r>
                      <a:r>
                        <a:rPr lang="en-US" sz="1800" b="0" i="0" u="none" strike="noStrike" err="1">
                          <a:solidFill>
                            <a:srgbClr val="000000"/>
                          </a:solidFill>
                          <a:effectLst/>
                          <a:latin typeface="Calibri" panose="020F0502020204030204" pitchFamily="34" charset="0"/>
                        </a:rPr>
                        <a:t>ies</a:t>
                      </a:r>
                      <a:r>
                        <a:rPr lang="en-US" sz="1800" b="0" i="0" u="none" strike="noStrike">
                          <a:solidFill>
                            <a:srgbClr val="000000"/>
                          </a:solidFill>
                          <a:effectLst/>
                          <a:latin typeface="Calibri" panose="020F0502020204030204" pitchFamily="34" charset="0"/>
                        </a:rPr>
                        <a:t>), or agency(</a:t>
                      </a:r>
                      <a:r>
                        <a:rPr lang="en-US" sz="1800" b="0" i="0" u="none" strike="noStrike" err="1">
                          <a:solidFill>
                            <a:srgbClr val="000000"/>
                          </a:solidFill>
                          <a:effectLst/>
                          <a:latin typeface="Calibri" panose="020F0502020204030204" pitchFamily="34" charset="0"/>
                        </a:rPr>
                        <a:t>ies</a:t>
                      </a:r>
                      <a:r>
                        <a:rPr lang="en-US" sz="1800" b="0" i="0" u="none" strike="noStrike">
                          <a:solidFill>
                            <a:srgbClr val="000000"/>
                          </a:solidFill>
                          <a:effectLst/>
                          <a:latin typeface="Calibri" panose="020F0502020204030204" pitchFamily="34" charset="0"/>
                        </a:rPr>
                        <a:t>) responsible for the dataset.</a:t>
                      </a:r>
                    </a:p>
                  </a:txBody>
                  <a:tcPr/>
                </a:tc>
                <a:extLst>
                  <a:ext uri="{0D108BD9-81ED-4DB2-BD59-A6C34878D82A}">
                    <a16:rowId xmlns:a16="http://schemas.microsoft.com/office/drawing/2014/main" val="6474537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err="1"/>
                        <a:t>Contact</a:t>
                      </a:r>
                      <a:r>
                        <a:rPr lang="nb-NO"/>
                        <a:t> email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E-mail address(</a:t>
                      </a:r>
                      <a:r>
                        <a:rPr lang="en-US" sz="1800" b="0" i="0" u="none" strike="noStrike" dirty="0" err="1">
                          <a:solidFill>
                            <a:srgbClr val="000000"/>
                          </a:solidFill>
                          <a:effectLst/>
                          <a:latin typeface="Calibri" panose="020F0502020204030204" pitchFamily="34" charset="0"/>
                        </a:rPr>
                        <a:t>es</a:t>
                      </a:r>
                      <a:r>
                        <a:rPr lang="en-US" sz="1800" b="0" i="0" u="none" strike="noStrike" dirty="0">
                          <a:solidFill>
                            <a:srgbClr val="000000"/>
                          </a:solidFill>
                          <a:effectLst/>
                          <a:latin typeface="Calibri" panose="020F0502020204030204" pitchFamily="34" charset="0"/>
                        </a:rPr>
                        <a:t>) of the contact(s) for the dataset. </a:t>
                      </a:r>
                    </a:p>
                  </a:txBody>
                  <a:tcPr/>
                </a:tc>
                <a:extLst>
                  <a:ext uri="{0D108BD9-81ED-4DB2-BD59-A6C34878D82A}">
                    <a16:rowId xmlns:a16="http://schemas.microsoft.com/office/drawing/2014/main" val="2127120258"/>
                  </a:ext>
                </a:extLst>
              </a:tr>
            </a:tbl>
          </a:graphicData>
        </a:graphic>
      </p:graphicFrame>
    </p:spTree>
    <p:extLst>
      <p:ext uri="{BB962C8B-B14F-4D97-AF65-F5344CB8AC3E}">
        <p14:creationId xmlns:p14="http://schemas.microsoft.com/office/powerpoint/2010/main" val="475132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0"/>
            <a:ext cx="12240773" cy="6858000"/>
          </a:xfrm>
          <a:prstGeom prst="rect">
            <a:avLst/>
          </a:prstGeom>
        </p:spPr>
      </p:pic>
    </p:spTree>
    <p:extLst>
      <p:ext uri="{BB962C8B-B14F-4D97-AF65-F5344CB8AC3E}">
        <p14:creationId xmlns:p14="http://schemas.microsoft.com/office/powerpoint/2010/main" val="217248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0"/>
            <a:ext cx="12158713" cy="6412375"/>
          </a:xfrm>
          <a:prstGeom prst="rect">
            <a:avLst/>
          </a:prstGeom>
        </p:spPr>
      </p:pic>
      <p:sp>
        <p:nvSpPr>
          <p:cNvPr id="5" name="TextBox 4"/>
          <p:cNvSpPr txBox="1"/>
          <p:nvPr/>
        </p:nvSpPr>
        <p:spPr>
          <a:xfrm>
            <a:off x="8422420" y="1027906"/>
            <a:ext cx="2931380" cy="2585323"/>
          </a:xfrm>
          <a:prstGeom prst="rect">
            <a:avLst/>
          </a:prstGeom>
          <a:solidFill>
            <a:schemeClr val="bg1"/>
          </a:solidFill>
          <a:ln>
            <a:solidFill>
              <a:schemeClr val="tx1"/>
            </a:solidFill>
          </a:ln>
        </p:spPr>
        <p:txBody>
          <a:bodyPr wrap="none" rtlCol="0">
            <a:spAutoFit/>
          </a:bodyPr>
          <a:lstStyle/>
          <a:p>
            <a:r>
              <a:rPr lang="nb-NO" dirty="0" err="1"/>
              <a:t>Roles</a:t>
            </a:r>
            <a:r>
              <a:rPr lang="nb-NO" dirty="0"/>
              <a:t>:</a:t>
            </a:r>
          </a:p>
          <a:p>
            <a:endParaRPr lang="nb-NO" dirty="0"/>
          </a:p>
          <a:p>
            <a:r>
              <a:rPr lang="nb-NO" dirty="0"/>
              <a:t>Author (obligatorisk)</a:t>
            </a:r>
          </a:p>
          <a:p>
            <a:r>
              <a:rPr lang="nb-NO" dirty="0" err="1"/>
              <a:t>Dataset</a:t>
            </a:r>
            <a:r>
              <a:rPr lang="nb-NO" dirty="0"/>
              <a:t> </a:t>
            </a:r>
            <a:r>
              <a:rPr lang="nb-NO" dirty="0" err="1"/>
              <a:t>contact</a:t>
            </a:r>
            <a:r>
              <a:rPr lang="nb-NO" dirty="0"/>
              <a:t> (obligatorisk)</a:t>
            </a:r>
          </a:p>
          <a:p>
            <a:r>
              <a:rPr lang="nb-NO" dirty="0"/>
              <a:t>Publisher</a:t>
            </a:r>
          </a:p>
          <a:p>
            <a:r>
              <a:rPr lang="nb-NO" dirty="0"/>
              <a:t>Producer</a:t>
            </a:r>
          </a:p>
          <a:p>
            <a:r>
              <a:rPr lang="nb-NO" dirty="0" err="1"/>
              <a:t>Distributor</a:t>
            </a:r>
            <a:endParaRPr lang="nb-NO" dirty="0"/>
          </a:p>
          <a:p>
            <a:r>
              <a:rPr lang="nb-NO" dirty="0" err="1"/>
              <a:t>Depositor</a:t>
            </a:r>
            <a:endParaRPr lang="nb-NO" dirty="0"/>
          </a:p>
          <a:p>
            <a:r>
              <a:rPr lang="nb-NO" dirty="0"/>
              <a:t>Principal </a:t>
            </a:r>
            <a:r>
              <a:rPr lang="nb-NO" dirty="0" err="1"/>
              <a:t>investigator</a:t>
            </a:r>
            <a:endParaRPr lang="nb-NO" dirty="0"/>
          </a:p>
        </p:txBody>
      </p:sp>
    </p:spTree>
    <p:extLst>
      <p:ext uri="{BB962C8B-B14F-4D97-AF65-F5344CB8AC3E}">
        <p14:creationId xmlns:p14="http://schemas.microsoft.com/office/powerpoint/2010/main" val="426049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7AA718-D0DE-45FD-B8A4-C9B1962C936D}"/>
              </a:ext>
            </a:extLst>
          </p:cNvPr>
          <p:cNvSpPr>
            <a:spLocks noGrp="1"/>
          </p:cNvSpPr>
          <p:nvPr>
            <p:ph type="title"/>
          </p:nvPr>
        </p:nvSpPr>
        <p:spPr>
          <a:xfrm>
            <a:off x="838200" y="116366"/>
            <a:ext cx="10515600" cy="1325563"/>
          </a:xfrm>
        </p:spPr>
        <p:txBody>
          <a:bodyPr/>
          <a:lstStyle/>
          <a:p>
            <a:r>
              <a:rPr lang="nb-NO" err="1"/>
              <a:t>Fair@UiO</a:t>
            </a:r>
            <a:r>
              <a:rPr lang="nb-NO"/>
              <a:t> </a:t>
            </a:r>
            <a:r>
              <a:rPr lang="nb-NO" err="1"/>
              <a:t>open</a:t>
            </a:r>
            <a:r>
              <a:rPr lang="nb-NO"/>
              <a:t> metadata - </a:t>
            </a:r>
            <a:r>
              <a:rPr lang="nb-NO" err="1"/>
              <a:t>Recommended</a:t>
            </a:r>
            <a:endParaRPr lang="nb-NO">
              <a:cs typeface="Calibri Light"/>
            </a:endParaRPr>
          </a:p>
        </p:txBody>
      </p:sp>
      <p:graphicFrame>
        <p:nvGraphicFramePr>
          <p:cNvPr id="8" name="Table 7"/>
          <p:cNvGraphicFramePr>
            <a:graphicFrameLocks noGrp="1"/>
          </p:cNvGraphicFramePr>
          <p:nvPr>
            <p:extLst>
              <p:ext uri="{D42A27DB-BD31-4B8C-83A1-F6EECF244321}">
                <p14:modId xmlns:p14="http://schemas.microsoft.com/office/powerpoint/2010/main" val="1815455045"/>
              </p:ext>
            </p:extLst>
          </p:nvPr>
        </p:nvGraphicFramePr>
        <p:xfrm>
          <a:off x="194044" y="1441929"/>
          <a:ext cx="11803912" cy="4854518"/>
        </p:xfrm>
        <a:graphic>
          <a:graphicData uri="http://schemas.openxmlformats.org/drawingml/2006/table">
            <a:tbl>
              <a:tblPr firstRow="1" bandRow="1">
                <a:tableStyleId>{5C22544A-7EE6-4342-B048-85BDC9FD1C3A}</a:tableStyleId>
              </a:tblPr>
              <a:tblGrid>
                <a:gridCol w="2759221">
                  <a:extLst>
                    <a:ext uri="{9D8B030D-6E8A-4147-A177-3AD203B41FA5}">
                      <a16:colId xmlns:a16="http://schemas.microsoft.com/office/drawing/2014/main" val="3410873237"/>
                    </a:ext>
                  </a:extLst>
                </a:gridCol>
                <a:gridCol w="9044691">
                  <a:extLst>
                    <a:ext uri="{9D8B030D-6E8A-4147-A177-3AD203B41FA5}">
                      <a16:colId xmlns:a16="http://schemas.microsoft.com/office/drawing/2014/main" val="2422476444"/>
                    </a:ext>
                  </a:extLst>
                </a:gridCol>
              </a:tblGrid>
              <a:tr h="295887">
                <a:tc>
                  <a:txBody>
                    <a:bodyPr/>
                    <a:lstStyle/>
                    <a:p>
                      <a:r>
                        <a:rPr lang="nb-NO"/>
                        <a:t>Field</a:t>
                      </a:r>
                    </a:p>
                  </a:txBody>
                  <a:tcPr/>
                </a:tc>
                <a:tc>
                  <a:txBody>
                    <a:bodyPr/>
                    <a:lstStyle/>
                    <a:p>
                      <a:r>
                        <a:rPr lang="nb-NO" err="1"/>
                        <a:t>Description</a:t>
                      </a:r>
                      <a:endParaRPr lang="nb-NO"/>
                    </a:p>
                  </a:txBody>
                  <a:tcPr/>
                </a:tc>
                <a:extLst>
                  <a:ext uri="{0D108BD9-81ED-4DB2-BD59-A6C34878D82A}">
                    <a16:rowId xmlns:a16="http://schemas.microsoft.com/office/drawing/2014/main" val="2919781943"/>
                  </a:ext>
                </a:extLst>
              </a:tr>
              <a:tr h="0">
                <a:tc>
                  <a:txBody>
                    <a:bodyPr/>
                    <a:lstStyle/>
                    <a:p>
                      <a:r>
                        <a:rPr lang="nb-NO" sz="1200" err="1"/>
                        <a:t>Keyword</a:t>
                      </a:r>
                      <a:endParaRPr lang="nb-NO" sz="1200"/>
                    </a:p>
                    <a:p>
                      <a:endParaRPr lang="nb-NO"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Key terms that describe important aspects of the Dataset.</a:t>
                      </a:r>
                    </a:p>
                  </a:txBody>
                  <a:tcPr/>
                </a:tc>
                <a:extLst>
                  <a:ext uri="{0D108BD9-81ED-4DB2-BD59-A6C34878D82A}">
                    <a16:rowId xmlns:a16="http://schemas.microsoft.com/office/drawing/2014/main" val="114250710"/>
                  </a:ext>
                </a:extLst>
              </a:tr>
              <a:tr h="262172">
                <a:tc>
                  <a:txBody>
                    <a:bodyPr/>
                    <a:lstStyle/>
                    <a:p>
                      <a:r>
                        <a:rPr lang="nb-NO" sz="1200" err="1"/>
                        <a:t>Publication</a:t>
                      </a:r>
                      <a:endParaRPr lang="nb-NO"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Information about publications related to the dataset. Citation</a:t>
                      </a:r>
                    </a:p>
                  </a:txBody>
                  <a:tcPr/>
                </a:tc>
                <a:extLst>
                  <a:ext uri="{0D108BD9-81ED-4DB2-BD59-A6C34878D82A}">
                    <a16:rowId xmlns:a16="http://schemas.microsoft.com/office/drawing/2014/main" val="1251639149"/>
                  </a:ext>
                </a:extLst>
              </a:tr>
              <a:tr h="369859">
                <a:tc>
                  <a:txBody>
                    <a:bodyPr/>
                    <a:lstStyle/>
                    <a:p>
                      <a:r>
                        <a:rPr lang="nb-NO" sz="1200"/>
                        <a:t>ID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type of digital identifier used for this publication (e.g., Digital Object Identifier (DOI)).</a:t>
                      </a:r>
                    </a:p>
                  </a:txBody>
                  <a:tcPr/>
                </a:tc>
                <a:extLst>
                  <a:ext uri="{0D108BD9-81ED-4DB2-BD59-A6C34878D82A}">
                    <a16:rowId xmlns:a16="http://schemas.microsoft.com/office/drawing/2014/main" val="2099321732"/>
                  </a:ext>
                </a:extLst>
              </a:tr>
              <a:tr h="262172">
                <a:tc>
                  <a:txBody>
                    <a:bodyPr/>
                    <a:lstStyle/>
                    <a:p>
                      <a:r>
                        <a:rPr lang="nb-NO" sz="1200"/>
                        <a:t>ID </a:t>
                      </a:r>
                      <a:r>
                        <a:rPr lang="nb-NO" sz="1200" err="1"/>
                        <a:t>Number</a:t>
                      </a:r>
                      <a:endParaRPr lang="nb-NO"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identifier for the selected ID type.</a:t>
                      </a:r>
                    </a:p>
                  </a:txBody>
                  <a:tcPr/>
                </a:tc>
                <a:extLst>
                  <a:ext uri="{0D108BD9-81ED-4DB2-BD59-A6C34878D82A}">
                    <a16:rowId xmlns:a16="http://schemas.microsoft.com/office/drawing/2014/main" val="877112832"/>
                  </a:ext>
                </a:extLst>
              </a:tr>
              <a:tr h="190007">
                <a:tc>
                  <a:txBody>
                    <a:bodyPr/>
                    <a:lstStyle/>
                    <a:p>
                      <a:r>
                        <a:rPr lang="nb-NO" sz="1200"/>
                        <a:t>URL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Link to the publication web page (e.g., journal article page, archive record page, or other), if PID is not available.</a:t>
                      </a:r>
                    </a:p>
                  </a:txBody>
                  <a:tcPr/>
                </a:tc>
                <a:extLst>
                  <a:ext uri="{0D108BD9-81ED-4DB2-BD59-A6C34878D82A}">
                    <a16:rowId xmlns:a16="http://schemas.microsoft.com/office/drawing/2014/main" val="647453715"/>
                  </a:ext>
                </a:extLst>
              </a:tr>
              <a:tr h="262172">
                <a:tc>
                  <a:txBody>
                    <a:bodyPr/>
                    <a:lstStyle/>
                    <a:p>
                      <a:r>
                        <a:rPr lang="nb-NO" sz="1200"/>
                        <a:t>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Language of the dataset</a:t>
                      </a:r>
                    </a:p>
                  </a:txBody>
                  <a:tcPr/>
                </a:tc>
                <a:extLst>
                  <a:ext uri="{0D108BD9-81ED-4DB2-BD59-A6C34878D82A}">
                    <a16:rowId xmlns:a16="http://schemas.microsoft.com/office/drawing/2014/main" val="2136113886"/>
                  </a:ext>
                </a:extLst>
              </a:tr>
              <a:tr h="262172">
                <a:tc>
                  <a:txBody>
                    <a:bodyPr/>
                    <a:lstStyle/>
                    <a:p>
                      <a:r>
                        <a:rPr lang="en-US" sz="1200"/>
                        <a:t>Grant Agency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Grant Number Agency</a:t>
                      </a:r>
                      <a:r>
                        <a:rPr lang="en-US" sz="1200" b="0" i="0" u="none" strike="noStrike" baseline="0">
                          <a:solidFill>
                            <a:srgbClr val="000000"/>
                          </a:solidFill>
                          <a:effectLst/>
                          <a:latin typeface="Calibri" panose="020F0502020204030204" pitchFamily="34" charset="0"/>
                        </a:rPr>
                        <a:t> (</a:t>
                      </a:r>
                      <a:r>
                        <a:rPr lang="en-US" sz="1200" b="0" i="0" u="none" strike="noStrike" baseline="0" err="1">
                          <a:solidFill>
                            <a:srgbClr val="000000"/>
                          </a:solidFill>
                          <a:effectLst/>
                          <a:latin typeface="Calibri" panose="020F0502020204030204" pitchFamily="34" charset="0"/>
                        </a:rPr>
                        <a:t>F.ex</a:t>
                      </a:r>
                      <a:r>
                        <a:rPr lang="en-US" sz="1200" b="0" i="0" u="none" strike="noStrike" baseline="0">
                          <a:solidFill>
                            <a:srgbClr val="000000"/>
                          </a:solidFill>
                          <a:effectLst/>
                          <a:latin typeface="Calibri" panose="020F0502020204030204" pitchFamily="34" charset="0"/>
                        </a:rPr>
                        <a:t>. EU, NFR)</a:t>
                      </a:r>
                      <a:endParaRPr lang="en-US" sz="12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121227624"/>
                  </a:ext>
                </a:extLst>
              </a:tr>
              <a:tr h="235335">
                <a:tc>
                  <a:txBody>
                    <a:bodyPr/>
                    <a:lstStyle/>
                    <a:p>
                      <a:r>
                        <a:rPr lang="en-US" sz="1200"/>
                        <a:t>Grant Number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grant or contract number of the project that  sponsored the effort.</a:t>
                      </a:r>
                    </a:p>
                  </a:txBody>
                  <a:tcPr/>
                </a:tc>
                <a:extLst>
                  <a:ext uri="{0D108BD9-81ED-4DB2-BD59-A6C34878D82A}">
                    <a16:rowId xmlns:a16="http://schemas.microsoft.com/office/drawing/2014/main" val="540266836"/>
                  </a:ext>
                </a:extLst>
              </a:tr>
              <a:tr h="262172">
                <a:tc>
                  <a:txBody>
                    <a:bodyPr/>
                    <a:lstStyle/>
                    <a:p>
                      <a:r>
                        <a:rPr lang="en-US" sz="1200"/>
                        <a:t>Project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name of the project</a:t>
                      </a:r>
                    </a:p>
                  </a:txBody>
                  <a:tcPr/>
                </a:tc>
                <a:extLst>
                  <a:ext uri="{0D108BD9-81ED-4DB2-BD59-A6C34878D82A}">
                    <a16:rowId xmlns:a16="http://schemas.microsoft.com/office/drawing/2014/main" val="2011247023"/>
                  </a:ext>
                </a:extLst>
              </a:tr>
              <a:tr h="2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Project Acronym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acronym of the project</a:t>
                      </a:r>
                    </a:p>
                  </a:txBody>
                  <a:tcPr/>
                </a:tc>
                <a:extLst>
                  <a:ext uri="{0D108BD9-81ED-4DB2-BD59-A6C34878D82A}">
                    <a16:rowId xmlns:a16="http://schemas.microsoft.com/office/drawing/2014/main" val="2785841906"/>
                  </a:ext>
                </a:extLst>
              </a:tr>
              <a:tr h="2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Software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Information about the software used to generate the Dataset.</a:t>
                      </a:r>
                    </a:p>
                  </a:txBody>
                  <a:tcPr/>
                </a:tc>
                <a:extLst>
                  <a:ext uri="{0D108BD9-81ED-4DB2-BD59-A6C34878D82A}">
                    <a16:rowId xmlns:a16="http://schemas.microsoft.com/office/drawing/2014/main" val="2813345568"/>
                  </a:ext>
                </a:extLst>
              </a:tr>
              <a:tr h="2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Software version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Version of the software used to generate the Dataset.</a:t>
                      </a:r>
                    </a:p>
                  </a:txBody>
                  <a:tcPr/>
                </a:tc>
                <a:extLst>
                  <a:ext uri="{0D108BD9-81ED-4DB2-BD59-A6C34878D82A}">
                    <a16:rowId xmlns:a16="http://schemas.microsoft.com/office/drawing/2014/main" val="1987127035"/>
                  </a:ext>
                </a:extLst>
              </a:tr>
              <a:tr h="210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Creator affiliation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organization with which the person(s), corporate body(</a:t>
                      </a:r>
                      <a:r>
                        <a:rPr lang="en-US" sz="1200" b="0" i="0" u="none" strike="noStrike" err="1">
                          <a:solidFill>
                            <a:srgbClr val="000000"/>
                          </a:solidFill>
                          <a:effectLst/>
                          <a:latin typeface="Calibri" panose="020F0502020204030204" pitchFamily="34" charset="0"/>
                        </a:rPr>
                        <a:t>ies</a:t>
                      </a:r>
                      <a:r>
                        <a:rPr lang="en-US" sz="1200" b="0" i="0" u="none" strike="noStrike">
                          <a:solidFill>
                            <a:srgbClr val="000000"/>
                          </a:solidFill>
                          <a:effectLst/>
                          <a:latin typeface="Calibri" panose="020F0502020204030204" pitchFamily="34" charset="0"/>
                        </a:rPr>
                        <a:t>), or agency(</a:t>
                      </a:r>
                      <a:r>
                        <a:rPr lang="en-US" sz="1200" b="0" i="0" u="none" strike="noStrike" err="1">
                          <a:solidFill>
                            <a:srgbClr val="000000"/>
                          </a:solidFill>
                          <a:effectLst/>
                          <a:latin typeface="Calibri" panose="020F0502020204030204" pitchFamily="34" charset="0"/>
                        </a:rPr>
                        <a:t>ies</a:t>
                      </a:r>
                      <a:r>
                        <a:rPr lang="en-US" sz="1200" b="0" i="0" u="none" strike="noStrike">
                          <a:solidFill>
                            <a:srgbClr val="000000"/>
                          </a:solidFill>
                          <a:effectLst/>
                          <a:latin typeface="Calibri" panose="020F0502020204030204" pitchFamily="34" charset="0"/>
                        </a:rPr>
                        <a:t>) is affiliated.</a:t>
                      </a:r>
                    </a:p>
                  </a:txBody>
                  <a:tcPr/>
                </a:tc>
                <a:extLst>
                  <a:ext uri="{0D108BD9-81ED-4DB2-BD59-A6C34878D82A}">
                    <a16:rowId xmlns:a16="http://schemas.microsoft.com/office/drawing/2014/main" val="1946279850"/>
                  </a:ext>
                </a:extLst>
              </a:tr>
              <a:tr h="2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Creator </a:t>
                      </a:r>
                      <a:r>
                        <a:rPr lang="en-US" sz="1200" err="1"/>
                        <a:t>IDScheme</a:t>
                      </a:r>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Name of the identifier scheme (e.g.</a:t>
                      </a:r>
                      <a:r>
                        <a:rPr lang="en-US" sz="1200" b="0" i="0" u="none" strike="noStrike" baseline="0">
                          <a:solidFill>
                            <a:srgbClr val="000000"/>
                          </a:solidFill>
                          <a:effectLst/>
                          <a:latin typeface="Calibri" panose="020F0502020204030204" pitchFamily="34" charset="0"/>
                        </a:rPr>
                        <a:t> </a:t>
                      </a:r>
                      <a:r>
                        <a:rPr lang="en-US" sz="1200" b="0" i="0" u="none" strike="noStrike" baseline="0" err="1">
                          <a:solidFill>
                            <a:srgbClr val="000000"/>
                          </a:solidFill>
                          <a:effectLst/>
                          <a:latin typeface="Calibri" panose="020F0502020204030204" pitchFamily="34" charset="0"/>
                        </a:rPr>
                        <a:t>Orcid</a:t>
                      </a:r>
                      <a:r>
                        <a:rPr lang="en-US" sz="1200" b="0" i="0" u="none" strike="noStrike" baseline="0">
                          <a:solidFill>
                            <a:srgbClr val="000000"/>
                          </a:solidFill>
                          <a:effectLst/>
                          <a:latin typeface="Calibri" panose="020F0502020204030204" pitchFamily="34" charset="0"/>
                        </a:rPr>
                        <a:t>)</a:t>
                      </a:r>
                      <a:endParaRPr lang="en-US" sz="12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74889417"/>
                  </a:ext>
                </a:extLst>
              </a:tr>
              <a:tr h="36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Creator </a:t>
                      </a:r>
                      <a:r>
                        <a:rPr lang="en-US" sz="1200" err="1"/>
                        <a:t>IDvalue</a:t>
                      </a:r>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The ID that identifies an individual person(s), corporate body(</a:t>
                      </a:r>
                      <a:r>
                        <a:rPr lang="en-US" sz="1200" b="0" i="0" u="none" strike="noStrike" err="1">
                          <a:solidFill>
                            <a:srgbClr val="000000"/>
                          </a:solidFill>
                          <a:effectLst/>
                          <a:latin typeface="Calibri" panose="020F0502020204030204" pitchFamily="34" charset="0"/>
                        </a:rPr>
                        <a:t>ies</a:t>
                      </a:r>
                      <a:r>
                        <a:rPr lang="en-US" sz="1200" b="0" i="0" u="none" strike="noStrike">
                          <a:solidFill>
                            <a:srgbClr val="000000"/>
                          </a:solidFill>
                          <a:effectLst/>
                          <a:latin typeface="Calibri" panose="020F0502020204030204" pitchFamily="34" charset="0"/>
                        </a:rPr>
                        <a:t>), or agency(</a:t>
                      </a:r>
                      <a:r>
                        <a:rPr lang="en-US" sz="1200" b="0" i="0" u="none" strike="noStrike" err="1">
                          <a:solidFill>
                            <a:srgbClr val="000000"/>
                          </a:solidFill>
                          <a:effectLst/>
                          <a:latin typeface="Calibri" panose="020F0502020204030204" pitchFamily="34" charset="0"/>
                        </a:rPr>
                        <a:t>ies</a:t>
                      </a:r>
                      <a:r>
                        <a:rPr lang="en-US" sz="1200" b="0" i="0" u="none" strike="noStrike">
                          <a:solidFill>
                            <a:srgbClr val="000000"/>
                          </a:solidFill>
                          <a:effectLst/>
                          <a:latin typeface="Calibri" panose="020F0502020204030204" pitchFamily="34" charset="0"/>
                        </a:rPr>
                        <a:t>), according to various schemes.</a:t>
                      </a:r>
                    </a:p>
                  </a:txBody>
                  <a:tcPr/>
                </a:tc>
                <a:extLst>
                  <a:ext uri="{0D108BD9-81ED-4DB2-BD59-A6C34878D82A}">
                    <a16:rowId xmlns:a16="http://schemas.microsoft.com/office/drawing/2014/main" val="1174808709"/>
                  </a:ext>
                </a:extLst>
              </a:tr>
            </a:tbl>
          </a:graphicData>
        </a:graphic>
      </p:graphicFrame>
    </p:spTree>
    <p:extLst>
      <p:ext uri="{BB962C8B-B14F-4D97-AF65-F5344CB8AC3E}">
        <p14:creationId xmlns:p14="http://schemas.microsoft.com/office/powerpoint/2010/main" val="229597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25426"/>
            <a:ext cx="11757500" cy="6832574"/>
          </a:xfrm>
          <a:prstGeom prst="rect">
            <a:avLst/>
          </a:prstGeom>
        </p:spPr>
      </p:pic>
    </p:spTree>
    <p:extLst>
      <p:ext uri="{BB962C8B-B14F-4D97-AF65-F5344CB8AC3E}">
        <p14:creationId xmlns:p14="http://schemas.microsoft.com/office/powerpoint/2010/main" val="292583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Datoer</a:t>
            </a:r>
          </a:p>
        </p:txBody>
      </p:sp>
      <p:sp>
        <p:nvSpPr>
          <p:cNvPr id="3" name="Content Placeholder 2"/>
          <p:cNvSpPr>
            <a:spLocks noGrp="1"/>
          </p:cNvSpPr>
          <p:nvPr>
            <p:ph idx="1"/>
          </p:nvPr>
        </p:nvSpPr>
        <p:spPr/>
        <p:txBody>
          <a:bodyPr/>
          <a:lstStyle/>
          <a:p>
            <a:endParaRPr lang="nb-NO" dirty="0"/>
          </a:p>
        </p:txBody>
      </p:sp>
      <p:graphicFrame>
        <p:nvGraphicFramePr>
          <p:cNvPr id="4" name="Table 3"/>
          <p:cNvGraphicFramePr>
            <a:graphicFrameLocks noGrp="1"/>
          </p:cNvGraphicFramePr>
          <p:nvPr>
            <p:extLst>
              <p:ext uri="{D42A27DB-BD31-4B8C-83A1-F6EECF244321}">
                <p14:modId xmlns:p14="http://schemas.microsoft.com/office/powerpoint/2010/main" val="2212745492"/>
              </p:ext>
            </p:extLst>
          </p:nvPr>
        </p:nvGraphicFramePr>
        <p:xfrm>
          <a:off x="1068868" y="2117153"/>
          <a:ext cx="9730564" cy="3027680"/>
        </p:xfrm>
        <a:graphic>
          <a:graphicData uri="http://schemas.openxmlformats.org/drawingml/2006/table">
            <a:tbl>
              <a:tblPr firstRow="1" bandRow="1">
                <a:tableStyleId>{5C22544A-7EE6-4342-B048-85BDC9FD1C3A}</a:tableStyleId>
              </a:tblPr>
              <a:tblGrid>
                <a:gridCol w="4865282">
                  <a:extLst>
                    <a:ext uri="{9D8B030D-6E8A-4147-A177-3AD203B41FA5}">
                      <a16:colId xmlns:a16="http://schemas.microsoft.com/office/drawing/2014/main" val="3410873237"/>
                    </a:ext>
                  </a:extLst>
                </a:gridCol>
                <a:gridCol w="4865282">
                  <a:extLst>
                    <a:ext uri="{9D8B030D-6E8A-4147-A177-3AD203B41FA5}">
                      <a16:colId xmlns:a16="http://schemas.microsoft.com/office/drawing/2014/main" val="2422476444"/>
                    </a:ext>
                  </a:extLst>
                </a:gridCol>
              </a:tblGrid>
              <a:tr h="0">
                <a:tc>
                  <a:txBody>
                    <a:bodyPr/>
                    <a:lstStyle/>
                    <a:p>
                      <a:r>
                        <a:rPr lang="nb-NO"/>
                        <a:t>Field</a:t>
                      </a:r>
                    </a:p>
                  </a:txBody>
                  <a:tcPr/>
                </a:tc>
                <a:tc>
                  <a:txBody>
                    <a:bodyPr/>
                    <a:lstStyle/>
                    <a:p>
                      <a:r>
                        <a:rPr lang="nb-NO" err="1"/>
                        <a:t>Description</a:t>
                      </a:r>
                      <a:endParaRPr lang="nb-NO"/>
                    </a:p>
                  </a:txBody>
                  <a:tcPr/>
                </a:tc>
                <a:extLst>
                  <a:ext uri="{0D108BD9-81ED-4DB2-BD59-A6C34878D82A}">
                    <a16:rowId xmlns:a16="http://schemas.microsoft.com/office/drawing/2014/main" val="2919781943"/>
                  </a:ext>
                </a:extLst>
              </a:tr>
              <a:tr h="604703">
                <a:tc>
                  <a:txBody>
                    <a:bodyPr/>
                    <a:lstStyle/>
                    <a:p>
                      <a:r>
                        <a:rPr lang="nb-NO" dirty="0" err="1"/>
                        <a:t>dateOfDeposit</a:t>
                      </a:r>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Date that the Dataset was uploaded to UiO storage</a:t>
                      </a:r>
                    </a:p>
                  </a:txBody>
                  <a:tcPr/>
                </a:tc>
                <a:extLst>
                  <a:ext uri="{0D108BD9-81ED-4DB2-BD59-A6C34878D82A}">
                    <a16:rowId xmlns:a16="http://schemas.microsoft.com/office/drawing/2014/main" val="114250710"/>
                  </a:ext>
                </a:extLst>
              </a:tr>
              <a:tr h="370840">
                <a:tc>
                  <a:txBody>
                    <a:bodyPr/>
                    <a:lstStyle/>
                    <a:p>
                      <a:r>
                        <a:rPr lang="nb-NO" b="1" dirty="0" err="1"/>
                        <a:t>dateOfCollectionStart</a:t>
                      </a:r>
                      <a:endParaRPr lang="nb-NO"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Date when the data collection started.</a:t>
                      </a:r>
                    </a:p>
                  </a:txBody>
                  <a:tcPr/>
                </a:tc>
                <a:extLst>
                  <a:ext uri="{0D108BD9-81ED-4DB2-BD59-A6C34878D82A}">
                    <a16:rowId xmlns:a16="http://schemas.microsoft.com/office/drawing/2014/main" val="1251639149"/>
                  </a:ext>
                </a:extLst>
              </a:tr>
              <a:tr h="370840">
                <a:tc>
                  <a:txBody>
                    <a:bodyPr/>
                    <a:lstStyle/>
                    <a:p>
                      <a:r>
                        <a:rPr lang="nb-NO" b="1" dirty="0" err="1"/>
                        <a:t>dateOfCollectionEnd</a:t>
                      </a:r>
                      <a:endParaRPr lang="nb-NO"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Date when the data collection ended.</a:t>
                      </a:r>
                    </a:p>
                  </a:txBody>
                  <a:tcPr/>
                </a:tc>
                <a:extLst>
                  <a:ext uri="{0D108BD9-81ED-4DB2-BD59-A6C34878D82A}">
                    <a16:rowId xmlns:a16="http://schemas.microsoft.com/office/drawing/2014/main" val="2099321732"/>
                  </a:ext>
                </a:extLst>
              </a:tr>
              <a:tr h="370840">
                <a:tc>
                  <a:txBody>
                    <a:bodyPr/>
                    <a:lstStyle/>
                    <a:p>
                      <a:r>
                        <a:rPr lang="nb-NO" b="1" dirty="0" err="1"/>
                        <a:t>MetadataCreationDate</a:t>
                      </a:r>
                      <a:endParaRPr lang="nb-NO"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Date when metadata for dataset were created/published</a:t>
                      </a:r>
                      <a:r>
                        <a:rPr lang="en-US" sz="1800" b="0" i="0" u="none" strike="noStrike" baseline="0" dirty="0">
                          <a:solidFill>
                            <a:srgbClr val="000000"/>
                          </a:solidFill>
                          <a:effectLst/>
                          <a:latin typeface="Calibri" panose="020F0502020204030204" pitchFamily="34" charset="0"/>
                        </a:rPr>
                        <a:t> (in published metadata only)</a:t>
                      </a:r>
                      <a:endParaRPr lang="en-US"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8771128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datasetVersionDate</a:t>
                      </a:r>
                      <a:endParaRPr lang="nb-NO" dirty="0"/>
                    </a:p>
                    <a:p>
                      <a:endParaRPr lang="nb-NO"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Date when a version of a dataset were created</a:t>
                      </a:r>
                    </a:p>
                  </a:txBody>
                  <a:tcPr>
                    <a:solidFill>
                      <a:schemeClr val="accent2">
                        <a:lumMod val="40000"/>
                        <a:lumOff val="60000"/>
                      </a:schemeClr>
                    </a:solidFill>
                  </a:tcPr>
                </a:tc>
                <a:extLst>
                  <a:ext uri="{0D108BD9-81ED-4DB2-BD59-A6C34878D82A}">
                    <a16:rowId xmlns:a16="http://schemas.microsoft.com/office/drawing/2014/main" val="647453715"/>
                  </a:ext>
                </a:extLst>
              </a:tr>
            </a:tbl>
          </a:graphicData>
        </a:graphic>
      </p:graphicFrame>
    </p:spTree>
    <p:extLst>
      <p:ext uri="{BB962C8B-B14F-4D97-AF65-F5344CB8AC3E}">
        <p14:creationId xmlns:p14="http://schemas.microsoft.com/office/powerpoint/2010/main" val="105425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1" y="-19359"/>
            <a:ext cx="12201839" cy="6622040"/>
          </a:xfrm>
          <a:prstGeom prst="rect">
            <a:avLst/>
          </a:prstGeom>
        </p:spPr>
      </p:pic>
    </p:spTree>
    <p:extLst>
      <p:ext uri="{BB962C8B-B14F-4D97-AF65-F5344CB8AC3E}">
        <p14:creationId xmlns:p14="http://schemas.microsoft.com/office/powerpoint/2010/main" val="52519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Arial" panose="020B0604020202020204" pitchFamily="34" charset="0"/>
                <a:cs typeface="Arial" panose="020B0604020202020204" pitchFamily="34" charset="0"/>
              </a:rPr>
              <a:t>Metadata</a:t>
            </a:r>
          </a:p>
        </p:txBody>
      </p:sp>
      <p:sp>
        <p:nvSpPr>
          <p:cNvPr id="3" name="Content Placeholder 2"/>
          <p:cNvSpPr>
            <a:spLocks noGrp="1"/>
          </p:cNvSpPr>
          <p:nvPr>
            <p:ph idx="1"/>
          </p:nvPr>
        </p:nvSpPr>
        <p:spPr>
          <a:xfrm>
            <a:off x="936170" y="1812567"/>
            <a:ext cx="10598691" cy="4351338"/>
          </a:xfrm>
        </p:spPr>
        <p:txBody>
          <a:bodyPr vert="horz" lIns="91440" tIns="45720" rIns="91440" bIns="45720" rtlCol="0" anchor="t">
            <a:normAutofit fontScale="92500" lnSpcReduction="10000"/>
          </a:bodyPr>
          <a:lstStyle/>
          <a:p>
            <a:endParaRPr lang="en-US" dirty="0">
              <a:latin typeface="Arial (Brødtekst)"/>
              <a:cs typeface="Segoe UI Semilight" panose="020B0402040204020203" pitchFamily="34" charset="0"/>
            </a:endParaRPr>
          </a:p>
          <a:p>
            <a:r>
              <a:rPr lang="en-US" dirty="0">
                <a:latin typeface="Arial (Brødtekst)"/>
                <a:cs typeface="Segoe UI Semilight" panose="020B0402040204020203" pitchFamily="34" charset="0"/>
              </a:rPr>
              <a:t>Metadata or “data about data” are information we create, store, and share to describe things.</a:t>
            </a:r>
          </a:p>
          <a:p>
            <a:endParaRPr lang="en-US" dirty="0">
              <a:latin typeface="Arial (Brødtekst)"/>
              <a:cs typeface="Segoe UI Semilight" panose="020B0402040204020203" pitchFamily="34" charset="0"/>
            </a:endParaRPr>
          </a:p>
          <a:p>
            <a:r>
              <a:rPr lang="en-US" dirty="0">
                <a:latin typeface="Arial (Brødtekst)"/>
                <a:cs typeface="Segoe UI Semilight" panose="020B0402040204020203" pitchFamily="34" charset="0"/>
              </a:rPr>
              <a:t>This allows us to interact with these things to obtain the knowledge we need.</a:t>
            </a:r>
          </a:p>
          <a:p>
            <a:endParaRPr lang="en-US" dirty="0">
              <a:latin typeface="Arial (Brødtekst)"/>
              <a:cs typeface="Segoe UI Semilight" panose="020B0402040204020203" pitchFamily="34" charset="0"/>
            </a:endParaRPr>
          </a:p>
          <a:p>
            <a:r>
              <a:rPr lang="en-US" b="1" dirty="0"/>
              <a:t>Descriptive metadata</a:t>
            </a:r>
            <a:r>
              <a:rPr lang="en-US" dirty="0"/>
              <a:t> -- is structured data about anything that can be named, such as Web pages, books, journal articles, images, songs, products, processes, people (and their activities), research data, concepts, and services. </a:t>
            </a:r>
            <a:endParaRPr lang="en-US" dirty="0">
              <a:latin typeface="Arial (Brødtekst)"/>
              <a:cs typeface="Segoe UI Semilight" panose="020B0402040204020203" pitchFamily="34" charset="0"/>
            </a:endParaRPr>
          </a:p>
          <a:p>
            <a:pPr lvl="1"/>
            <a:endParaRPr lang="en-US" dirty="0">
              <a:latin typeface="Arial (Brødtekst)"/>
              <a:cs typeface="Segoe UI Semilight" panose="020B0402040204020203" pitchFamily="34" charset="0"/>
            </a:endParaRPr>
          </a:p>
          <a:p>
            <a:endParaRPr lang="en-US" dirty="0"/>
          </a:p>
          <a:p>
            <a:endParaRPr lang="nb-NO" dirty="0">
              <a:latin typeface="Arial (Brødtekst)"/>
              <a:cs typeface="Segoe UI Semilight" panose="020B0402040204020203" pitchFamily="34" charset="0"/>
            </a:endParaRPr>
          </a:p>
        </p:txBody>
      </p:sp>
      <p:sp>
        <p:nvSpPr>
          <p:cNvPr id="4" name="TekstSylinder 3">
            <a:extLst>
              <a:ext uri="{FF2B5EF4-FFF2-40B4-BE49-F238E27FC236}">
                <a16:creationId xmlns:a16="http://schemas.microsoft.com/office/drawing/2014/main" id="{BB4ADAD8-EA97-4064-B255-F40303265946}"/>
              </a:ext>
            </a:extLst>
          </p:cNvPr>
          <p:cNvSpPr txBox="1"/>
          <p:nvPr/>
        </p:nvSpPr>
        <p:spPr>
          <a:xfrm>
            <a:off x="3895165" y="6282018"/>
            <a:ext cx="75729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400" dirty="0"/>
              <a:t>Sources: NISO, </a:t>
            </a:r>
            <a:r>
              <a:rPr lang="nb-NO" sz="1400" dirty="0" err="1"/>
              <a:t>Jenn</a:t>
            </a:r>
            <a:r>
              <a:rPr lang="nb-NO" sz="1400" dirty="0"/>
              <a:t> Riley: </a:t>
            </a:r>
            <a:r>
              <a:rPr lang="nb-NO" sz="1400" dirty="0">
                <a:ea typeface="+mn-lt"/>
                <a:cs typeface="+mn-lt"/>
              </a:rPr>
              <a:t>https://www.niso.org/publications/understanding-metadata-2017</a:t>
            </a:r>
          </a:p>
          <a:p>
            <a:r>
              <a:rPr lang="nb-NO" sz="1400" dirty="0">
                <a:ea typeface="+mn-lt"/>
                <a:cs typeface="+mn-lt"/>
              </a:rPr>
              <a:t>                Dublin </a:t>
            </a:r>
            <a:r>
              <a:rPr lang="nb-NO" sz="1400" dirty="0" err="1">
                <a:ea typeface="+mn-lt"/>
                <a:cs typeface="+mn-lt"/>
              </a:rPr>
              <a:t>Core</a:t>
            </a:r>
            <a:r>
              <a:rPr lang="nb-NO" sz="1400" dirty="0">
                <a:ea typeface="+mn-lt"/>
                <a:cs typeface="+mn-lt"/>
              </a:rPr>
              <a:t>: https://www.dublincore.org/resources/metadata-basics/	</a:t>
            </a:r>
          </a:p>
        </p:txBody>
      </p:sp>
    </p:spTree>
    <p:extLst>
      <p:ext uri="{BB962C8B-B14F-4D97-AF65-F5344CB8AC3E}">
        <p14:creationId xmlns:p14="http://schemas.microsoft.com/office/powerpoint/2010/main" val="31335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Qualifair</a:t>
            </a:r>
            <a:r>
              <a:rPr lang="nb-NO" dirty="0"/>
              <a:t> </a:t>
            </a:r>
            <a:r>
              <a:rPr lang="nb-NO" dirty="0" err="1"/>
              <a:t>contributions</a:t>
            </a:r>
            <a:endParaRPr lang="nb-NO" dirty="0"/>
          </a:p>
        </p:txBody>
      </p:sp>
      <p:sp>
        <p:nvSpPr>
          <p:cNvPr id="3" name="Content Placeholder 2"/>
          <p:cNvSpPr>
            <a:spLocks noGrp="1"/>
          </p:cNvSpPr>
          <p:nvPr>
            <p:ph idx="1"/>
          </p:nvPr>
        </p:nvSpPr>
        <p:spPr/>
        <p:txBody>
          <a:bodyPr/>
          <a:lstStyle/>
          <a:p>
            <a:r>
              <a:rPr lang="nb-NO" dirty="0"/>
              <a:t>Test </a:t>
            </a:r>
            <a:r>
              <a:rPr lang="nb-NO" dirty="0" err="1"/>
              <a:t>the</a:t>
            </a:r>
            <a:r>
              <a:rPr lang="nb-NO" dirty="0"/>
              <a:t> </a:t>
            </a:r>
            <a:r>
              <a:rPr lang="nb-NO" dirty="0" err="1"/>
              <a:t>upcoming</a:t>
            </a:r>
            <a:r>
              <a:rPr lang="nb-NO" dirty="0"/>
              <a:t> </a:t>
            </a:r>
            <a:r>
              <a:rPr lang="nb-NO" dirty="0" err="1"/>
              <a:t>releases</a:t>
            </a:r>
            <a:r>
              <a:rPr lang="nb-NO" dirty="0"/>
              <a:t> </a:t>
            </a:r>
          </a:p>
          <a:p>
            <a:pPr lvl="1"/>
            <a:r>
              <a:rPr lang="nb-NO" dirty="0" err="1"/>
              <a:t>Feed</a:t>
            </a:r>
            <a:r>
              <a:rPr lang="nb-NO" dirty="0"/>
              <a:t> back </a:t>
            </a:r>
            <a:r>
              <a:rPr lang="nb-NO" dirty="0" err="1"/>
              <a:t>on</a:t>
            </a:r>
            <a:r>
              <a:rPr lang="nb-NO" dirty="0"/>
              <a:t> </a:t>
            </a:r>
            <a:r>
              <a:rPr lang="nb-NO" dirty="0" err="1"/>
              <a:t>errors</a:t>
            </a:r>
            <a:r>
              <a:rPr lang="nb-NO" dirty="0"/>
              <a:t> </a:t>
            </a:r>
          </a:p>
          <a:p>
            <a:pPr lvl="1"/>
            <a:r>
              <a:rPr lang="nb-NO" dirty="0"/>
              <a:t>Things </a:t>
            </a:r>
            <a:r>
              <a:rPr lang="nb-NO" dirty="0" err="1"/>
              <a:t>that</a:t>
            </a:r>
            <a:r>
              <a:rPr lang="nb-NO" dirty="0"/>
              <a:t> </a:t>
            </a:r>
            <a:r>
              <a:rPr lang="nb-NO" dirty="0" err="1"/>
              <a:t>does</a:t>
            </a:r>
            <a:r>
              <a:rPr lang="nb-NO" dirty="0"/>
              <a:t> not </a:t>
            </a:r>
            <a:r>
              <a:rPr lang="nb-NO" dirty="0" err="1"/>
              <a:t>work</a:t>
            </a:r>
            <a:endParaRPr lang="nb-NO" dirty="0"/>
          </a:p>
          <a:p>
            <a:pPr lvl="1"/>
            <a:r>
              <a:rPr lang="nb-NO" dirty="0" err="1"/>
              <a:t>Could</a:t>
            </a:r>
            <a:r>
              <a:rPr lang="nb-NO" dirty="0"/>
              <a:t> be </a:t>
            </a:r>
            <a:r>
              <a:rPr lang="nb-NO" dirty="0" err="1"/>
              <a:t>organised</a:t>
            </a:r>
            <a:r>
              <a:rPr lang="nb-NO" dirty="0"/>
              <a:t> </a:t>
            </a:r>
            <a:r>
              <a:rPr lang="nb-NO" dirty="0" err="1"/>
              <a:t>better</a:t>
            </a:r>
            <a:endParaRPr lang="nb-NO" dirty="0"/>
          </a:p>
          <a:p>
            <a:r>
              <a:rPr lang="nb-NO" dirty="0" err="1"/>
              <a:t>Further</a:t>
            </a:r>
            <a:r>
              <a:rPr lang="nb-NO" dirty="0"/>
              <a:t> </a:t>
            </a:r>
            <a:r>
              <a:rPr lang="nb-NO" dirty="0" err="1"/>
              <a:t>down</a:t>
            </a:r>
            <a:r>
              <a:rPr lang="nb-NO" dirty="0"/>
              <a:t> </a:t>
            </a:r>
            <a:r>
              <a:rPr lang="nb-NO" dirty="0" err="1"/>
              <a:t>the</a:t>
            </a:r>
            <a:r>
              <a:rPr lang="nb-NO" dirty="0"/>
              <a:t> line</a:t>
            </a:r>
          </a:p>
          <a:p>
            <a:pPr lvl="1"/>
            <a:r>
              <a:rPr lang="nb-NO" dirty="0" err="1"/>
              <a:t>Consider</a:t>
            </a:r>
            <a:r>
              <a:rPr lang="nb-NO" dirty="0"/>
              <a:t> </a:t>
            </a:r>
            <a:r>
              <a:rPr lang="nb-NO" dirty="0" err="1"/>
              <a:t>how</a:t>
            </a:r>
            <a:r>
              <a:rPr lang="nb-NO" dirty="0"/>
              <a:t> (</a:t>
            </a:r>
            <a:r>
              <a:rPr lang="nb-NO" dirty="0" err="1"/>
              <a:t>if</a:t>
            </a:r>
            <a:r>
              <a:rPr lang="nb-NO" dirty="0"/>
              <a:t> </a:t>
            </a:r>
            <a:r>
              <a:rPr lang="nb-NO" dirty="0" err="1"/>
              <a:t>useful</a:t>
            </a:r>
            <a:r>
              <a:rPr lang="nb-NO" dirty="0"/>
              <a:t>) to </a:t>
            </a:r>
            <a:r>
              <a:rPr lang="nb-NO" dirty="0" err="1"/>
              <a:t>move</a:t>
            </a:r>
            <a:r>
              <a:rPr lang="nb-NO" dirty="0"/>
              <a:t> </a:t>
            </a:r>
            <a:r>
              <a:rPr lang="nb-NO" dirty="0" err="1"/>
              <a:t>towards</a:t>
            </a:r>
            <a:r>
              <a:rPr lang="nb-NO" dirty="0"/>
              <a:t> more </a:t>
            </a:r>
            <a:r>
              <a:rPr lang="nb-NO" dirty="0" err="1"/>
              <a:t>discipline</a:t>
            </a:r>
            <a:r>
              <a:rPr lang="nb-NO" dirty="0"/>
              <a:t> </a:t>
            </a:r>
            <a:r>
              <a:rPr lang="nb-NO" dirty="0" err="1"/>
              <a:t>specific</a:t>
            </a:r>
            <a:r>
              <a:rPr lang="nb-NO" dirty="0"/>
              <a:t> standards</a:t>
            </a:r>
          </a:p>
          <a:p>
            <a:pPr lvl="2"/>
            <a:r>
              <a:rPr lang="nb-NO" dirty="0" err="1"/>
              <a:t>Define</a:t>
            </a:r>
            <a:r>
              <a:rPr lang="nb-NO" dirty="0"/>
              <a:t> </a:t>
            </a:r>
            <a:r>
              <a:rPr lang="nb-NO" dirty="0" err="1"/>
              <a:t>use</a:t>
            </a:r>
            <a:r>
              <a:rPr lang="nb-NO" dirty="0"/>
              <a:t> cases/scenarios</a:t>
            </a:r>
          </a:p>
          <a:p>
            <a:pPr lvl="2"/>
            <a:r>
              <a:rPr lang="nb-NO" dirty="0"/>
              <a:t>DDI?</a:t>
            </a:r>
          </a:p>
          <a:p>
            <a:pPr lvl="2"/>
            <a:r>
              <a:rPr lang="it-IT" dirty="0"/>
              <a:t>The Qualitative Data Exchange Schema (</a:t>
            </a:r>
            <a:r>
              <a:rPr lang="it-IT" dirty="0" err="1"/>
              <a:t>QuDEx</a:t>
            </a:r>
            <a:r>
              <a:rPr lang="it-IT" dirty="0"/>
              <a:t>)</a:t>
            </a:r>
          </a:p>
          <a:p>
            <a:pPr lvl="2"/>
            <a:r>
              <a:rPr lang="it-IT" dirty="0"/>
              <a:t>…</a:t>
            </a:r>
            <a:endParaRPr lang="nb-NO" dirty="0"/>
          </a:p>
          <a:p>
            <a:pPr lvl="1"/>
            <a:endParaRPr lang="nb-NO" dirty="0"/>
          </a:p>
        </p:txBody>
      </p:sp>
    </p:spTree>
    <p:extLst>
      <p:ext uri="{BB962C8B-B14F-4D97-AF65-F5344CB8AC3E}">
        <p14:creationId xmlns:p14="http://schemas.microsoft.com/office/powerpoint/2010/main" val="420367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4279" y="167148"/>
            <a:ext cx="11910901" cy="4683635"/>
          </a:xfrm>
          <a:prstGeom prst="rect">
            <a:avLst/>
          </a:prstGeom>
        </p:spPr>
      </p:pic>
      <p:sp>
        <p:nvSpPr>
          <p:cNvPr id="2" name="TekstSylinder 1">
            <a:extLst>
              <a:ext uri="{FF2B5EF4-FFF2-40B4-BE49-F238E27FC236}">
                <a16:creationId xmlns:a16="http://schemas.microsoft.com/office/drawing/2014/main" id="{7CF14EB4-E22B-4AB8-B0FE-9B1EEC100D6B}"/>
              </a:ext>
            </a:extLst>
          </p:cNvPr>
          <p:cNvSpPr txBox="1"/>
          <p:nvPr/>
        </p:nvSpPr>
        <p:spPr>
          <a:xfrm>
            <a:off x="522194" y="5363136"/>
            <a:ext cx="8906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rPr>
              <a:t>Discipline specific metadata: </a:t>
            </a:r>
            <a:br>
              <a:rPr lang="en-US">
                <a:latin typeface="Arial"/>
              </a:rPr>
            </a:br>
            <a:r>
              <a:rPr lang="en-US">
                <a:solidFill>
                  <a:srgbClr val="0563C1"/>
                </a:solidFill>
                <a:latin typeface="Arial"/>
                <a:cs typeface="Arial"/>
                <a:hlinkClick r:id="rId4"/>
              </a:rPr>
              <a:t>https://rd-alliance.github.io/metadata-directory/standards/</a:t>
            </a:r>
            <a:r>
              <a:rPr lang="nb-NO">
                <a:latin typeface="Arial"/>
                <a:cs typeface="Arial"/>
              </a:rPr>
              <a:t>​</a:t>
            </a:r>
            <a:endParaRPr lang="nb-NO">
              <a:cs typeface="Calibri" panose="020F0502020204030204"/>
            </a:endParaRPr>
          </a:p>
        </p:txBody>
      </p:sp>
    </p:spTree>
    <p:extLst>
      <p:ext uri="{BB962C8B-B14F-4D97-AF65-F5344CB8AC3E}">
        <p14:creationId xmlns:p14="http://schemas.microsoft.com/office/powerpoint/2010/main" val="294624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Questions?</a:t>
            </a:r>
          </a:p>
        </p:txBody>
      </p:sp>
      <p:sp>
        <p:nvSpPr>
          <p:cNvPr id="3" name="Content Placeholder 2"/>
          <p:cNvSpPr>
            <a:spLocks noGrp="1"/>
          </p:cNvSpPr>
          <p:nvPr>
            <p:ph idx="1"/>
          </p:nvPr>
        </p:nvSpPr>
        <p:spPr/>
        <p:txBody>
          <a:bodyPr/>
          <a:lstStyle/>
          <a:p>
            <a:pPr marL="0" indent="0">
              <a:buNone/>
            </a:pPr>
            <a:endParaRPr lang="nb-NO" dirty="0">
              <a:hlinkClick r:id="rId3"/>
            </a:endParaRPr>
          </a:p>
          <a:p>
            <a:pPr marL="0" indent="0">
              <a:buNone/>
            </a:pPr>
            <a:endParaRPr lang="nb-NO" dirty="0">
              <a:hlinkClick r:id="rId3"/>
            </a:endParaRPr>
          </a:p>
          <a:p>
            <a:pPr marL="0" indent="0">
              <a:buNone/>
            </a:pPr>
            <a:r>
              <a:rPr lang="nb-NO" dirty="0"/>
              <a:t>Project </a:t>
            </a:r>
            <a:r>
              <a:rPr lang="nb-NO" dirty="0" err="1"/>
              <a:t>details</a:t>
            </a:r>
            <a:r>
              <a:rPr lang="nb-NO" dirty="0"/>
              <a:t>: </a:t>
            </a:r>
            <a:r>
              <a:rPr lang="nb-NO" dirty="0">
                <a:hlinkClick r:id="rId3"/>
              </a:rPr>
              <a:t>https://www.usit.uio.no/prosjekter/fair-uio/</a:t>
            </a:r>
            <a:endParaRPr lang="nb-NO" dirty="0"/>
          </a:p>
          <a:p>
            <a:pPr marL="0" indent="0">
              <a:buNone/>
            </a:pPr>
            <a:endParaRPr lang="nb-NO" dirty="0"/>
          </a:p>
          <a:p>
            <a:pPr marL="0" indent="0">
              <a:buNone/>
            </a:pPr>
            <a:r>
              <a:rPr lang="nb-NO" dirty="0" err="1"/>
              <a:t>Contact</a:t>
            </a:r>
            <a:r>
              <a:rPr lang="nb-NO" dirty="0"/>
              <a:t>: elin.stangeland@ub.uio.no</a:t>
            </a:r>
          </a:p>
        </p:txBody>
      </p:sp>
    </p:spTree>
    <p:extLst>
      <p:ext uri="{BB962C8B-B14F-4D97-AF65-F5344CB8AC3E}">
        <p14:creationId xmlns:p14="http://schemas.microsoft.com/office/powerpoint/2010/main" val="247082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atin typeface="Arial" panose="020B0604020202020204" pitchFamily="34" charset="0"/>
                <a:cs typeface="Arial" panose="020B0604020202020204" pitchFamily="34" charset="0"/>
              </a:rPr>
              <a:t>Types </a:t>
            </a:r>
            <a:r>
              <a:rPr lang="nb-NO" err="1">
                <a:latin typeface="Arial" panose="020B0604020202020204" pitchFamily="34" charset="0"/>
                <a:cs typeface="Arial" panose="020B0604020202020204" pitchFamily="34" charset="0"/>
              </a:rPr>
              <a:t>of</a:t>
            </a:r>
            <a:r>
              <a:rPr lang="nb-NO">
                <a:latin typeface="Arial" panose="020B0604020202020204" pitchFamily="34" charset="0"/>
                <a:cs typeface="Arial" panose="020B0604020202020204" pitchFamily="34" charset="0"/>
              </a:rPr>
              <a:t> metadata</a:t>
            </a:r>
          </a:p>
        </p:txBody>
      </p:sp>
      <p:pic>
        <p:nvPicPr>
          <p:cNvPr id="4" name="Content Placeholder 3"/>
          <p:cNvPicPr>
            <a:picLocks noGrp="1" noChangeAspect="1"/>
          </p:cNvPicPr>
          <p:nvPr>
            <p:ph idx="1"/>
          </p:nvPr>
        </p:nvPicPr>
        <p:blipFill rotWithShape="1">
          <a:blip r:embed="rId3"/>
          <a:srcRect t="10502"/>
          <a:stretch/>
        </p:blipFill>
        <p:spPr>
          <a:xfrm>
            <a:off x="994955" y="1458270"/>
            <a:ext cx="10358845" cy="3781565"/>
          </a:xfrm>
          <a:prstGeom prst="rect">
            <a:avLst/>
          </a:prstGeom>
        </p:spPr>
      </p:pic>
      <p:sp>
        <p:nvSpPr>
          <p:cNvPr id="5" name="TextBox 4"/>
          <p:cNvSpPr txBox="1"/>
          <p:nvPr/>
        </p:nvSpPr>
        <p:spPr>
          <a:xfrm>
            <a:off x="5386497" y="6500377"/>
            <a:ext cx="6096396" cy="338554"/>
          </a:xfrm>
          <a:prstGeom prst="rect">
            <a:avLst/>
          </a:prstGeom>
          <a:noFill/>
        </p:spPr>
        <p:txBody>
          <a:bodyPr wrap="square" rtlCol="0">
            <a:spAutoFit/>
          </a:bodyPr>
          <a:lstStyle/>
          <a:p>
            <a:r>
              <a:rPr lang="nb-NO" sz="1600" i="1">
                <a:latin typeface="Arial (Brødtekst)"/>
                <a:hlinkClick r:id="rId4"/>
              </a:rPr>
              <a:t>https://www.niso.org/publications/understanding-metadata-2017</a:t>
            </a:r>
            <a:r>
              <a:rPr lang="nb-NO" sz="1600" i="1">
                <a:latin typeface="Arial (Brødtekst)"/>
              </a:rPr>
              <a:t> </a:t>
            </a:r>
          </a:p>
        </p:txBody>
      </p:sp>
    </p:spTree>
    <p:extLst>
      <p:ext uri="{BB962C8B-B14F-4D97-AF65-F5344CB8AC3E}">
        <p14:creationId xmlns:p14="http://schemas.microsoft.com/office/powerpoint/2010/main" val="404487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err="1">
                <a:latin typeface="Arial" panose="020B0604020202020204" pitchFamily="34" charset="0"/>
                <a:cs typeface="Arial" panose="020B0604020202020204" pitchFamily="34" charset="0"/>
              </a:rPr>
              <a:t>Why</a:t>
            </a:r>
            <a:r>
              <a:rPr lang="nb-NO">
                <a:latin typeface="Arial" panose="020B0604020202020204" pitchFamily="34" charset="0"/>
                <a:cs typeface="Arial" panose="020B0604020202020204" pitchFamily="34" charset="0"/>
              </a:rPr>
              <a:t> do </a:t>
            </a:r>
            <a:r>
              <a:rPr lang="nb-NO" err="1">
                <a:latin typeface="Arial" panose="020B0604020202020204" pitchFamily="34" charset="0"/>
                <a:cs typeface="Arial" panose="020B0604020202020204" pitchFamily="34" charset="0"/>
              </a:rPr>
              <a:t>we</a:t>
            </a:r>
            <a:r>
              <a:rPr lang="nb-NO">
                <a:latin typeface="Arial" panose="020B0604020202020204" pitchFamily="34" charset="0"/>
                <a:cs typeface="Arial" panose="020B0604020202020204" pitchFamily="34" charset="0"/>
              </a:rPr>
              <a:t> </a:t>
            </a:r>
            <a:r>
              <a:rPr lang="nb-NO" err="1">
                <a:latin typeface="Arial" panose="020B0604020202020204" pitchFamily="34" charset="0"/>
                <a:cs typeface="Arial" panose="020B0604020202020204" pitchFamily="34" charset="0"/>
              </a:rPr>
              <a:t>need</a:t>
            </a:r>
            <a:r>
              <a:rPr lang="nb-NO">
                <a:latin typeface="Arial" panose="020B0604020202020204" pitchFamily="34" charset="0"/>
                <a:cs typeface="Arial" panose="020B0604020202020204" pitchFamily="34" charset="0"/>
              </a:rPr>
              <a:t> metadata?</a:t>
            </a:r>
          </a:p>
        </p:txBody>
      </p:sp>
      <p:sp>
        <p:nvSpPr>
          <p:cNvPr id="3" name="Content Placeholder 2"/>
          <p:cNvSpPr>
            <a:spLocks noGrp="1"/>
          </p:cNvSpPr>
          <p:nvPr>
            <p:ph idx="1"/>
          </p:nvPr>
        </p:nvSpPr>
        <p:spPr/>
        <p:txBody>
          <a:bodyPr>
            <a:normAutofit/>
          </a:bodyPr>
          <a:lstStyle/>
          <a:p>
            <a:r>
              <a:rPr lang="en-US">
                <a:latin typeface="Arial (Brødtekst)"/>
                <a:cs typeface="Segoe UI Semilight" panose="020B0402040204020203" pitchFamily="34" charset="0"/>
              </a:rPr>
              <a:t>Discovery</a:t>
            </a:r>
          </a:p>
          <a:p>
            <a:r>
              <a:rPr lang="en-US">
                <a:latin typeface="Arial (Brødtekst)"/>
                <a:cs typeface="Segoe UI Semilight" panose="020B0402040204020203" pitchFamily="34" charset="0"/>
              </a:rPr>
              <a:t>Aid in identification or understanding of a resource</a:t>
            </a:r>
          </a:p>
          <a:p>
            <a:r>
              <a:rPr lang="en-US">
                <a:latin typeface="Arial (Brødtekst)"/>
                <a:cs typeface="Segoe UI Semilight" panose="020B0402040204020203" pitchFamily="34" charset="0"/>
              </a:rPr>
              <a:t>Interoperability </a:t>
            </a:r>
          </a:p>
          <a:p>
            <a:r>
              <a:rPr lang="en-US">
                <a:latin typeface="Arial (Brødtekst)"/>
                <a:cs typeface="Segoe UI Semilight" panose="020B0402040204020203" pitchFamily="34" charset="0"/>
              </a:rPr>
              <a:t>Digital object management</a:t>
            </a:r>
          </a:p>
          <a:p>
            <a:r>
              <a:rPr lang="en-US">
                <a:latin typeface="Arial (Brødtekst)"/>
                <a:cs typeface="Segoe UI Semilight" panose="020B0402040204020203" pitchFamily="34" charset="0"/>
              </a:rPr>
              <a:t>Preservation</a:t>
            </a:r>
          </a:p>
          <a:p>
            <a:r>
              <a:rPr lang="en-US">
                <a:latin typeface="Arial (Brødtekst)"/>
                <a:cs typeface="Segoe UI Semilight" panose="020B0402040204020203" pitchFamily="34" charset="0"/>
              </a:rPr>
              <a:t>Navigation within parts of items</a:t>
            </a:r>
          </a:p>
          <a:p>
            <a:endParaRPr lang="en-US">
              <a:latin typeface="Arial (Brødtekst)"/>
              <a:cs typeface="Segoe UI Semilight" panose="020B0402040204020203" pitchFamily="34" charset="0"/>
            </a:endParaRPr>
          </a:p>
          <a:p>
            <a:r>
              <a:rPr lang="en-US" b="1">
                <a:latin typeface="Arial (Brødtekst)"/>
                <a:cs typeface="Segoe UI Semilight" panose="020B0402040204020203" pitchFamily="34" charset="0"/>
              </a:rPr>
              <a:t>A huge help when making data FAIR!</a:t>
            </a:r>
          </a:p>
          <a:p>
            <a:endParaRPr lang="en-US">
              <a:latin typeface="Arial (Brødtekst)"/>
              <a:cs typeface="Segoe UI Semilight" panose="020B0402040204020203" pitchFamily="34" charset="0"/>
            </a:endParaRPr>
          </a:p>
          <a:p>
            <a:endParaRPr lang="en-US">
              <a:latin typeface="Arial (Brødtekst)"/>
              <a:cs typeface="Segoe UI Semilight" panose="020B0402040204020203" pitchFamily="34" charset="0"/>
            </a:endParaRPr>
          </a:p>
          <a:p>
            <a:endParaRPr lang="en-US">
              <a:latin typeface="Arial (Brødtekst)"/>
              <a:cs typeface="Segoe UI Semilight" panose="020B0402040204020203" pitchFamily="34" charset="0"/>
            </a:endParaRPr>
          </a:p>
          <a:p>
            <a:endParaRPr lang="en-US">
              <a:latin typeface="Arial (Brødtekst)"/>
              <a:cs typeface="Segoe UI Semilight" panose="020B0402040204020203" pitchFamily="34" charset="0"/>
            </a:endParaRPr>
          </a:p>
          <a:p>
            <a:endParaRPr lang="en-US">
              <a:latin typeface="Arial (Brødtekst)"/>
              <a:cs typeface="Segoe UI Semilight" panose="020B0402040204020203" pitchFamily="34" charset="0"/>
            </a:endParaRPr>
          </a:p>
          <a:p>
            <a:pPr marL="0" indent="0">
              <a:buNone/>
            </a:pPr>
            <a:endParaRPr lang="en-US">
              <a:latin typeface="Arial (Brødtekst)"/>
              <a:cs typeface="Segoe UI Semilight" panose="020B0402040204020203" pitchFamily="34" charset="0"/>
            </a:endParaRPr>
          </a:p>
          <a:p>
            <a:endParaRPr lang="nb-NO">
              <a:latin typeface="Arial (Brødtekst)"/>
            </a:endParaRPr>
          </a:p>
        </p:txBody>
      </p:sp>
      <p:sp>
        <p:nvSpPr>
          <p:cNvPr id="4" name="TextBox 3"/>
          <p:cNvSpPr txBox="1"/>
          <p:nvPr/>
        </p:nvSpPr>
        <p:spPr>
          <a:xfrm>
            <a:off x="6275784" y="6477652"/>
            <a:ext cx="6096396" cy="307777"/>
          </a:xfrm>
          <a:prstGeom prst="rect">
            <a:avLst/>
          </a:prstGeom>
          <a:noFill/>
        </p:spPr>
        <p:txBody>
          <a:bodyPr wrap="square" rtlCol="0">
            <a:spAutoFit/>
          </a:bodyPr>
          <a:lstStyle/>
          <a:p>
            <a:r>
              <a:rPr lang="nb-NO" sz="1400">
                <a:latin typeface="Arial (Brødtekst)"/>
                <a:hlinkClick r:id="rId3"/>
              </a:rPr>
              <a:t>https://www.niso.org/publications/understanding-metadata-2017</a:t>
            </a:r>
            <a:r>
              <a:rPr lang="nb-NO" sz="1400">
                <a:latin typeface="Arial (Brødtekst)"/>
              </a:rPr>
              <a:t> </a:t>
            </a:r>
          </a:p>
        </p:txBody>
      </p:sp>
    </p:spTree>
    <p:extLst>
      <p:ext uri="{BB962C8B-B14F-4D97-AF65-F5344CB8AC3E}">
        <p14:creationId xmlns:p14="http://schemas.microsoft.com/office/powerpoint/2010/main" val="37506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620" y="0"/>
            <a:ext cx="12790025" cy="7141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12" y="590309"/>
            <a:ext cx="12241516" cy="5775767"/>
          </a:xfrm>
        </p:spPr>
      </p:pic>
    </p:spTree>
    <p:extLst>
      <p:ext uri="{BB962C8B-B14F-4D97-AF65-F5344CB8AC3E}">
        <p14:creationId xmlns:p14="http://schemas.microsoft.com/office/powerpoint/2010/main" val="362507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3"/>
          <a:stretch>
            <a:fillRect/>
          </a:stretch>
        </p:blipFill>
        <p:spPr>
          <a:xfrm>
            <a:off x="0" y="0"/>
            <a:ext cx="12270441" cy="6858000"/>
          </a:xfrm>
          <a:prstGeom prst="rect">
            <a:avLst/>
          </a:prstGeom>
        </p:spPr>
      </p:pic>
    </p:spTree>
    <p:extLst>
      <p:ext uri="{BB962C8B-B14F-4D97-AF65-F5344CB8AC3E}">
        <p14:creationId xmlns:p14="http://schemas.microsoft.com/office/powerpoint/2010/main" val="316453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400" b="1" dirty="0"/>
              <a:t>Lærersamarbeid som middel til skoleutvikling; om individualitet og kollektivitet i læreryrket / Kirsti Klette</a:t>
            </a:r>
            <a:br>
              <a:rPr lang="nb-NO" sz="2400" b="1" dirty="0"/>
            </a:br>
            <a:r>
              <a:rPr lang="nb-NO" sz="2400" dirty="0" err="1"/>
              <a:t>Klette</a:t>
            </a:r>
            <a:r>
              <a:rPr lang="nb-NO" sz="2400" dirty="0"/>
              <a:t>, Kirsti (1955-)1998</a:t>
            </a:r>
          </a:p>
        </p:txBody>
      </p:sp>
      <p:sp>
        <p:nvSpPr>
          <p:cNvPr id="3" name="Content Placeholder 2"/>
          <p:cNvSpPr>
            <a:spLocks noGrp="1"/>
          </p:cNvSpPr>
          <p:nvPr>
            <p:ph idx="1"/>
          </p:nvPr>
        </p:nvSpPr>
        <p:spPr/>
        <p:txBody>
          <a:bodyPr>
            <a:normAutofit fontScale="25000" lnSpcReduction="20000"/>
          </a:bodyPr>
          <a:lstStyle/>
          <a:p>
            <a:pPr marL="0" indent="0">
              <a:buNone/>
            </a:pPr>
            <a:r>
              <a:rPr lang="nb-NO" sz="6400" dirty="0"/>
              <a:t>*</a:t>
            </a:r>
            <a:r>
              <a:rPr lang="nb-NO" sz="6400" dirty="0" err="1"/>
              <a:t>ldr</a:t>
            </a:r>
            <a:r>
              <a:rPr lang="nb-NO" sz="6400" dirty="0"/>
              <a:t> 00628caa a2200181 c 4500</a:t>
            </a:r>
          </a:p>
          <a:p>
            <a:pPr marL="0" indent="0">
              <a:buNone/>
            </a:pPr>
            <a:r>
              <a:rPr lang="nb-NO" sz="6400" dirty="0"/>
              <a:t>*001 990406077124702201</a:t>
            </a:r>
          </a:p>
          <a:p>
            <a:pPr marL="0" indent="0">
              <a:buNone/>
            </a:pPr>
            <a:r>
              <a:rPr lang="nb-NO" sz="6400" dirty="0"/>
              <a:t>*005 20180601092139.0</a:t>
            </a:r>
          </a:p>
          <a:p>
            <a:pPr marL="0" indent="0">
              <a:buNone/>
            </a:pPr>
            <a:r>
              <a:rPr lang="nb-NO" sz="6400" dirty="0"/>
              <a:t>*007 ta</a:t>
            </a:r>
          </a:p>
          <a:p>
            <a:pPr marL="0" indent="0">
              <a:buNone/>
            </a:pPr>
            <a:r>
              <a:rPr lang="nb-NO" sz="6400" dirty="0"/>
              <a:t>*008 150915s1998    xx#|||||||||||000|u|und|d</a:t>
            </a:r>
          </a:p>
          <a:p>
            <a:pPr marL="0" indent="0">
              <a:buNone/>
            </a:pPr>
            <a:r>
              <a:rPr lang="nb-NO" sz="6400" dirty="0"/>
              <a:t>*035## $a(NO-</a:t>
            </a:r>
            <a:r>
              <a:rPr lang="nb-NO" sz="6400" dirty="0" err="1"/>
              <a:t>TrBIB</a:t>
            </a:r>
            <a:r>
              <a:rPr lang="nb-NO" sz="6400" dirty="0"/>
              <a:t>)040607712</a:t>
            </a:r>
          </a:p>
          <a:p>
            <a:pPr marL="0" indent="0">
              <a:buNone/>
            </a:pPr>
            <a:r>
              <a:rPr lang="nb-NO" sz="6400" dirty="0"/>
              <a:t>*035## $a(NO-</a:t>
            </a:r>
            <a:r>
              <a:rPr lang="nb-NO" sz="6400" dirty="0" err="1"/>
              <a:t>TrBIB</a:t>
            </a:r>
            <a:r>
              <a:rPr lang="nb-NO" sz="6400" dirty="0"/>
              <a:t>)040607712</a:t>
            </a:r>
          </a:p>
          <a:p>
            <a:pPr marL="0" indent="0">
              <a:buNone/>
            </a:pPr>
            <a:r>
              <a:rPr lang="nb-NO" sz="6400" dirty="0"/>
              <a:t>*040## $</a:t>
            </a:r>
            <a:r>
              <a:rPr lang="nb-NO" sz="6400" dirty="0" err="1"/>
              <a:t>aNO-TrBIB</a:t>
            </a:r>
            <a:r>
              <a:rPr lang="nb-NO" sz="6400" dirty="0"/>
              <a:t> $</a:t>
            </a:r>
            <a:r>
              <a:rPr lang="nb-NO" sz="6400" dirty="0" err="1"/>
              <a:t>bnob</a:t>
            </a:r>
            <a:r>
              <a:rPr lang="nb-NO" sz="6400" dirty="0"/>
              <a:t> $</a:t>
            </a:r>
            <a:r>
              <a:rPr lang="nb-NO" sz="6400" dirty="0" err="1"/>
              <a:t>ekatreg</a:t>
            </a:r>
            <a:endParaRPr lang="nb-NO" sz="6400" dirty="0"/>
          </a:p>
          <a:p>
            <a:pPr marL="0" indent="0">
              <a:buNone/>
            </a:pPr>
            <a:r>
              <a:rPr lang="nb-NO" sz="6400" dirty="0"/>
              <a:t>*1001# $</a:t>
            </a:r>
            <a:r>
              <a:rPr lang="nb-NO" sz="6400" dirty="0" err="1"/>
              <a:t>aKlette</a:t>
            </a:r>
            <a:r>
              <a:rPr lang="nb-NO" sz="6400" dirty="0"/>
              <a:t>, Kirsti $d1955- $0(NO-</a:t>
            </a:r>
            <a:r>
              <a:rPr lang="nb-NO" sz="6400" dirty="0" err="1"/>
              <a:t>TrBIB</a:t>
            </a:r>
            <a:r>
              <a:rPr lang="nb-NO" sz="6400" dirty="0"/>
              <a:t>)90799277</a:t>
            </a:r>
          </a:p>
          <a:p>
            <a:pPr marL="0" indent="0">
              <a:buNone/>
            </a:pPr>
            <a:r>
              <a:rPr lang="nb-NO" sz="6400" dirty="0"/>
              <a:t>*24510 $</a:t>
            </a:r>
            <a:r>
              <a:rPr lang="nb-NO" sz="6400" dirty="0" err="1"/>
              <a:t>aLærersamarbeid</a:t>
            </a:r>
            <a:r>
              <a:rPr lang="nb-NO" sz="6400" dirty="0"/>
              <a:t> som middel til skoleutvikling; om individualitet og kollektivitet i læreryrket $</a:t>
            </a:r>
            <a:r>
              <a:rPr lang="nb-NO" sz="6400" dirty="0" err="1"/>
              <a:t>cKirsti</a:t>
            </a:r>
            <a:r>
              <a:rPr lang="nb-NO" sz="6400" dirty="0"/>
              <a:t> Klette</a:t>
            </a:r>
          </a:p>
          <a:p>
            <a:pPr marL="0" indent="0">
              <a:buNone/>
            </a:pPr>
            <a:r>
              <a:rPr lang="nb-NO" sz="6400" dirty="0"/>
              <a:t>*260## $c1998</a:t>
            </a:r>
          </a:p>
          <a:p>
            <a:pPr marL="0" indent="0">
              <a:buNone/>
            </a:pPr>
            <a:r>
              <a:rPr lang="nb-NO" sz="6400" dirty="0"/>
              <a:t>*300## $as. 157-176</a:t>
            </a:r>
          </a:p>
          <a:p>
            <a:pPr marL="0" indent="0">
              <a:buNone/>
            </a:pPr>
            <a:r>
              <a:rPr lang="nb-NO" sz="6400" dirty="0"/>
              <a:t>*7730# $</a:t>
            </a:r>
            <a:r>
              <a:rPr lang="nb-NO" sz="6400" dirty="0" err="1"/>
              <a:t>tKlasseromsforskning</a:t>
            </a:r>
            <a:r>
              <a:rPr lang="nb-NO" sz="6400" dirty="0"/>
              <a:t> på norsk $</a:t>
            </a:r>
            <a:r>
              <a:rPr lang="nb-NO" sz="6400" dirty="0" err="1"/>
              <a:t>dOslo</a:t>
            </a:r>
            <a:r>
              <a:rPr lang="nb-NO" sz="6400" dirty="0"/>
              <a:t> : Ad </a:t>
            </a:r>
            <a:r>
              <a:rPr lang="nb-NO" sz="6400" dirty="0" err="1"/>
              <a:t>notam</a:t>
            </a:r>
            <a:r>
              <a:rPr lang="nb-NO" sz="6400" dirty="0"/>
              <a:t> Gyldendal, 1998 $z8241708785 $w999810038774702201</a:t>
            </a:r>
          </a:p>
          <a:p>
            <a:pPr marL="0" indent="0">
              <a:buNone/>
            </a:pPr>
            <a:r>
              <a:rPr lang="nb-NO" sz="6400" dirty="0"/>
              <a:t>*901## $a80</a:t>
            </a:r>
          </a:p>
          <a:p>
            <a:pPr marL="0" indent="0">
              <a:buNone/>
            </a:pPr>
            <a:endParaRPr lang="nb-NO" dirty="0"/>
          </a:p>
          <a:p>
            <a:pPr marL="0" indent="0">
              <a:buNone/>
            </a:pPr>
            <a:endParaRPr lang="nb-NO" dirty="0"/>
          </a:p>
          <a:p>
            <a:pPr marL="0" indent="0">
              <a:buNone/>
            </a:pPr>
            <a:endParaRPr lang="nb-NO" dirty="0"/>
          </a:p>
          <a:p>
            <a:pPr marL="0" indent="0">
              <a:buNone/>
            </a:pPr>
            <a:r>
              <a:rPr lang="nb-NO" dirty="0"/>
              <a:t>						Source: https://marcpresentation.bibs.aws.unit.no/?mms_id=990406077124702201</a:t>
            </a:r>
          </a:p>
        </p:txBody>
      </p:sp>
    </p:spTree>
    <p:extLst>
      <p:ext uri="{BB962C8B-B14F-4D97-AF65-F5344CB8AC3E}">
        <p14:creationId xmlns:p14="http://schemas.microsoft.com/office/powerpoint/2010/main" val="339171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5DA38D-88DD-48D4-8EA2-09634FE3B15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EE42097-4249-4300-BEF9-E8341232097F}"/>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537E7CFB-E996-4F8A-B53F-4811292DC70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377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oViten-Norsk16_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121B7B21A8E79498360E7D69C664CF8" ma:contentTypeVersion="8" ma:contentTypeDescription="Opprett et nytt dokument." ma:contentTypeScope="" ma:versionID="0061529b0657e6dc7bc502e09c2416ca">
  <xsd:schema xmlns:xsd="http://www.w3.org/2001/XMLSchema" xmlns:xs="http://www.w3.org/2001/XMLSchema" xmlns:p="http://schemas.microsoft.com/office/2006/metadata/properties" xmlns:ns2="1bb27bd4-d919-4cde-be8f-c8c01880f38f" targetNamespace="http://schemas.microsoft.com/office/2006/metadata/properties" ma:root="true" ma:fieldsID="e9fb9df4205037810e9c7272c2524e59" ns2:_="">
    <xsd:import namespace="1bb27bd4-d919-4cde-be8f-c8c01880f3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27bd4-d919-4cde-be8f-c8c01880f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5581B-5934-4E6B-8A0D-18077B86AA0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c0756f30-c0f6-463e-a537-b849e48b032d"/>
    <ds:schemaRef ds:uri="http://www.w3.org/XML/1998/namespace"/>
    <ds:schemaRef ds:uri="http://purl.org/dc/dcmitype/"/>
  </ds:schemaRefs>
</ds:datastoreItem>
</file>

<file path=customXml/itemProps2.xml><?xml version="1.0" encoding="utf-8"?>
<ds:datastoreItem xmlns:ds="http://schemas.openxmlformats.org/officeDocument/2006/customXml" ds:itemID="{78A85722-0C40-4174-9D6C-816282F176AC}">
  <ds:schemaRefs>
    <ds:schemaRef ds:uri="http://schemas.microsoft.com/sharepoint/v3/contenttype/forms"/>
  </ds:schemaRefs>
</ds:datastoreItem>
</file>

<file path=customXml/itemProps3.xml><?xml version="1.0" encoding="utf-8"?>
<ds:datastoreItem xmlns:ds="http://schemas.openxmlformats.org/officeDocument/2006/customXml" ds:itemID="{D6C94EE7-C254-41A1-A3D4-696421265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27bd4-d919-4cde-be8f-c8c01880f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604</TotalTime>
  <Words>3323</Words>
  <Application>Microsoft Office PowerPoint</Application>
  <PresentationFormat>Widescreen</PresentationFormat>
  <Paragraphs>419</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BioViten-Norsk16_10</vt:lpstr>
      <vt:lpstr>Metadatastandards for Fair@UiO</vt:lpstr>
      <vt:lpstr>PowerPoint Presentation</vt:lpstr>
      <vt:lpstr>Metadata</vt:lpstr>
      <vt:lpstr>Types of metadata</vt:lpstr>
      <vt:lpstr>Why do we need metadata?</vt:lpstr>
      <vt:lpstr>PowerPoint Presentation</vt:lpstr>
      <vt:lpstr>PowerPoint Presentation</vt:lpstr>
      <vt:lpstr>Lærersamarbeid som middel til skoleutvikling; om individualitet og kollektivitet i læreryrket / Kirsti Klette Klette, Kirsti (1955-)1998</vt:lpstr>
      <vt:lpstr>PowerPoint Presentation</vt:lpstr>
      <vt:lpstr>PowerPoint Presentation</vt:lpstr>
      <vt:lpstr>PowerPoint Presentation</vt:lpstr>
      <vt:lpstr>PowerPoint Presentation</vt:lpstr>
      <vt:lpstr>PowerPoint Presentation</vt:lpstr>
      <vt:lpstr>FAIR@UiO project</vt:lpstr>
      <vt:lpstr>What we hope to achieve</vt:lpstr>
      <vt:lpstr>FAIR@UiO internal metadata</vt:lpstr>
      <vt:lpstr>The UiO library team</vt:lpstr>
      <vt:lpstr>Our process</vt:lpstr>
      <vt:lpstr>PowerPoint Presentation</vt:lpstr>
      <vt:lpstr>PowerPoint Presentation</vt:lpstr>
      <vt:lpstr>PowerPoint Presentation</vt:lpstr>
      <vt:lpstr>Challenges working with dynamic data</vt:lpstr>
      <vt:lpstr>Fair@UiO open metadata - mandatory</vt:lpstr>
      <vt:lpstr>PowerPoint Presentation</vt:lpstr>
      <vt:lpstr>PowerPoint Presentation</vt:lpstr>
      <vt:lpstr>Fair@UiO open metadata - Recommended</vt:lpstr>
      <vt:lpstr>PowerPoint Presentation</vt:lpstr>
      <vt:lpstr>Datoer</vt:lpstr>
      <vt:lpstr>PowerPoint Presentation</vt:lpstr>
      <vt:lpstr>Qualifair contributions</vt:lpstr>
      <vt:lpstr>PowerPoint Presentation</vt:lpstr>
      <vt:lpstr>Questions?</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Organising your research data</dc:title>
  <dc:creator>Edina Pozer</dc:creator>
  <cp:lastModifiedBy>Elin Stangeland</cp:lastModifiedBy>
  <cp:revision>69</cp:revision>
  <cp:lastPrinted>2022-05-05T07:25:25Z</cp:lastPrinted>
  <dcterms:created xsi:type="dcterms:W3CDTF">2020-10-06T11:39:51Z</dcterms:created>
  <dcterms:modified xsi:type="dcterms:W3CDTF">2022-05-05T11:15:43Z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0x0101004121B7B21A8E79498360E7D69C664CF8</vt:lpwstr>
  </property>
</Properties>
</file>