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6" r:id="rId2"/>
    <p:sldId id="297" r:id="rId3"/>
    <p:sldId id="298" r:id="rId4"/>
    <p:sldId id="319" r:id="rId5"/>
    <p:sldId id="345" r:id="rId6"/>
    <p:sldId id="346" r:id="rId7"/>
    <p:sldId id="347" r:id="rId8"/>
    <p:sldId id="348" r:id="rId9"/>
    <p:sldId id="354" r:id="rId10"/>
    <p:sldId id="299" r:id="rId11"/>
    <p:sldId id="329" r:id="rId12"/>
    <p:sldId id="300" r:id="rId13"/>
    <p:sldId id="330" r:id="rId14"/>
    <p:sldId id="301" r:id="rId15"/>
    <p:sldId id="325" r:id="rId16"/>
    <p:sldId id="326" r:id="rId17"/>
    <p:sldId id="315" r:id="rId18"/>
    <p:sldId id="305" r:id="rId19"/>
    <p:sldId id="306" r:id="rId20"/>
    <p:sldId id="333" r:id="rId21"/>
    <p:sldId id="334" r:id="rId22"/>
    <p:sldId id="332" r:id="rId23"/>
    <p:sldId id="335" r:id="rId24"/>
    <p:sldId id="322" r:id="rId25"/>
    <p:sldId id="323" r:id="rId26"/>
    <p:sldId id="307" r:id="rId27"/>
    <p:sldId id="308" r:id="rId28"/>
    <p:sldId id="309" r:id="rId29"/>
    <p:sldId id="324" r:id="rId30"/>
    <p:sldId id="256" r:id="rId31"/>
    <p:sldId id="342" r:id="rId32"/>
    <p:sldId id="343" r:id="rId33"/>
    <p:sldId id="258" r:id="rId34"/>
    <p:sldId id="292" r:id="rId35"/>
    <p:sldId id="259" r:id="rId36"/>
    <p:sldId id="341" r:id="rId37"/>
    <p:sldId id="260" r:id="rId38"/>
    <p:sldId id="316" r:id="rId39"/>
    <p:sldId id="318" r:id="rId40"/>
    <p:sldId id="317" r:id="rId41"/>
    <p:sldId id="336" r:id="rId42"/>
    <p:sldId id="337" r:id="rId43"/>
    <p:sldId id="339" r:id="rId44"/>
    <p:sldId id="338" r:id="rId45"/>
    <p:sldId id="340" r:id="rId46"/>
    <p:sldId id="272" r:id="rId47"/>
    <p:sldId id="273" r:id="rId48"/>
    <p:sldId id="331" r:id="rId49"/>
    <p:sldId id="276" r:id="rId50"/>
    <p:sldId id="278" r:id="rId51"/>
    <p:sldId id="286" r:id="rId52"/>
    <p:sldId id="327" r:id="rId53"/>
    <p:sldId id="328" r:id="rId54"/>
    <p:sldId id="282" r:id="rId55"/>
    <p:sldId id="352" r:id="rId56"/>
    <p:sldId id="344" r:id="rId57"/>
    <p:sldId id="349" r:id="rId58"/>
    <p:sldId id="320" r:id="rId59"/>
    <p:sldId id="350" r:id="rId60"/>
    <p:sldId id="351" r:id="rId61"/>
    <p:sldId id="353"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303" autoAdjust="0"/>
    <p:restoredTop sz="94660"/>
  </p:normalViewPr>
  <p:slideViewPr>
    <p:cSldViewPr snapToGrid="0">
      <p:cViewPr varScale="1">
        <p:scale>
          <a:sx n="80" d="100"/>
          <a:sy n="80" d="100"/>
        </p:scale>
        <p:origin x="82"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BC4425-9AA0-4F7D-8FAE-1BCB8F48D00E}" type="datetimeFigureOut">
              <a:rPr lang="el-GR" smtClean="0"/>
              <a:t>27/1/2020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B063919-7D57-4FBE-8D2E-B0285AB1182F}" type="slidenum">
              <a:rPr lang="el-GR" smtClean="0"/>
              <a:t>‹#›</a:t>
            </a:fld>
            <a:endParaRPr lang="el-GR"/>
          </a:p>
        </p:txBody>
      </p:sp>
    </p:spTree>
    <p:extLst>
      <p:ext uri="{BB962C8B-B14F-4D97-AF65-F5344CB8AC3E}">
        <p14:creationId xmlns:p14="http://schemas.microsoft.com/office/powerpoint/2010/main" val="3317843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BC4425-9AA0-4F7D-8FAE-1BCB8F48D00E}" type="datetimeFigureOut">
              <a:rPr lang="el-GR" smtClean="0"/>
              <a:t>27/1/2020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B063919-7D57-4FBE-8D2E-B0285AB1182F}" type="slidenum">
              <a:rPr lang="el-GR" smtClean="0"/>
              <a:t>‹#›</a:t>
            </a:fld>
            <a:endParaRPr lang="el-GR"/>
          </a:p>
        </p:txBody>
      </p:sp>
    </p:spTree>
    <p:extLst>
      <p:ext uri="{BB962C8B-B14F-4D97-AF65-F5344CB8AC3E}">
        <p14:creationId xmlns:p14="http://schemas.microsoft.com/office/powerpoint/2010/main" val="393617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BC4425-9AA0-4F7D-8FAE-1BCB8F48D00E}" type="datetimeFigureOut">
              <a:rPr lang="el-GR" smtClean="0"/>
              <a:t>27/1/2020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B063919-7D57-4FBE-8D2E-B0285AB1182F}" type="slidenum">
              <a:rPr lang="el-GR" smtClean="0"/>
              <a:t>‹#›</a:t>
            </a:fld>
            <a:endParaRPr lang="el-GR"/>
          </a:p>
        </p:txBody>
      </p:sp>
    </p:spTree>
    <p:extLst>
      <p:ext uri="{BB962C8B-B14F-4D97-AF65-F5344CB8AC3E}">
        <p14:creationId xmlns:p14="http://schemas.microsoft.com/office/powerpoint/2010/main" val="389161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BC4425-9AA0-4F7D-8FAE-1BCB8F48D00E}" type="datetimeFigureOut">
              <a:rPr lang="el-GR" smtClean="0"/>
              <a:t>27/1/2020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B063919-7D57-4FBE-8D2E-B0285AB1182F}" type="slidenum">
              <a:rPr lang="el-GR" smtClean="0"/>
              <a:t>‹#›</a:t>
            </a:fld>
            <a:endParaRPr lang="el-GR"/>
          </a:p>
        </p:txBody>
      </p:sp>
    </p:spTree>
    <p:extLst>
      <p:ext uri="{BB962C8B-B14F-4D97-AF65-F5344CB8AC3E}">
        <p14:creationId xmlns:p14="http://schemas.microsoft.com/office/powerpoint/2010/main" val="376485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BC4425-9AA0-4F7D-8FAE-1BCB8F48D00E}" type="datetimeFigureOut">
              <a:rPr lang="el-GR" smtClean="0"/>
              <a:t>27/1/2020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B063919-7D57-4FBE-8D2E-B0285AB1182F}" type="slidenum">
              <a:rPr lang="el-GR" smtClean="0"/>
              <a:t>‹#›</a:t>
            </a:fld>
            <a:endParaRPr lang="el-GR"/>
          </a:p>
        </p:txBody>
      </p:sp>
    </p:spTree>
    <p:extLst>
      <p:ext uri="{BB962C8B-B14F-4D97-AF65-F5344CB8AC3E}">
        <p14:creationId xmlns:p14="http://schemas.microsoft.com/office/powerpoint/2010/main" val="378964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BC4425-9AA0-4F7D-8FAE-1BCB8F48D00E}" type="datetimeFigureOut">
              <a:rPr lang="el-GR" smtClean="0"/>
              <a:t>27/1/2020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B063919-7D57-4FBE-8D2E-B0285AB1182F}" type="slidenum">
              <a:rPr lang="el-GR" smtClean="0"/>
              <a:t>‹#›</a:t>
            </a:fld>
            <a:endParaRPr lang="el-GR"/>
          </a:p>
        </p:txBody>
      </p:sp>
    </p:spTree>
    <p:extLst>
      <p:ext uri="{BB962C8B-B14F-4D97-AF65-F5344CB8AC3E}">
        <p14:creationId xmlns:p14="http://schemas.microsoft.com/office/powerpoint/2010/main" val="339820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BC4425-9AA0-4F7D-8FAE-1BCB8F48D00E}" type="datetimeFigureOut">
              <a:rPr lang="el-GR" smtClean="0"/>
              <a:t>27/1/2020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B063919-7D57-4FBE-8D2E-B0285AB1182F}" type="slidenum">
              <a:rPr lang="el-GR" smtClean="0"/>
              <a:t>‹#›</a:t>
            </a:fld>
            <a:endParaRPr lang="el-GR"/>
          </a:p>
        </p:txBody>
      </p:sp>
    </p:spTree>
    <p:extLst>
      <p:ext uri="{BB962C8B-B14F-4D97-AF65-F5344CB8AC3E}">
        <p14:creationId xmlns:p14="http://schemas.microsoft.com/office/powerpoint/2010/main" val="249369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BC4425-9AA0-4F7D-8FAE-1BCB8F48D00E}" type="datetimeFigureOut">
              <a:rPr lang="el-GR" smtClean="0"/>
              <a:t>27/1/2020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B063919-7D57-4FBE-8D2E-B0285AB1182F}" type="slidenum">
              <a:rPr lang="el-GR" smtClean="0"/>
              <a:t>‹#›</a:t>
            </a:fld>
            <a:endParaRPr lang="el-GR"/>
          </a:p>
        </p:txBody>
      </p:sp>
    </p:spTree>
    <p:extLst>
      <p:ext uri="{BB962C8B-B14F-4D97-AF65-F5344CB8AC3E}">
        <p14:creationId xmlns:p14="http://schemas.microsoft.com/office/powerpoint/2010/main" val="91843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C4425-9AA0-4F7D-8FAE-1BCB8F48D00E}" type="datetimeFigureOut">
              <a:rPr lang="el-GR" smtClean="0"/>
              <a:t>27/1/2020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B063919-7D57-4FBE-8D2E-B0285AB1182F}" type="slidenum">
              <a:rPr lang="el-GR" smtClean="0"/>
              <a:t>‹#›</a:t>
            </a:fld>
            <a:endParaRPr lang="el-GR"/>
          </a:p>
        </p:txBody>
      </p:sp>
    </p:spTree>
    <p:extLst>
      <p:ext uri="{BB962C8B-B14F-4D97-AF65-F5344CB8AC3E}">
        <p14:creationId xmlns:p14="http://schemas.microsoft.com/office/powerpoint/2010/main" val="124009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BC4425-9AA0-4F7D-8FAE-1BCB8F48D00E}" type="datetimeFigureOut">
              <a:rPr lang="el-GR" smtClean="0"/>
              <a:t>27/1/2020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B063919-7D57-4FBE-8D2E-B0285AB1182F}" type="slidenum">
              <a:rPr lang="el-GR" smtClean="0"/>
              <a:t>‹#›</a:t>
            </a:fld>
            <a:endParaRPr lang="el-GR"/>
          </a:p>
        </p:txBody>
      </p:sp>
    </p:spTree>
    <p:extLst>
      <p:ext uri="{BB962C8B-B14F-4D97-AF65-F5344CB8AC3E}">
        <p14:creationId xmlns:p14="http://schemas.microsoft.com/office/powerpoint/2010/main" val="219233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BC4425-9AA0-4F7D-8FAE-1BCB8F48D00E}" type="datetimeFigureOut">
              <a:rPr lang="el-GR" smtClean="0"/>
              <a:t>27/1/2020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B063919-7D57-4FBE-8D2E-B0285AB1182F}" type="slidenum">
              <a:rPr lang="el-GR" smtClean="0"/>
              <a:t>‹#›</a:t>
            </a:fld>
            <a:endParaRPr lang="el-GR"/>
          </a:p>
        </p:txBody>
      </p:sp>
    </p:spTree>
    <p:extLst>
      <p:ext uri="{BB962C8B-B14F-4D97-AF65-F5344CB8AC3E}">
        <p14:creationId xmlns:p14="http://schemas.microsoft.com/office/powerpoint/2010/main" val="37493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C4425-9AA0-4F7D-8FAE-1BCB8F48D00E}" type="datetimeFigureOut">
              <a:rPr lang="el-GR" smtClean="0"/>
              <a:t>27/1/2020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63919-7D57-4FBE-8D2E-B0285AB1182F}" type="slidenum">
              <a:rPr lang="el-GR" smtClean="0"/>
              <a:t>‹#›</a:t>
            </a:fld>
            <a:endParaRPr lang="el-GR"/>
          </a:p>
        </p:txBody>
      </p:sp>
    </p:spTree>
    <p:extLst>
      <p:ext uri="{BB962C8B-B14F-4D97-AF65-F5344CB8AC3E}">
        <p14:creationId xmlns:p14="http://schemas.microsoft.com/office/powerpoint/2010/main" val="38814695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100" dirty="0" smtClean="0">
                <a:solidFill>
                  <a:srgbClr val="FF0000"/>
                </a:solidFill>
              </a:rPr>
              <a:t>Eye-tracking in Special needs Education Research: Thinking out of the box </a:t>
            </a:r>
            <a:endParaRPr lang="el-GR" sz="4100" dirty="0">
              <a:solidFill>
                <a:srgbClr val="FF0000"/>
              </a:solidFill>
            </a:endParaRPr>
          </a:p>
        </p:txBody>
      </p:sp>
      <p:sp>
        <p:nvSpPr>
          <p:cNvPr id="3" name="Subtitle 2"/>
          <p:cNvSpPr>
            <a:spLocks noGrp="1"/>
          </p:cNvSpPr>
          <p:nvPr>
            <p:ph type="subTitle" idx="1"/>
          </p:nvPr>
        </p:nvSpPr>
        <p:spPr>
          <a:xfrm>
            <a:off x="1524000" y="3750134"/>
            <a:ext cx="9144000" cy="1655762"/>
          </a:xfrm>
        </p:spPr>
        <p:txBody>
          <a:bodyPr/>
          <a:lstStyle/>
          <a:p>
            <a:r>
              <a:rPr lang="en-US" i="1" dirty="0" smtClean="0"/>
              <a:t>Implementation and Examples</a:t>
            </a:r>
            <a:endParaRPr lang="el-GR" i="1" dirty="0"/>
          </a:p>
        </p:txBody>
      </p:sp>
      <p:pic>
        <p:nvPicPr>
          <p:cNvPr id="4" name="Picture 3"/>
          <p:cNvPicPr>
            <a:picLocks noChangeAspect="1"/>
          </p:cNvPicPr>
          <p:nvPr/>
        </p:nvPicPr>
        <p:blipFill>
          <a:blip r:embed="rId2"/>
          <a:stretch>
            <a:fillRect/>
          </a:stretch>
        </p:blipFill>
        <p:spPr>
          <a:xfrm>
            <a:off x="146618" y="3120015"/>
            <a:ext cx="2079849" cy="2916000"/>
          </a:xfrm>
          <a:prstGeom prst="ellipse">
            <a:avLst/>
          </a:prstGeom>
          <a:ln>
            <a:noFill/>
          </a:ln>
          <a:effectLst>
            <a:softEdge rad="112500"/>
          </a:effectLst>
          <a:scene3d>
            <a:camera prst="perspectiveContrastingRightFacing">
              <a:rot lat="651224" lon="18353805" rev="100475"/>
            </a:camera>
            <a:lightRig rig="threePt" dir="t"/>
          </a:scene3d>
        </p:spPr>
      </p:pic>
      <p:pic>
        <p:nvPicPr>
          <p:cNvPr id="5" name="Picture 4"/>
          <p:cNvPicPr>
            <a:picLocks noChangeAspect="1"/>
          </p:cNvPicPr>
          <p:nvPr/>
        </p:nvPicPr>
        <p:blipFill>
          <a:blip r:embed="rId3"/>
          <a:stretch>
            <a:fillRect/>
          </a:stretch>
        </p:blipFill>
        <p:spPr>
          <a:xfrm>
            <a:off x="9644743" y="3120015"/>
            <a:ext cx="1803626" cy="2916000"/>
          </a:xfrm>
          <a:prstGeom prst="ellipse">
            <a:avLst/>
          </a:prstGeom>
          <a:ln>
            <a:noFill/>
          </a:ln>
          <a:effectLst>
            <a:softEdge rad="112500"/>
          </a:effectLst>
          <a:scene3d>
            <a:camera prst="perspectiveContrastingLeftFacing"/>
            <a:lightRig rig="threePt" dir="t"/>
          </a:scene3d>
        </p:spPr>
      </p:pic>
    </p:spTree>
    <p:extLst>
      <p:ext uri="{BB962C8B-B14F-4D97-AF65-F5344CB8AC3E}">
        <p14:creationId xmlns:p14="http://schemas.microsoft.com/office/powerpoint/2010/main" val="2652133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06739"/>
            <a:ext cx="10515600" cy="1750323"/>
          </a:xfrm>
        </p:spPr>
        <p:txBody>
          <a:bodyPr>
            <a:normAutofit fontScale="90000"/>
          </a:bodyPr>
          <a:lstStyle/>
          <a:p>
            <a:r>
              <a:rPr lang="en-US" sz="3600" dirty="0" smtClean="0">
                <a:solidFill>
                  <a:srgbClr val="FF0000"/>
                </a:solidFill>
              </a:rPr>
              <a:t>Math Anxiety and Performance</a:t>
            </a:r>
            <a:r>
              <a:rPr lang="en-US" sz="3100" b="1" dirty="0" smtClean="0">
                <a:solidFill>
                  <a:srgbClr val="FF0000"/>
                </a:solidFill>
              </a:rPr>
              <a:t/>
            </a:r>
            <a:br>
              <a:rPr lang="en-US" sz="3100" b="1" dirty="0" smtClean="0">
                <a:solidFill>
                  <a:srgbClr val="FF0000"/>
                </a:solidFill>
              </a:rPr>
            </a:br>
            <a:r>
              <a:rPr lang="en-US" sz="3100" b="1" dirty="0" smtClean="0">
                <a:solidFill>
                  <a:srgbClr val="FF0000"/>
                </a:solidFill>
              </a:rPr>
              <a:t/>
            </a:r>
            <a:br>
              <a:rPr lang="en-US" sz="3100" b="1" dirty="0" smtClean="0">
                <a:solidFill>
                  <a:srgbClr val="FF0000"/>
                </a:solidFill>
              </a:rPr>
            </a:br>
            <a:r>
              <a:rPr lang="en-US" sz="2200" b="1" dirty="0" smtClean="0">
                <a:solidFill>
                  <a:srgbClr val="FF0000"/>
                </a:solidFill>
              </a:rPr>
              <a:t>Hunt et al. (2015). </a:t>
            </a:r>
            <a:r>
              <a:rPr lang="el-GR" sz="2200" b="1" dirty="0" smtClean="0">
                <a:solidFill>
                  <a:srgbClr val="FF0000"/>
                </a:solidFill>
              </a:rPr>
              <a:t>Exploring </a:t>
            </a:r>
            <a:r>
              <a:rPr lang="el-GR" sz="2200" b="1" dirty="0">
                <a:solidFill>
                  <a:srgbClr val="FF0000"/>
                </a:solidFill>
              </a:rPr>
              <a:t>the Relationship Between Mathematics Anxiety and Performance: An Eye‐Tracking </a:t>
            </a:r>
            <a:r>
              <a:rPr lang="el-GR" sz="2200" b="1" dirty="0" smtClean="0">
                <a:solidFill>
                  <a:srgbClr val="FF0000"/>
                </a:solidFill>
              </a:rPr>
              <a:t>Approach</a:t>
            </a:r>
            <a:r>
              <a:rPr lang="en-US" sz="2200" dirty="0" smtClean="0">
                <a:solidFill>
                  <a:srgbClr val="FF0000"/>
                </a:solidFill>
              </a:rPr>
              <a:t>. </a:t>
            </a:r>
            <a:r>
              <a:rPr lang="fr-FR" sz="2200" b="1" i="1" dirty="0" err="1">
                <a:solidFill>
                  <a:srgbClr val="FF0000"/>
                </a:solidFill>
              </a:rPr>
              <a:t>Applied</a:t>
            </a:r>
            <a:r>
              <a:rPr lang="fr-FR" sz="2200" b="1" i="1" dirty="0">
                <a:solidFill>
                  <a:srgbClr val="FF0000"/>
                </a:solidFill>
              </a:rPr>
              <a:t> Cognitive Psychology</a:t>
            </a:r>
            <a:r>
              <a:rPr lang="fr-FR" sz="2200" b="1" dirty="0">
                <a:solidFill>
                  <a:srgbClr val="FF0000"/>
                </a:solidFill>
              </a:rPr>
              <a:t>, </a:t>
            </a:r>
            <a:r>
              <a:rPr lang="fr-FR" sz="2200" b="1" i="1" dirty="0" smtClean="0">
                <a:solidFill>
                  <a:srgbClr val="FF0000"/>
                </a:solidFill>
              </a:rPr>
              <a:t>29</a:t>
            </a:r>
            <a:r>
              <a:rPr lang="fr-FR" sz="2200" b="1" dirty="0" smtClean="0">
                <a:solidFill>
                  <a:srgbClr val="FF0000"/>
                </a:solidFill>
              </a:rPr>
              <a:t>, </a:t>
            </a:r>
            <a:r>
              <a:rPr lang="fr-FR" sz="2200" b="1" dirty="0">
                <a:solidFill>
                  <a:srgbClr val="FF0000"/>
                </a:solidFill>
              </a:rPr>
              <a:t>226–231 </a:t>
            </a:r>
            <a:r>
              <a:rPr lang="el-GR" dirty="0"/>
              <a:t/>
            </a:r>
            <a:br>
              <a:rPr lang="el-GR" dirty="0"/>
            </a:br>
            <a:r>
              <a:rPr lang="el-GR" dirty="0"/>
              <a:t/>
            </a:r>
            <a:br>
              <a:rPr lang="el-GR" dirty="0"/>
            </a:br>
            <a:endParaRPr lang="el-GR" dirty="0"/>
          </a:p>
        </p:txBody>
      </p:sp>
      <p:sp>
        <p:nvSpPr>
          <p:cNvPr id="7" name="Content Placeholder 6"/>
          <p:cNvSpPr>
            <a:spLocks noGrp="1"/>
          </p:cNvSpPr>
          <p:nvPr>
            <p:ph idx="1"/>
          </p:nvPr>
        </p:nvSpPr>
        <p:spPr/>
        <p:txBody>
          <a:bodyPr/>
          <a:lstStyle/>
          <a:p>
            <a:pPr>
              <a:buClr>
                <a:srgbClr val="FF0000"/>
              </a:buClr>
            </a:pPr>
            <a:r>
              <a:rPr lang="en-US" dirty="0"/>
              <a:t>R</a:t>
            </a:r>
            <a:r>
              <a:rPr lang="en-US" dirty="0" smtClean="0"/>
              <a:t>elationship </a:t>
            </a:r>
            <a:r>
              <a:rPr lang="en-US" dirty="0"/>
              <a:t>between math anxiety and arithmetic </a:t>
            </a:r>
            <a:r>
              <a:rPr lang="en-US" dirty="0" smtClean="0"/>
              <a:t>performance</a:t>
            </a:r>
          </a:p>
          <a:p>
            <a:pPr>
              <a:buClr>
                <a:srgbClr val="FF0000"/>
              </a:buClr>
            </a:pPr>
            <a:r>
              <a:rPr lang="en-US" dirty="0"/>
              <a:t>P</a:t>
            </a:r>
            <a:r>
              <a:rPr lang="en-US" dirty="0" smtClean="0"/>
              <a:t>erformance </a:t>
            </a:r>
            <a:r>
              <a:rPr lang="en-US" dirty="0"/>
              <a:t>on an arithmetic verification </a:t>
            </a:r>
            <a:r>
              <a:rPr lang="en-US" dirty="0" smtClean="0"/>
              <a:t>task</a:t>
            </a:r>
          </a:p>
        </p:txBody>
      </p:sp>
    </p:spTree>
    <p:extLst>
      <p:ext uri="{BB962C8B-B14F-4D97-AF65-F5344CB8AC3E}">
        <p14:creationId xmlns:p14="http://schemas.microsoft.com/office/powerpoint/2010/main" val="1112141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3867" y="533400"/>
            <a:ext cx="4813333" cy="5643563"/>
          </a:xfrm>
        </p:spPr>
        <p:txBody>
          <a:bodyPr>
            <a:normAutofit/>
          </a:bodyPr>
          <a:lstStyle/>
          <a:p>
            <a:pPr>
              <a:buClr>
                <a:srgbClr val="FF0000"/>
              </a:buClr>
            </a:pPr>
            <a:r>
              <a:rPr lang="en-US" dirty="0" smtClean="0"/>
              <a:t>Specific </a:t>
            </a:r>
            <a:r>
              <a:rPr lang="en-US" dirty="0"/>
              <a:t>digit fixations, dwell time, saccades, and regressions all significantly predicted response time</a:t>
            </a:r>
          </a:p>
          <a:p>
            <a:pPr>
              <a:buClr>
                <a:srgbClr val="FF0000"/>
              </a:buClr>
            </a:pPr>
            <a:r>
              <a:rPr lang="en-US" dirty="0"/>
              <a:t>Positive correlations between math anxiety and fixations</a:t>
            </a:r>
          </a:p>
          <a:p>
            <a:pPr>
              <a:buClr>
                <a:srgbClr val="FF0000"/>
              </a:buClr>
            </a:pPr>
            <a:r>
              <a:rPr lang="en-US" dirty="0"/>
              <a:t>U</a:t>
            </a:r>
            <a:r>
              <a:rPr lang="en-US" dirty="0" smtClean="0"/>
              <a:t>tility </a:t>
            </a:r>
            <a:r>
              <a:rPr lang="en-US" dirty="0"/>
              <a:t>of an eye‐tracking approach in studying arithmetic performance</a:t>
            </a:r>
            <a:endParaRPr lang="el-GR" dirty="0"/>
          </a:p>
          <a:p>
            <a:endParaRPr lang="el-GR" dirty="0"/>
          </a:p>
        </p:txBody>
      </p:sp>
      <p:sp>
        <p:nvSpPr>
          <p:cNvPr id="5" name="Rectangle 4"/>
          <p:cNvSpPr/>
          <p:nvPr/>
        </p:nvSpPr>
        <p:spPr>
          <a:xfrm>
            <a:off x="904875" y="876300"/>
            <a:ext cx="1885950" cy="113347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1366308" y="1212204"/>
            <a:ext cx="963084" cy="461665"/>
          </a:xfrm>
          <a:prstGeom prst="rect">
            <a:avLst/>
          </a:prstGeom>
          <a:noFill/>
        </p:spPr>
        <p:txBody>
          <a:bodyPr wrap="none" rtlCol="0">
            <a:spAutoFit/>
          </a:bodyPr>
          <a:lstStyle/>
          <a:p>
            <a:r>
              <a:rPr lang="en-US" sz="2400" dirty="0" smtClean="0"/>
              <a:t>+++++</a:t>
            </a:r>
            <a:endParaRPr lang="el-GR" sz="2400" dirty="0"/>
          </a:p>
        </p:txBody>
      </p:sp>
      <p:sp>
        <p:nvSpPr>
          <p:cNvPr id="7" name="Rectangle 6"/>
          <p:cNvSpPr/>
          <p:nvPr/>
        </p:nvSpPr>
        <p:spPr>
          <a:xfrm>
            <a:off x="2397092" y="2312432"/>
            <a:ext cx="1885950" cy="113347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2592907" y="2648336"/>
            <a:ext cx="1494320" cy="461665"/>
          </a:xfrm>
          <a:prstGeom prst="rect">
            <a:avLst/>
          </a:prstGeom>
          <a:noFill/>
        </p:spPr>
        <p:txBody>
          <a:bodyPr wrap="none" rtlCol="0">
            <a:spAutoFit/>
          </a:bodyPr>
          <a:lstStyle/>
          <a:p>
            <a:r>
              <a:rPr lang="en-US" sz="2400" dirty="0" smtClean="0"/>
              <a:t>23+29= 52</a:t>
            </a:r>
            <a:endParaRPr lang="el-GR" sz="2400" dirty="0"/>
          </a:p>
        </p:txBody>
      </p:sp>
      <p:sp>
        <p:nvSpPr>
          <p:cNvPr id="9" name="TextBox 8"/>
          <p:cNvSpPr txBox="1"/>
          <p:nvPr/>
        </p:nvSpPr>
        <p:spPr>
          <a:xfrm>
            <a:off x="3482911" y="3631962"/>
            <a:ext cx="1081515" cy="369332"/>
          </a:xfrm>
          <a:prstGeom prst="rect">
            <a:avLst/>
          </a:prstGeom>
          <a:noFill/>
        </p:spPr>
        <p:txBody>
          <a:bodyPr wrap="none" rtlCol="0">
            <a:spAutoFit/>
          </a:bodyPr>
          <a:lstStyle/>
          <a:p>
            <a:r>
              <a:rPr lang="en-US" i="1" dirty="0" smtClean="0"/>
              <a:t>Response</a:t>
            </a:r>
            <a:endParaRPr lang="el-GR" i="1" dirty="0"/>
          </a:p>
        </p:txBody>
      </p:sp>
      <p:sp>
        <p:nvSpPr>
          <p:cNvPr id="10" name="Rectangle 9"/>
          <p:cNvSpPr/>
          <p:nvPr/>
        </p:nvSpPr>
        <p:spPr>
          <a:xfrm>
            <a:off x="4160821" y="4187349"/>
            <a:ext cx="1885950" cy="113347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4719588" y="4501674"/>
            <a:ext cx="963084" cy="461665"/>
          </a:xfrm>
          <a:prstGeom prst="rect">
            <a:avLst/>
          </a:prstGeom>
          <a:noFill/>
        </p:spPr>
        <p:txBody>
          <a:bodyPr wrap="none" rtlCol="0">
            <a:spAutoFit/>
          </a:bodyPr>
          <a:lstStyle/>
          <a:p>
            <a:r>
              <a:rPr lang="en-US" sz="2400" dirty="0" smtClean="0"/>
              <a:t>+++++</a:t>
            </a:r>
            <a:endParaRPr lang="el-GR" sz="2400" dirty="0"/>
          </a:p>
        </p:txBody>
      </p:sp>
      <p:sp>
        <p:nvSpPr>
          <p:cNvPr id="12" name="Rectangle 11"/>
          <p:cNvSpPr/>
          <p:nvPr/>
        </p:nvSpPr>
        <p:spPr>
          <a:xfrm>
            <a:off x="2592907" y="2648336"/>
            <a:ext cx="264593" cy="461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Straight Arrow Connector 13"/>
          <p:cNvCxnSpPr/>
          <p:nvPr/>
        </p:nvCxnSpPr>
        <p:spPr>
          <a:xfrm>
            <a:off x="428625" y="2009775"/>
            <a:ext cx="2705100" cy="2953564"/>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66308" y="5856514"/>
            <a:ext cx="3138488" cy="369332"/>
          </a:xfrm>
          <a:prstGeom prst="rect">
            <a:avLst/>
          </a:prstGeom>
          <a:noFill/>
        </p:spPr>
        <p:txBody>
          <a:bodyPr wrap="none" rtlCol="0">
            <a:spAutoFit/>
          </a:bodyPr>
          <a:lstStyle/>
          <a:p>
            <a:r>
              <a:rPr lang="en-US" dirty="0" smtClean="0"/>
              <a:t>Carry operation or not required</a:t>
            </a:r>
            <a:endParaRPr lang="el-GR" dirty="0"/>
          </a:p>
        </p:txBody>
      </p:sp>
    </p:spTree>
    <p:extLst>
      <p:ext uri="{BB962C8B-B14F-4D97-AF65-F5344CB8AC3E}">
        <p14:creationId xmlns:p14="http://schemas.microsoft.com/office/powerpoint/2010/main" val="86652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solidFill>
                  <a:srgbClr val="FF0000"/>
                </a:solidFill>
              </a:rPr>
              <a:t> </a:t>
            </a:r>
            <a:r>
              <a:rPr lang="en-US" sz="3600" dirty="0" smtClean="0">
                <a:solidFill>
                  <a:srgbClr val="FF0000"/>
                </a:solidFill>
              </a:rPr>
              <a:t>Strategies</a:t>
            </a:r>
            <a:br>
              <a:rPr lang="en-US" sz="3600" dirty="0" smtClean="0">
                <a:solidFill>
                  <a:srgbClr val="FF0000"/>
                </a:solidFill>
              </a:rPr>
            </a:br>
            <a:r>
              <a:rPr lang="en-US" sz="3100" dirty="0" smtClean="0">
                <a:solidFill>
                  <a:srgbClr val="FF0000"/>
                </a:solidFill>
              </a:rPr>
              <a:t/>
            </a:r>
            <a:br>
              <a:rPr lang="en-US" sz="3100" dirty="0" smtClean="0">
                <a:solidFill>
                  <a:srgbClr val="FF0000"/>
                </a:solidFill>
              </a:rPr>
            </a:br>
            <a:r>
              <a:rPr lang="en-US" sz="2200" dirty="0" err="1" smtClean="0">
                <a:solidFill>
                  <a:srgbClr val="FF0000"/>
                </a:solidFill>
              </a:rPr>
              <a:t>van’t</a:t>
            </a:r>
            <a:r>
              <a:rPr lang="en-US" sz="2200" dirty="0" smtClean="0">
                <a:solidFill>
                  <a:srgbClr val="FF0000"/>
                </a:solidFill>
              </a:rPr>
              <a:t> </a:t>
            </a:r>
            <a:r>
              <a:rPr lang="en-US" sz="2200" dirty="0" err="1" smtClean="0">
                <a:solidFill>
                  <a:srgbClr val="FF0000"/>
                </a:solidFill>
              </a:rPr>
              <a:t>Noordende</a:t>
            </a:r>
            <a:r>
              <a:rPr lang="en-US" sz="2200" dirty="0" smtClean="0">
                <a:solidFill>
                  <a:srgbClr val="FF0000"/>
                </a:solidFill>
              </a:rPr>
              <a:t> et al. (2016). </a:t>
            </a:r>
            <a:r>
              <a:rPr lang="el-GR" sz="2200" b="1" dirty="0" smtClean="0">
                <a:solidFill>
                  <a:srgbClr val="FF0000"/>
                </a:solidFill>
              </a:rPr>
              <a:t>Number </a:t>
            </a:r>
            <a:r>
              <a:rPr lang="el-GR" sz="2200" b="1" dirty="0">
                <a:solidFill>
                  <a:srgbClr val="FF0000"/>
                </a:solidFill>
              </a:rPr>
              <a:t>line estimation strategies in children with mathematical learning difficulties measured by eye </a:t>
            </a:r>
            <a:r>
              <a:rPr lang="el-GR" sz="2200" b="1" dirty="0" smtClean="0">
                <a:solidFill>
                  <a:srgbClr val="FF0000"/>
                </a:solidFill>
              </a:rPr>
              <a:t>tracking</a:t>
            </a:r>
            <a:r>
              <a:rPr lang="en-US" sz="2200" dirty="0">
                <a:solidFill>
                  <a:srgbClr val="FF0000"/>
                </a:solidFill>
              </a:rPr>
              <a:t>. </a:t>
            </a:r>
            <a:r>
              <a:rPr lang="en-US" sz="2200" i="1" dirty="0">
                <a:solidFill>
                  <a:srgbClr val="FF0000"/>
                </a:solidFill>
              </a:rPr>
              <a:t>Psychological </a:t>
            </a:r>
            <a:r>
              <a:rPr lang="en-US" sz="2200" i="1" dirty="0" smtClean="0">
                <a:solidFill>
                  <a:srgbClr val="FF0000"/>
                </a:solidFill>
              </a:rPr>
              <a:t>Research</a:t>
            </a:r>
            <a:r>
              <a:rPr lang="en-US" sz="2200" dirty="0" smtClean="0">
                <a:solidFill>
                  <a:srgbClr val="FF0000"/>
                </a:solidFill>
              </a:rPr>
              <a:t>, </a:t>
            </a:r>
            <a:r>
              <a:rPr lang="en-US" sz="2200" i="1" dirty="0" smtClean="0">
                <a:solidFill>
                  <a:srgbClr val="FF0000"/>
                </a:solidFill>
              </a:rPr>
              <a:t>80</a:t>
            </a:r>
            <a:r>
              <a:rPr lang="en-US" sz="2200" dirty="0" smtClean="0">
                <a:solidFill>
                  <a:srgbClr val="FF0000"/>
                </a:solidFill>
              </a:rPr>
              <a:t>,368–378. </a:t>
            </a:r>
            <a:r>
              <a:rPr lang="el-GR" b="1" dirty="0">
                <a:solidFill>
                  <a:srgbClr val="FF0000"/>
                </a:solidFill>
              </a:rPr>
              <a:t/>
            </a:r>
            <a:br>
              <a:rPr lang="el-GR" b="1" dirty="0">
                <a:solidFill>
                  <a:srgbClr val="FF0000"/>
                </a:solidFill>
              </a:rPr>
            </a:br>
            <a:endParaRPr lang="el-GR" dirty="0">
              <a:solidFill>
                <a:srgbClr val="FF0000"/>
              </a:solidFill>
            </a:endParaRPr>
          </a:p>
        </p:txBody>
      </p:sp>
      <p:sp>
        <p:nvSpPr>
          <p:cNvPr id="3" name="Content Placeholder 2"/>
          <p:cNvSpPr>
            <a:spLocks noGrp="1"/>
          </p:cNvSpPr>
          <p:nvPr>
            <p:ph idx="1"/>
          </p:nvPr>
        </p:nvSpPr>
        <p:spPr/>
        <p:txBody>
          <a:bodyPr>
            <a:normAutofit/>
          </a:bodyPr>
          <a:lstStyle/>
          <a:p>
            <a:pPr>
              <a:buClr>
                <a:srgbClr val="FF0000"/>
              </a:buClr>
            </a:pPr>
            <a:r>
              <a:rPr lang="en-US" dirty="0" smtClean="0"/>
              <a:t>Estimation </a:t>
            </a:r>
            <a:r>
              <a:rPr lang="en-US" dirty="0"/>
              <a:t>strategies </a:t>
            </a:r>
            <a:r>
              <a:rPr lang="en-US" dirty="0" smtClean="0"/>
              <a:t>in children with MLD children and without</a:t>
            </a:r>
          </a:p>
          <a:p>
            <a:pPr>
              <a:buClr>
                <a:srgbClr val="FF0000"/>
              </a:buClr>
            </a:pPr>
            <a:r>
              <a:rPr lang="en-US" dirty="0"/>
              <a:t>Number line estimation was measured using a 0–100 and a 0–1000 number-to-position </a:t>
            </a:r>
            <a:r>
              <a:rPr lang="en-US" dirty="0" smtClean="0"/>
              <a:t>task</a:t>
            </a:r>
            <a:r>
              <a:rPr lang="en-US" dirty="0"/>
              <a:t> </a:t>
            </a:r>
            <a:endParaRPr lang="en-US" dirty="0" smtClean="0"/>
          </a:p>
        </p:txBody>
      </p:sp>
    </p:spTree>
    <p:extLst>
      <p:ext uri="{BB962C8B-B14F-4D97-AF65-F5344CB8AC3E}">
        <p14:creationId xmlns:p14="http://schemas.microsoft.com/office/powerpoint/2010/main" val="897409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9401" y="600075"/>
            <a:ext cx="5153024" cy="5576888"/>
          </a:xfrm>
        </p:spPr>
        <p:txBody>
          <a:bodyPr>
            <a:normAutofit/>
          </a:bodyPr>
          <a:lstStyle/>
          <a:p>
            <a:pPr>
              <a:buClr>
                <a:srgbClr val="FF0000"/>
              </a:buClr>
            </a:pPr>
            <a:r>
              <a:rPr lang="en-US" dirty="0"/>
              <a:t>G</a:t>
            </a:r>
            <a:r>
              <a:rPr lang="en-US" dirty="0" smtClean="0"/>
              <a:t>roups differed </a:t>
            </a:r>
            <a:r>
              <a:rPr lang="en-US" dirty="0"/>
              <a:t>in their estimation strategies. </a:t>
            </a:r>
          </a:p>
          <a:p>
            <a:pPr>
              <a:buClr>
                <a:srgbClr val="FF0000"/>
              </a:buClr>
            </a:pPr>
            <a:r>
              <a:rPr lang="en-US" dirty="0"/>
              <a:t>C</a:t>
            </a:r>
            <a:r>
              <a:rPr lang="en-US" dirty="0" smtClean="0"/>
              <a:t>hildren </a:t>
            </a:r>
            <a:r>
              <a:rPr lang="en-US" dirty="0"/>
              <a:t>with MLD attend to different features of the number line than children without math difficulties</a:t>
            </a:r>
          </a:p>
          <a:p>
            <a:pPr>
              <a:buClr>
                <a:srgbClr val="FF0000"/>
              </a:buClr>
            </a:pPr>
            <a:r>
              <a:rPr lang="en-US" dirty="0"/>
              <a:t>Are less capable of adapting their estimation strategies to the numbers to be estimated and of effectively using reference points on the number line</a:t>
            </a:r>
            <a:endParaRPr lang="el-GR" dirty="0"/>
          </a:p>
          <a:p>
            <a:endParaRPr lang="el-GR" dirty="0"/>
          </a:p>
        </p:txBody>
      </p:sp>
      <p:sp>
        <p:nvSpPr>
          <p:cNvPr id="4" name="TextBox 3"/>
          <p:cNvSpPr txBox="1"/>
          <p:nvPr/>
        </p:nvSpPr>
        <p:spPr>
          <a:xfrm>
            <a:off x="1285875" y="1571625"/>
            <a:ext cx="3799438" cy="523220"/>
          </a:xfrm>
          <a:prstGeom prst="rect">
            <a:avLst/>
          </a:prstGeom>
          <a:noFill/>
        </p:spPr>
        <p:txBody>
          <a:bodyPr wrap="none" rtlCol="0">
            <a:spAutoFit/>
          </a:bodyPr>
          <a:lstStyle/>
          <a:p>
            <a:r>
              <a:rPr lang="en-US" sz="2800" dirty="0"/>
              <a:t>0</a:t>
            </a:r>
            <a:r>
              <a:rPr lang="en-US" sz="2800" dirty="0" smtClean="0"/>
              <a:t> _ _ _...._ _ _ …_ _ _100</a:t>
            </a:r>
            <a:endParaRPr lang="el-GR" sz="2800" dirty="0"/>
          </a:p>
        </p:txBody>
      </p:sp>
      <p:sp>
        <p:nvSpPr>
          <p:cNvPr id="5" name="TextBox 4"/>
          <p:cNvSpPr txBox="1"/>
          <p:nvPr/>
        </p:nvSpPr>
        <p:spPr>
          <a:xfrm>
            <a:off x="1285875" y="3770461"/>
            <a:ext cx="3982180" cy="523220"/>
          </a:xfrm>
          <a:prstGeom prst="rect">
            <a:avLst/>
          </a:prstGeom>
          <a:noFill/>
        </p:spPr>
        <p:txBody>
          <a:bodyPr wrap="none" rtlCol="0">
            <a:spAutoFit/>
          </a:bodyPr>
          <a:lstStyle/>
          <a:p>
            <a:r>
              <a:rPr lang="en-US" sz="2800" dirty="0"/>
              <a:t>0</a:t>
            </a:r>
            <a:r>
              <a:rPr lang="en-US" sz="2800" dirty="0" smtClean="0"/>
              <a:t> _ _ _...._ _ _ …_ _ _1000</a:t>
            </a:r>
            <a:endParaRPr lang="el-GR" sz="2800" dirty="0"/>
          </a:p>
        </p:txBody>
      </p:sp>
      <p:sp>
        <p:nvSpPr>
          <p:cNvPr id="7" name="TextBox 6"/>
          <p:cNvSpPr txBox="1"/>
          <p:nvPr/>
        </p:nvSpPr>
        <p:spPr>
          <a:xfrm>
            <a:off x="1331464" y="2747987"/>
            <a:ext cx="3708259" cy="369332"/>
          </a:xfrm>
          <a:prstGeom prst="rect">
            <a:avLst/>
          </a:prstGeom>
          <a:noFill/>
        </p:spPr>
        <p:txBody>
          <a:bodyPr wrap="none" rtlCol="0">
            <a:spAutoFit/>
          </a:bodyPr>
          <a:lstStyle/>
          <a:p>
            <a:r>
              <a:rPr lang="en-US" dirty="0" smtClean="0">
                <a:solidFill>
                  <a:srgbClr val="FF0000"/>
                </a:solidFill>
              </a:rPr>
              <a:t>Mouse click to the estimated position</a:t>
            </a:r>
            <a:endParaRPr lang="el-GR" dirty="0">
              <a:solidFill>
                <a:srgbClr val="FF0000"/>
              </a:solidFill>
            </a:endParaRPr>
          </a:p>
        </p:txBody>
      </p:sp>
      <p:sp>
        <p:nvSpPr>
          <p:cNvPr id="8" name="Rectangle 7"/>
          <p:cNvSpPr/>
          <p:nvPr/>
        </p:nvSpPr>
        <p:spPr>
          <a:xfrm>
            <a:off x="1285874" y="1594792"/>
            <a:ext cx="390525" cy="461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2886439" y="1594792"/>
            <a:ext cx="390525" cy="461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4440888" y="1633180"/>
            <a:ext cx="550212" cy="461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Left Brace 11"/>
          <p:cNvSpPr/>
          <p:nvPr/>
        </p:nvSpPr>
        <p:spPr>
          <a:xfrm rot="5400000">
            <a:off x="1928811" y="716434"/>
            <a:ext cx="409575" cy="9144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TextBox 12"/>
          <p:cNvSpPr txBox="1"/>
          <p:nvPr/>
        </p:nvSpPr>
        <p:spPr>
          <a:xfrm>
            <a:off x="1825412" y="457609"/>
            <a:ext cx="3819956" cy="369332"/>
          </a:xfrm>
          <a:prstGeom prst="rect">
            <a:avLst/>
          </a:prstGeom>
          <a:noFill/>
        </p:spPr>
        <p:txBody>
          <a:bodyPr wrap="none" rtlCol="0">
            <a:spAutoFit/>
          </a:bodyPr>
          <a:lstStyle/>
          <a:p>
            <a:r>
              <a:rPr lang="en-US" dirty="0" smtClean="0"/>
              <a:t>0-33, if target number less than 33, </a:t>
            </a:r>
            <a:r>
              <a:rPr lang="en-US" dirty="0" err="1" smtClean="0"/>
              <a:t>etc</a:t>
            </a:r>
            <a:endParaRPr lang="el-GR" dirty="0"/>
          </a:p>
        </p:txBody>
      </p:sp>
    </p:spTree>
    <p:extLst>
      <p:ext uri="{BB962C8B-B14F-4D97-AF65-F5344CB8AC3E}">
        <p14:creationId xmlns:p14="http://schemas.microsoft.com/office/powerpoint/2010/main" val="229926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animBg="1"/>
      <p:bldP spid="10" grpId="0" animBg="1"/>
      <p:bldP spid="11" grpId="0" animBg="1"/>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355"/>
            <a:ext cx="10515600" cy="1325563"/>
          </a:xfrm>
        </p:spPr>
        <p:txBody>
          <a:bodyPr>
            <a:normAutofit fontScale="90000"/>
          </a:bodyPr>
          <a:lstStyle/>
          <a:p>
            <a:r>
              <a:rPr lang="en-US" sz="3600" dirty="0" smtClean="0">
                <a:solidFill>
                  <a:srgbClr val="FF0000"/>
                </a:solidFill>
              </a:rPr>
              <a:t>Mathematical Representations </a:t>
            </a:r>
            <a:r>
              <a:rPr lang="en-US" sz="3600" b="1" dirty="0" smtClean="0">
                <a:solidFill>
                  <a:srgbClr val="FF0000"/>
                </a:solidFill>
              </a:rPr>
              <a:t/>
            </a:r>
            <a:br>
              <a:rPr lang="en-US" sz="3600" b="1" dirty="0" smtClean="0">
                <a:solidFill>
                  <a:srgbClr val="FF0000"/>
                </a:solidFill>
              </a:rPr>
            </a:br>
            <a:r>
              <a:rPr lang="en-US" sz="2800" b="1" dirty="0" smtClean="0">
                <a:solidFill>
                  <a:srgbClr val="FF0000"/>
                </a:solidFill>
              </a:rPr>
              <a:t/>
            </a:r>
            <a:br>
              <a:rPr lang="en-US" sz="2800" b="1" dirty="0" smtClean="0">
                <a:solidFill>
                  <a:srgbClr val="FF0000"/>
                </a:solidFill>
              </a:rPr>
            </a:br>
            <a:r>
              <a:rPr lang="en-US" sz="2200" b="1" dirty="0" smtClean="0">
                <a:solidFill>
                  <a:srgbClr val="FF0000"/>
                </a:solidFill>
              </a:rPr>
              <a:t>Bolden et al. (2015). How </a:t>
            </a:r>
            <a:r>
              <a:rPr lang="en-US" sz="2200" b="1" dirty="0">
                <a:solidFill>
                  <a:srgbClr val="FF0000"/>
                </a:solidFill>
              </a:rPr>
              <a:t>young children view mathematical representations: a study using eye-tracking technology. </a:t>
            </a:r>
            <a:r>
              <a:rPr lang="en-US" sz="2200" b="1" dirty="0" smtClean="0">
                <a:solidFill>
                  <a:srgbClr val="FF0000"/>
                </a:solidFill>
              </a:rPr>
              <a:t>Educational Research, 57</a:t>
            </a:r>
            <a:r>
              <a:rPr lang="en-US" sz="2200" b="1" dirty="0">
                <a:solidFill>
                  <a:srgbClr val="FF0000"/>
                </a:solidFill>
              </a:rPr>
              <a:t>, </a:t>
            </a:r>
            <a:r>
              <a:rPr lang="en-US" sz="2200" b="1" dirty="0" smtClean="0">
                <a:solidFill>
                  <a:srgbClr val="FF0000"/>
                </a:solidFill>
              </a:rPr>
              <a:t>59–79</a:t>
            </a:r>
            <a:endParaRPr lang="el-GR" sz="2200" dirty="0">
              <a:solidFill>
                <a:srgbClr val="FF0000"/>
              </a:solidFill>
            </a:endParaRPr>
          </a:p>
        </p:txBody>
      </p:sp>
      <p:sp>
        <p:nvSpPr>
          <p:cNvPr id="3" name="Content Placeholder 2"/>
          <p:cNvSpPr>
            <a:spLocks noGrp="1"/>
          </p:cNvSpPr>
          <p:nvPr>
            <p:ph idx="1"/>
          </p:nvPr>
        </p:nvSpPr>
        <p:spPr/>
        <p:txBody>
          <a:bodyPr>
            <a:normAutofit/>
          </a:bodyPr>
          <a:lstStyle/>
          <a:p>
            <a:pPr>
              <a:buClr>
                <a:srgbClr val="FF0000"/>
              </a:buClr>
            </a:pPr>
            <a:r>
              <a:rPr lang="en-US" dirty="0"/>
              <a:t>H</a:t>
            </a:r>
            <a:r>
              <a:rPr lang="en-US" dirty="0" smtClean="0"/>
              <a:t>ow </a:t>
            </a:r>
            <a:r>
              <a:rPr lang="en-US" dirty="0"/>
              <a:t>young children view and interpret mathematical representations of </a:t>
            </a:r>
            <a:r>
              <a:rPr lang="en-US" dirty="0" smtClean="0"/>
              <a:t>multiplication</a:t>
            </a:r>
          </a:p>
          <a:p>
            <a:pPr>
              <a:buClr>
                <a:srgbClr val="FF0000"/>
              </a:buClr>
            </a:pPr>
            <a:r>
              <a:rPr lang="en-US" dirty="0" smtClean="0"/>
              <a:t>Children with MLD</a:t>
            </a:r>
          </a:p>
          <a:p>
            <a:pPr>
              <a:buClr>
                <a:srgbClr val="FF0000"/>
              </a:buClr>
            </a:pPr>
            <a:r>
              <a:rPr lang="en-US" dirty="0" smtClean="0"/>
              <a:t>Slides </a:t>
            </a:r>
            <a:r>
              <a:rPr lang="en-US" dirty="0"/>
              <a:t>presenting a symbolic and a picture representation of multiplication </a:t>
            </a:r>
            <a:r>
              <a:rPr lang="en-US" dirty="0" smtClean="0"/>
              <a:t>problems</a:t>
            </a:r>
          </a:p>
        </p:txBody>
      </p:sp>
    </p:spTree>
    <p:extLst>
      <p:ext uri="{BB962C8B-B14F-4D97-AF65-F5344CB8AC3E}">
        <p14:creationId xmlns:p14="http://schemas.microsoft.com/office/powerpoint/2010/main" val="5420984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262" y="161925"/>
            <a:ext cx="3095625"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4576762" y="133350"/>
            <a:ext cx="3067050" cy="2276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8929687" y="133350"/>
            <a:ext cx="3076575" cy="2276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5"/>
          <a:stretch>
            <a:fillRect/>
          </a:stretch>
        </p:blipFill>
        <p:spPr>
          <a:xfrm>
            <a:off x="3476625" y="3410013"/>
            <a:ext cx="5076000" cy="2563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1073425" y="2623930"/>
            <a:ext cx="824200" cy="369332"/>
          </a:xfrm>
          <a:prstGeom prst="rect">
            <a:avLst/>
          </a:prstGeom>
          <a:noFill/>
        </p:spPr>
        <p:txBody>
          <a:bodyPr wrap="none" rtlCol="0">
            <a:spAutoFit/>
          </a:bodyPr>
          <a:lstStyle/>
          <a:p>
            <a:r>
              <a:rPr lang="en-US" dirty="0" smtClean="0"/>
              <a:t>groups</a:t>
            </a:r>
            <a:endParaRPr lang="el-GR" dirty="0"/>
          </a:p>
        </p:txBody>
      </p:sp>
      <p:sp>
        <p:nvSpPr>
          <p:cNvPr id="9" name="TextBox 8"/>
          <p:cNvSpPr txBox="1"/>
          <p:nvPr/>
        </p:nvSpPr>
        <p:spPr>
          <a:xfrm>
            <a:off x="5857460" y="2623930"/>
            <a:ext cx="661335" cy="369332"/>
          </a:xfrm>
          <a:prstGeom prst="rect">
            <a:avLst/>
          </a:prstGeom>
          <a:noFill/>
        </p:spPr>
        <p:txBody>
          <a:bodyPr wrap="none" rtlCol="0">
            <a:spAutoFit/>
          </a:bodyPr>
          <a:lstStyle/>
          <a:p>
            <a:r>
              <a:rPr lang="en-US" dirty="0" smtClean="0"/>
              <a:t>array</a:t>
            </a:r>
            <a:endParaRPr lang="el-GR" dirty="0"/>
          </a:p>
        </p:txBody>
      </p:sp>
      <p:sp>
        <p:nvSpPr>
          <p:cNvPr id="10" name="TextBox 9"/>
          <p:cNvSpPr txBox="1"/>
          <p:nvPr/>
        </p:nvSpPr>
        <p:spPr>
          <a:xfrm>
            <a:off x="10031895" y="2623930"/>
            <a:ext cx="1326004" cy="369332"/>
          </a:xfrm>
          <a:prstGeom prst="rect">
            <a:avLst/>
          </a:prstGeom>
          <a:noFill/>
        </p:spPr>
        <p:txBody>
          <a:bodyPr wrap="none" rtlCol="0">
            <a:spAutoFit/>
          </a:bodyPr>
          <a:lstStyle/>
          <a:p>
            <a:r>
              <a:rPr lang="en-US" dirty="0"/>
              <a:t>n</a:t>
            </a:r>
            <a:r>
              <a:rPr lang="en-US" dirty="0" smtClean="0"/>
              <a:t>umber line</a:t>
            </a:r>
            <a:endParaRPr lang="el-GR" dirty="0"/>
          </a:p>
        </p:txBody>
      </p:sp>
    </p:spTree>
    <p:extLst>
      <p:ext uri="{BB962C8B-B14F-4D97-AF65-F5344CB8AC3E}">
        <p14:creationId xmlns:p14="http://schemas.microsoft.com/office/powerpoint/2010/main" val="269109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7175" y="128605"/>
            <a:ext cx="3276000" cy="2403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4205850" y="128605"/>
            <a:ext cx="3132000" cy="2403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8010525" y="128603"/>
            <a:ext cx="3204000" cy="2403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42900" y="4044043"/>
            <a:ext cx="11220450" cy="1231106"/>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sz="2800" dirty="0"/>
              <a:t>N</a:t>
            </a:r>
            <a:r>
              <a:rPr lang="en-US" sz="2800" dirty="0" smtClean="0"/>
              <a:t>umber </a:t>
            </a:r>
            <a:r>
              <a:rPr lang="en-US" sz="2800" dirty="0"/>
              <a:t>line representation </a:t>
            </a:r>
            <a:r>
              <a:rPr lang="en-US" sz="2800" dirty="0" smtClean="0"/>
              <a:t>was </a:t>
            </a:r>
            <a:r>
              <a:rPr lang="en-US" sz="2800" dirty="0"/>
              <a:t>less successful than the </a:t>
            </a:r>
            <a:r>
              <a:rPr lang="en-US" sz="2800" dirty="0" smtClean="0"/>
              <a:t>others in </a:t>
            </a:r>
            <a:r>
              <a:rPr lang="en-US" sz="2800" dirty="0"/>
              <a:t>promoting multiplicative thinking in </a:t>
            </a:r>
            <a:r>
              <a:rPr lang="en-US" sz="2800" dirty="0" smtClean="0"/>
              <a:t>children</a:t>
            </a:r>
            <a:endParaRPr lang="en-US" sz="2800" dirty="0"/>
          </a:p>
          <a:p>
            <a:endParaRPr lang="el-GR" dirty="0"/>
          </a:p>
        </p:txBody>
      </p:sp>
    </p:spTree>
    <p:extLst>
      <p:ext uri="{BB962C8B-B14F-4D97-AF65-F5344CB8AC3E}">
        <p14:creationId xmlns:p14="http://schemas.microsoft.com/office/powerpoint/2010/main" val="372493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FF0000"/>
                </a:solidFill>
              </a:rPr>
              <a:t>Attentional disengagement, joint attention, and social scene perception</a:t>
            </a:r>
            <a:endParaRPr lang="el-GR" sz="3200" dirty="0">
              <a:solidFill>
                <a:srgbClr val="FF0000"/>
              </a:solidFill>
            </a:endParaRP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1953951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fontScale="90000"/>
          </a:bodyPr>
          <a:lstStyle/>
          <a:p>
            <a:r>
              <a:rPr lang="en-US" sz="3600" dirty="0" smtClean="0">
                <a:solidFill>
                  <a:srgbClr val="FF0000"/>
                </a:solidFill>
              </a:rPr>
              <a:t>Joint attention and attentional disengagement in Infancy</a:t>
            </a:r>
            <a:br>
              <a:rPr lang="en-US" sz="3600" dirty="0" smtClean="0">
                <a:solidFill>
                  <a:srgbClr val="FF0000"/>
                </a:solidFill>
              </a:rPr>
            </a:br>
            <a:r>
              <a:rPr lang="en-US" sz="3100" dirty="0" smtClean="0">
                <a:solidFill>
                  <a:srgbClr val="FF0000"/>
                </a:solidFill>
              </a:rPr>
              <a:t/>
            </a:r>
            <a:br>
              <a:rPr lang="en-US" sz="3100" dirty="0" smtClean="0">
                <a:solidFill>
                  <a:srgbClr val="FF0000"/>
                </a:solidFill>
              </a:rPr>
            </a:br>
            <a:r>
              <a:rPr lang="en-US" sz="2200" dirty="0" err="1" smtClean="0">
                <a:solidFill>
                  <a:srgbClr val="FF0000"/>
                </a:solidFill>
              </a:rPr>
              <a:t>Thorup</a:t>
            </a:r>
            <a:r>
              <a:rPr lang="en-US" sz="2200" dirty="0" smtClean="0">
                <a:solidFill>
                  <a:srgbClr val="FF0000"/>
                </a:solidFill>
              </a:rPr>
              <a:t> et al. (2018). </a:t>
            </a:r>
            <a:r>
              <a:rPr lang="el-GR" sz="2200" dirty="0" smtClean="0">
                <a:solidFill>
                  <a:srgbClr val="FF0000"/>
                </a:solidFill>
              </a:rPr>
              <a:t>Reduced </a:t>
            </a:r>
            <a:r>
              <a:rPr lang="el-GR" sz="2200" dirty="0">
                <a:solidFill>
                  <a:srgbClr val="FF0000"/>
                </a:solidFill>
              </a:rPr>
              <a:t>Alternating Gaze During Social Interaction in Infancy is Associated with Elevated Symptoms of Autism in </a:t>
            </a:r>
            <a:r>
              <a:rPr lang="el-GR" sz="2200" dirty="0" smtClean="0">
                <a:solidFill>
                  <a:srgbClr val="FF0000"/>
                </a:solidFill>
              </a:rPr>
              <a:t>Toddlerhood</a:t>
            </a:r>
            <a:r>
              <a:rPr lang="en-US" sz="2200" dirty="0">
                <a:solidFill>
                  <a:srgbClr val="FF0000"/>
                </a:solidFill>
              </a:rPr>
              <a:t>. </a:t>
            </a:r>
            <a:r>
              <a:rPr lang="en-US" sz="2200" i="1" dirty="0">
                <a:solidFill>
                  <a:srgbClr val="FF0000"/>
                </a:solidFill>
              </a:rPr>
              <a:t>Journal of Abnormal Child </a:t>
            </a:r>
            <a:r>
              <a:rPr lang="en-US" sz="2200" i="1" dirty="0" smtClean="0">
                <a:solidFill>
                  <a:srgbClr val="FF0000"/>
                </a:solidFill>
              </a:rPr>
              <a:t>Psychology</a:t>
            </a:r>
            <a:r>
              <a:rPr lang="en-US" sz="2200" dirty="0" smtClean="0">
                <a:solidFill>
                  <a:srgbClr val="FF0000"/>
                </a:solidFill>
              </a:rPr>
              <a:t>, </a:t>
            </a:r>
            <a:r>
              <a:rPr lang="en-US" sz="2200" i="1" dirty="0" smtClean="0">
                <a:solidFill>
                  <a:srgbClr val="FF0000"/>
                </a:solidFill>
              </a:rPr>
              <a:t>46</a:t>
            </a:r>
            <a:r>
              <a:rPr lang="en-US" sz="2200" dirty="0" smtClean="0">
                <a:solidFill>
                  <a:srgbClr val="FF0000"/>
                </a:solidFill>
              </a:rPr>
              <a:t>, 1547–1561 </a:t>
            </a:r>
            <a:r>
              <a:rPr lang="el-GR" b="1" dirty="0"/>
              <a:t/>
            </a:r>
            <a:br>
              <a:rPr lang="el-GR" b="1" dirty="0"/>
            </a:br>
            <a:endParaRPr lang="el-GR" dirty="0"/>
          </a:p>
        </p:txBody>
      </p:sp>
      <p:sp>
        <p:nvSpPr>
          <p:cNvPr id="3" name="Content Placeholder 2"/>
          <p:cNvSpPr>
            <a:spLocks noGrp="1"/>
          </p:cNvSpPr>
          <p:nvPr>
            <p:ph idx="1"/>
          </p:nvPr>
        </p:nvSpPr>
        <p:spPr>
          <a:xfrm>
            <a:off x="838200" y="1825625"/>
            <a:ext cx="10515600" cy="4899266"/>
          </a:xfrm>
        </p:spPr>
        <p:txBody>
          <a:bodyPr>
            <a:normAutofit lnSpcReduction="10000"/>
          </a:bodyPr>
          <a:lstStyle/>
          <a:p>
            <a:pPr>
              <a:buClr>
                <a:srgbClr val="FF0000"/>
              </a:buClr>
            </a:pPr>
            <a:r>
              <a:rPr lang="en-US" dirty="0"/>
              <a:t>Children with Autism Spectrum Disorder (ASD) </a:t>
            </a:r>
          </a:p>
          <a:p>
            <a:pPr>
              <a:buClr>
                <a:srgbClr val="FF0000"/>
              </a:buClr>
              <a:buFont typeface="Wingdings" panose="05000000000000000000" pitchFamily="2" charset="2"/>
              <a:buChar char="ü"/>
            </a:pPr>
            <a:r>
              <a:rPr lang="en-US" dirty="0" smtClean="0"/>
              <a:t>initiate less joint </a:t>
            </a:r>
            <a:r>
              <a:rPr lang="en-US" dirty="0"/>
              <a:t>attention </a:t>
            </a:r>
            <a:endParaRPr lang="en-US" dirty="0" smtClean="0"/>
          </a:p>
          <a:p>
            <a:pPr>
              <a:buClr>
                <a:srgbClr val="FF0000"/>
              </a:buClr>
              <a:buFont typeface="Wingdings" panose="05000000000000000000" pitchFamily="2" charset="2"/>
              <a:buChar char="ü"/>
            </a:pPr>
            <a:r>
              <a:rPr lang="en-US" dirty="0" smtClean="0"/>
              <a:t>Influence of attention disengagement</a:t>
            </a:r>
          </a:p>
          <a:p>
            <a:pPr>
              <a:buClr>
                <a:srgbClr val="FF0000"/>
              </a:buClr>
            </a:pPr>
            <a:r>
              <a:rPr lang="en-US" dirty="0" smtClean="0"/>
              <a:t>Eye tracking in live setting</a:t>
            </a:r>
          </a:p>
          <a:p>
            <a:pPr>
              <a:buClr>
                <a:srgbClr val="FF0000"/>
              </a:buClr>
            </a:pPr>
            <a:r>
              <a:rPr lang="en-US" dirty="0" smtClean="0"/>
              <a:t>10-months old HR and LR infants</a:t>
            </a:r>
          </a:p>
          <a:p>
            <a:pPr>
              <a:buClr>
                <a:srgbClr val="FF0000"/>
              </a:buClr>
            </a:pPr>
            <a:r>
              <a:rPr lang="en-US" dirty="0" smtClean="0"/>
              <a:t>Tasks:</a:t>
            </a:r>
          </a:p>
          <a:p>
            <a:pPr marL="0" indent="0">
              <a:buClr>
                <a:srgbClr val="FF0000"/>
              </a:buClr>
              <a:buNone/>
            </a:pPr>
            <a:r>
              <a:rPr lang="en-US" dirty="0" smtClean="0"/>
              <a:t>Initiate Joint Attention task</a:t>
            </a:r>
            <a:r>
              <a:rPr lang="en-US" dirty="0" smtClean="0">
                <a:solidFill>
                  <a:srgbClr val="FF0000"/>
                </a:solidFill>
                <a:sym typeface="Wingdings" panose="05000000000000000000" pitchFamily="2" charset="2"/>
              </a:rPr>
              <a:t></a:t>
            </a:r>
            <a:r>
              <a:rPr lang="en-US" dirty="0" smtClean="0">
                <a:sym typeface="Wingdings" panose="05000000000000000000" pitchFamily="2" charset="2"/>
              </a:rPr>
              <a:t> altering gaze</a:t>
            </a:r>
          </a:p>
          <a:p>
            <a:pPr marL="0" indent="0">
              <a:buClr>
                <a:srgbClr val="FF0000"/>
              </a:buClr>
              <a:buNone/>
            </a:pPr>
            <a:r>
              <a:rPr lang="en-US" dirty="0" smtClean="0">
                <a:sym typeface="Wingdings" panose="05000000000000000000" pitchFamily="2" charset="2"/>
              </a:rPr>
              <a:t>Attention Disengagement Task</a:t>
            </a:r>
          </a:p>
          <a:p>
            <a:pPr>
              <a:buClr>
                <a:srgbClr val="FF0000"/>
              </a:buClr>
              <a:buFont typeface="Wingdings" panose="05000000000000000000" pitchFamily="2" charset="2"/>
              <a:buChar char="ü"/>
            </a:pPr>
            <a:r>
              <a:rPr lang="en-US" dirty="0" smtClean="0">
                <a:sym typeface="Wingdings" panose="05000000000000000000" pitchFamily="2" charset="2"/>
              </a:rPr>
              <a:t>Follow up after 8 months: ASD symptoms and gestural IJA (pointing/showing)</a:t>
            </a:r>
            <a:endParaRPr lang="en-US" dirty="0" smtClean="0"/>
          </a:p>
        </p:txBody>
      </p:sp>
    </p:spTree>
    <p:extLst>
      <p:ext uri="{BB962C8B-B14F-4D97-AF65-F5344CB8AC3E}">
        <p14:creationId xmlns:p14="http://schemas.microsoft.com/office/powerpoint/2010/main" val="331053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3861" y="547686"/>
            <a:ext cx="7061592" cy="56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67743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676"/>
            <a:ext cx="10515600" cy="829582"/>
          </a:xfrm>
        </p:spPr>
        <p:txBody>
          <a:bodyPr>
            <a:normAutofit/>
          </a:bodyPr>
          <a:lstStyle/>
          <a:p>
            <a:r>
              <a:rPr lang="en-US" sz="3200" dirty="0" smtClean="0">
                <a:solidFill>
                  <a:srgbClr val="FF0000"/>
                </a:solidFill>
              </a:rPr>
              <a:t>Main domains</a:t>
            </a:r>
            <a:endParaRPr lang="el-GR" sz="3200" dirty="0">
              <a:solidFill>
                <a:srgbClr val="FF0000"/>
              </a:solidFill>
            </a:endParaRPr>
          </a:p>
        </p:txBody>
      </p:sp>
      <p:sp>
        <p:nvSpPr>
          <p:cNvPr id="3" name="Content Placeholder 2"/>
          <p:cNvSpPr>
            <a:spLocks noGrp="1"/>
          </p:cNvSpPr>
          <p:nvPr>
            <p:ph idx="1"/>
          </p:nvPr>
        </p:nvSpPr>
        <p:spPr>
          <a:xfrm>
            <a:off x="838200" y="1230086"/>
            <a:ext cx="11125200" cy="5312227"/>
          </a:xfrm>
        </p:spPr>
        <p:txBody>
          <a:bodyPr>
            <a:normAutofit/>
          </a:bodyPr>
          <a:lstStyle/>
          <a:p>
            <a:pPr marL="514350" indent="-514350">
              <a:buClr>
                <a:srgbClr val="FF0000"/>
              </a:buClr>
              <a:buFont typeface="Arial" panose="020B0604020202020204" pitchFamily="34" charset="0"/>
              <a:buAutoNum type="arabicPeriod"/>
            </a:pPr>
            <a:r>
              <a:rPr lang="en-US" dirty="0"/>
              <a:t>Reading and </a:t>
            </a:r>
            <a:r>
              <a:rPr lang="en-US" dirty="0" smtClean="0"/>
              <a:t>Mathematics</a:t>
            </a:r>
          </a:p>
          <a:p>
            <a:pPr marL="514350" indent="-514350">
              <a:buClr>
                <a:srgbClr val="FF0000"/>
              </a:buClr>
              <a:buFont typeface="+mj-lt"/>
              <a:buAutoNum type="arabicPeriod"/>
            </a:pPr>
            <a:r>
              <a:rPr lang="en-US" dirty="0" smtClean="0"/>
              <a:t>Attentional disengagement, joint attention, and social scene perception</a:t>
            </a:r>
            <a:endParaRPr lang="en-US" dirty="0"/>
          </a:p>
          <a:p>
            <a:pPr marL="514350" indent="-514350">
              <a:buClr>
                <a:srgbClr val="FF0000"/>
              </a:buClr>
              <a:buAutoNum type="arabicPeriod"/>
            </a:pPr>
            <a:r>
              <a:rPr lang="en-US" dirty="0" smtClean="0"/>
              <a:t>Hearing impairments</a:t>
            </a:r>
          </a:p>
          <a:p>
            <a:pPr marL="514350" indent="-514350">
              <a:buClr>
                <a:srgbClr val="FF0000"/>
              </a:buClr>
              <a:buFont typeface="Arial" panose="020B0604020202020204" pitchFamily="34" charset="0"/>
              <a:buAutoNum type="arabicPeriod"/>
            </a:pPr>
            <a:r>
              <a:rPr lang="en-US" dirty="0"/>
              <a:t>Intellectual disabilities</a:t>
            </a:r>
          </a:p>
          <a:p>
            <a:pPr marL="514350" indent="-514350">
              <a:buClr>
                <a:srgbClr val="FF0000"/>
              </a:buClr>
              <a:buFont typeface="Arial" panose="020B0604020202020204" pitchFamily="34" charset="0"/>
              <a:buAutoNum type="arabicPeriod"/>
            </a:pPr>
            <a:r>
              <a:rPr lang="en-US" dirty="0"/>
              <a:t>Emotional Status</a:t>
            </a:r>
          </a:p>
          <a:p>
            <a:pPr marL="514350" indent="-514350">
              <a:buClr>
                <a:srgbClr val="FF0000"/>
              </a:buClr>
              <a:buFont typeface="Arial" panose="020B0604020202020204" pitchFamily="34" charset="0"/>
              <a:buAutoNum type="arabicPeriod"/>
            </a:pPr>
            <a:r>
              <a:rPr lang="en-US" dirty="0"/>
              <a:t>Multimedia learning and Educational computer games</a:t>
            </a:r>
          </a:p>
          <a:p>
            <a:pPr marL="514350" indent="-514350">
              <a:buClr>
                <a:srgbClr val="FF0000"/>
              </a:buClr>
              <a:buAutoNum type="arabicPeriod"/>
            </a:pPr>
            <a:r>
              <a:rPr lang="en-US" dirty="0" smtClean="0"/>
              <a:t>Teachers</a:t>
            </a:r>
            <a:r>
              <a:rPr lang="en-US" dirty="0"/>
              <a:t>’ attention</a:t>
            </a:r>
          </a:p>
          <a:p>
            <a:pPr marL="514350" indent="-514350">
              <a:buClr>
                <a:srgbClr val="FF0000"/>
              </a:buClr>
              <a:buAutoNum type="arabicPeriod"/>
            </a:pPr>
            <a:r>
              <a:rPr lang="en-US" dirty="0" smtClean="0"/>
              <a:t>Eye-tracking as a tool : S</a:t>
            </a:r>
            <a:r>
              <a:rPr lang="el-GR" dirty="0" smtClean="0"/>
              <a:t>imulated thalamic visual prostheses</a:t>
            </a:r>
            <a:r>
              <a:rPr lang="en-US" dirty="0" smtClean="0"/>
              <a:t> and pure alexia</a:t>
            </a:r>
            <a:endParaRPr lang="en-US" dirty="0"/>
          </a:p>
          <a:p>
            <a:pPr marL="514350" indent="-514350">
              <a:buAutoNum type="arabicPeriod"/>
            </a:pPr>
            <a:endParaRPr lang="el-GR" dirty="0"/>
          </a:p>
        </p:txBody>
      </p:sp>
    </p:spTree>
    <p:extLst>
      <p:ext uri="{BB962C8B-B14F-4D97-AF65-F5344CB8AC3E}">
        <p14:creationId xmlns:p14="http://schemas.microsoft.com/office/powerpoint/2010/main" val="138360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3861" y="547686"/>
            <a:ext cx="7061592" cy="56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2181208" y="1590675"/>
            <a:ext cx="481029" cy="704850"/>
          </a:xfrm>
          <a:prstGeom prst="rect">
            <a:avLst/>
          </a:prstGeom>
        </p:spPr>
      </p:pic>
      <p:pic>
        <p:nvPicPr>
          <p:cNvPr id="6" name="Picture 5"/>
          <p:cNvPicPr>
            <a:picLocks noChangeAspect="1"/>
          </p:cNvPicPr>
          <p:nvPr/>
        </p:nvPicPr>
        <p:blipFill>
          <a:blip r:embed="rId3"/>
          <a:stretch>
            <a:fillRect/>
          </a:stretch>
        </p:blipFill>
        <p:spPr>
          <a:xfrm>
            <a:off x="3819508" y="1590675"/>
            <a:ext cx="481029" cy="704850"/>
          </a:xfrm>
          <a:prstGeom prst="rect">
            <a:avLst/>
          </a:prstGeom>
        </p:spPr>
      </p:pic>
    </p:spTree>
    <p:extLst>
      <p:ext uri="{BB962C8B-B14F-4D97-AF65-F5344CB8AC3E}">
        <p14:creationId xmlns:p14="http://schemas.microsoft.com/office/powerpoint/2010/main" val="157328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3861" y="547686"/>
            <a:ext cx="7061592" cy="56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3"/>
          <a:stretch>
            <a:fillRect/>
          </a:stretch>
        </p:blipFill>
        <p:spPr>
          <a:xfrm>
            <a:off x="7637849" y="547686"/>
            <a:ext cx="4509151" cy="356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4"/>
          <a:stretch>
            <a:fillRect/>
          </a:stretch>
        </p:blipFill>
        <p:spPr>
          <a:xfrm>
            <a:off x="8199443" y="2576009"/>
            <a:ext cx="717540" cy="864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4"/>
          <a:stretch>
            <a:fillRect/>
          </a:stretch>
        </p:blipFill>
        <p:spPr>
          <a:xfrm>
            <a:off x="8199443" y="1425375"/>
            <a:ext cx="717540" cy="864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4"/>
          <a:stretch>
            <a:fillRect/>
          </a:stretch>
        </p:blipFill>
        <p:spPr>
          <a:xfrm>
            <a:off x="10313993" y="1425375"/>
            <a:ext cx="717540" cy="864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4"/>
          <a:stretch>
            <a:fillRect/>
          </a:stretch>
        </p:blipFill>
        <p:spPr>
          <a:xfrm>
            <a:off x="10313993" y="2509686"/>
            <a:ext cx="717540" cy="864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9256718" y="2144009"/>
            <a:ext cx="717540" cy="864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8206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3861" y="547686"/>
            <a:ext cx="7061592" cy="56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1504950" y="1381125"/>
            <a:ext cx="676258" cy="1162050"/>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2857466" y="1190625"/>
            <a:ext cx="676258" cy="1162050"/>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4157072" y="1276350"/>
            <a:ext cx="676258" cy="1162050"/>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423861" y="685801"/>
            <a:ext cx="6900863" cy="2571750"/>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3185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3861" y="547686"/>
            <a:ext cx="7061592" cy="56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2181208" y="1590675"/>
            <a:ext cx="481029" cy="704850"/>
          </a:xfrm>
          <a:prstGeom prst="rect">
            <a:avLst/>
          </a:prstGeom>
        </p:spPr>
      </p:pic>
      <p:pic>
        <p:nvPicPr>
          <p:cNvPr id="6" name="Picture 5"/>
          <p:cNvPicPr>
            <a:picLocks noChangeAspect="1"/>
          </p:cNvPicPr>
          <p:nvPr/>
        </p:nvPicPr>
        <p:blipFill>
          <a:blip r:embed="rId3"/>
          <a:stretch>
            <a:fillRect/>
          </a:stretch>
        </p:blipFill>
        <p:spPr>
          <a:xfrm>
            <a:off x="3819508" y="1590675"/>
            <a:ext cx="481029" cy="704850"/>
          </a:xfrm>
          <a:prstGeom prst="rect">
            <a:avLst/>
          </a:prstGeom>
        </p:spPr>
      </p:pic>
      <p:sp>
        <p:nvSpPr>
          <p:cNvPr id="11" name="Rectangle 10"/>
          <p:cNvSpPr/>
          <p:nvPr/>
        </p:nvSpPr>
        <p:spPr>
          <a:xfrm>
            <a:off x="3645699" y="1381125"/>
            <a:ext cx="676258" cy="1162050"/>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ectangle 11"/>
          <p:cNvSpPr/>
          <p:nvPr/>
        </p:nvSpPr>
        <p:spPr>
          <a:xfrm>
            <a:off x="2105010" y="1381125"/>
            <a:ext cx="676258" cy="1162050"/>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p:cNvSpPr txBox="1"/>
          <p:nvPr/>
        </p:nvSpPr>
        <p:spPr>
          <a:xfrm>
            <a:off x="7845775" y="710416"/>
            <a:ext cx="4203350" cy="4247317"/>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sz="2800" dirty="0" smtClean="0"/>
              <a:t>HR engage </a:t>
            </a:r>
            <a:r>
              <a:rPr lang="en-US" sz="2800" dirty="0"/>
              <a:t>less in alternating gaze during interaction with an </a:t>
            </a:r>
            <a:r>
              <a:rPr lang="en-US" sz="2800" dirty="0" smtClean="0"/>
              <a:t>adult</a:t>
            </a:r>
            <a:endParaRPr lang="en-US" sz="2800" dirty="0"/>
          </a:p>
          <a:p>
            <a:pPr marL="285750" indent="-285750">
              <a:buClr>
                <a:srgbClr val="FF0000"/>
              </a:buClr>
              <a:buFont typeface="Arial" panose="020B0604020202020204" pitchFamily="34" charset="0"/>
              <a:buChar char="•"/>
            </a:pPr>
            <a:r>
              <a:rPr lang="en-US" sz="2800" dirty="0" smtClean="0"/>
              <a:t>Less </a:t>
            </a:r>
            <a:r>
              <a:rPr lang="en-US" sz="2800" dirty="0"/>
              <a:t>alternating gaze at 10 months was associated with more social ASD symptoms and less showing and pointing at 18 months</a:t>
            </a:r>
          </a:p>
          <a:p>
            <a:endParaRPr lang="el-GR" dirty="0"/>
          </a:p>
        </p:txBody>
      </p:sp>
    </p:spTree>
    <p:extLst>
      <p:ext uri="{BB962C8B-B14F-4D97-AF65-F5344CB8AC3E}">
        <p14:creationId xmlns:p14="http://schemas.microsoft.com/office/powerpoint/2010/main" val="292986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 </a:t>
            </a:r>
            <a:r>
              <a:rPr lang="el-GR" sz="3600" dirty="0">
                <a:solidFill>
                  <a:srgbClr val="FF0000"/>
                </a:solidFill>
              </a:rPr>
              <a:t>Attentional Disengagement </a:t>
            </a:r>
            <a:r>
              <a:rPr lang="en-US" sz="3600" dirty="0" smtClean="0">
                <a:solidFill>
                  <a:srgbClr val="FF0000"/>
                </a:solidFill>
              </a:rPr>
              <a:t>in older children </a:t>
            </a:r>
            <a:r>
              <a:rPr lang="en-US" sz="3100" b="1" dirty="0" smtClean="0">
                <a:solidFill>
                  <a:srgbClr val="FF0000"/>
                </a:solidFill>
              </a:rPr>
              <a:t/>
            </a:r>
            <a:br>
              <a:rPr lang="en-US" sz="3100" b="1" dirty="0" smtClean="0">
                <a:solidFill>
                  <a:srgbClr val="FF0000"/>
                </a:solidFill>
              </a:rPr>
            </a:br>
            <a:r>
              <a:rPr lang="en-US" sz="3100" b="1" dirty="0">
                <a:solidFill>
                  <a:srgbClr val="FF0000"/>
                </a:solidFill>
              </a:rPr>
              <a:t/>
            </a:r>
            <a:br>
              <a:rPr lang="en-US" sz="3100" b="1" dirty="0">
                <a:solidFill>
                  <a:srgbClr val="FF0000"/>
                </a:solidFill>
              </a:rPr>
            </a:br>
            <a:r>
              <a:rPr lang="en-US" sz="2200" dirty="0" err="1" smtClean="0">
                <a:solidFill>
                  <a:srgbClr val="FF0000"/>
                </a:solidFill>
              </a:rPr>
              <a:t>Sabatos</a:t>
            </a:r>
            <a:r>
              <a:rPr lang="en-US" sz="2200" dirty="0" smtClean="0">
                <a:solidFill>
                  <a:srgbClr val="FF0000"/>
                </a:solidFill>
              </a:rPr>
              <a:t>-DeVito et al. (2016). </a:t>
            </a:r>
            <a:r>
              <a:rPr lang="el-GR" sz="2200" b="1" dirty="0" smtClean="0">
                <a:solidFill>
                  <a:srgbClr val="FF0000"/>
                </a:solidFill>
              </a:rPr>
              <a:t>Eye </a:t>
            </a:r>
            <a:r>
              <a:rPr lang="el-GR" sz="2200" b="1" dirty="0">
                <a:solidFill>
                  <a:srgbClr val="FF0000"/>
                </a:solidFill>
              </a:rPr>
              <a:t>Tracking Reveals Impaired Attentional Disengagement Associated with Sensory Response Patterns in Children with </a:t>
            </a:r>
            <a:r>
              <a:rPr lang="el-GR" sz="2200" b="1" dirty="0" smtClean="0">
                <a:solidFill>
                  <a:srgbClr val="FF0000"/>
                </a:solidFill>
              </a:rPr>
              <a:t>Autism</a:t>
            </a:r>
            <a:r>
              <a:rPr lang="en-US" sz="2200" dirty="0" smtClean="0">
                <a:solidFill>
                  <a:srgbClr val="FF0000"/>
                </a:solidFill>
              </a:rPr>
              <a:t>. </a:t>
            </a:r>
            <a:r>
              <a:rPr lang="it-IT" sz="2200" i="1" dirty="0">
                <a:solidFill>
                  <a:srgbClr val="FF0000"/>
                </a:solidFill>
              </a:rPr>
              <a:t>J Autism Dev </a:t>
            </a:r>
            <a:r>
              <a:rPr lang="it-IT" sz="2200" i="1" dirty="0" smtClean="0">
                <a:solidFill>
                  <a:srgbClr val="FF0000"/>
                </a:solidFill>
              </a:rPr>
              <a:t>Disord</a:t>
            </a:r>
            <a:r>
              <a:rPr lang="it-IT" sz="2200" dirty="0" smtClean="0">
                <a:solidFill>
                  <a:srgbClr val="FF0000"/>
                </a:solidFill>
              </a:rPr>
              <a:t>, </a:t>
            </a:r>
            <a:r>
              <a:rPr lang="it-IT" sz="2200" i="1" dirty="0" smtClean="0">
                <a:solidFill>
                  <a:srgbClr val="FF0000"/>
                </a:solidFill>
              </a:rPr>
              <a:t>46</a:t>
            </a:r>
            <a:r>
              <a:rPr lang="it-IT" sz="2200" dirty="0" smtClean="0">
                <a:solidFill>
                  <a:srgbClr val="FF0000"/>
                </a:solidFill>
              </a:rPr>
              <a:t>, 1319–1333 </a:t>
            </a:r>
            <a:r>
              <a:rPr lang="el-GR" dirty="0">
                <a:solidFill>
                  <a:srgbClr val="FF0000"/>
                </a:solidFill>
              </a:rPr>
              <a:t/>
            </a:r>
            <a:br>
              <a:rPr lang="el-GR" dirty="0">
                <a:solidFill>
                  <a:srgbClr val="FF0000"/>
                </a:solidFill>
              </a:rPr>
            </a:br>
            <a:endParaRPr lang="el-GR" dirty="0">
              <a:solidFill>
                <a:srgbClr val="FF0000"/>
              </a:solidFill>
            </a:endParaRPr>
          </a:p>
        </p:txBody>
      </p:sp>
      <p:sp>
        <p:nvSpPr>
          <p:cNvPr id="3" name="Content Placeholder 2"/>
          <p:cNvSpPr>
            <a:spLocks noGrp="1"/>
          </p:cNvSpPr>
          <p:nvPr>
            <p:ph idx="1"/>
          </p:nvPr>
        </p:nvSpPr>
        <p:spPr/>
        <p:txBody>
          <a:bodyPr/>
          <a:lstStyle/>
          <a:p>
            <a:pPr>
              <a:buClr>
                <a:srgbClr val="FF0000"/>
              </a:buClr>
            </a:pPr>
            <a:r>
              <a:rPr lang="en-US" dirty="0"/>
              <a:t>T</a:t>
            </a:r>
            <a:r>
              <a:rPr lang="en-US" dirty="0" smtClean="0"/>
              <a:t>he </a:t>
            </a:r>
            <a:r>
              <a:rPr lang="en-US" dirty="0"/>
              <a:t>impact of distractor salience and temporal overlap on the ability to disengage and orient </a:t>
            </a:r>
            <a:r>
              <a:rPr lang="en-US" dirty="0" smtClean="0"/>
              <a:t>attention</a:t>
            </a:r>
          </a:p>
          <a:p>
            <a:pPr>
              <a:buClr>
                <a:srgbClr val="FF0000"/>
              </a:buClr>
            </a:pPr>
            <a:r>
              <a:rPr lang="en-US" dirty="0" smtClean="0"/>
              <a:t>Children with ASD, DD, TD (4-13 years)</a:t>
            </a:r>
          </a:p>
          <a:p>
            <a:pPr>
              <a:buClr>
                <a:srgbClr val="FF0000"/>
              </a:buClr>
            </a:pPr>
            <a:r>
              <a:rPr lang="en-US" dirty="0"/>
              <a:t>G</a:t>
            </a:r>
            <a:r>
              <a:rPr lang="en-US" dirty="0" smtClean="0"/>
              <a:t>ap-overlap paradigm </a:t>
            </a:r>
          </a:p>
          <a:p>
            <a:pPr marL="0" indent="0">
              <a:buClr>
                <a:srgbClr val="FF0000"/>
              </a:buClr>
              <a:buNone/>
            </a:pPr>
            <a:r>
              <a:rPr lang="en-US" dirty="0"/>
              <a:t>“Look at the pictures on the computer screen”</a:t>
            </a:r>
          </a:p>
          <a:p>
            <a:pPr marL="0" indent="0">
              <a:buClr>
                <a:srgbClr val="FF0000"/>
              </a:buClr>
              <a:buNone/>
            </a:pPr>
            <a:endParaRPr lang="en-US" dirty="0" smtClean="0"/>
          </a:p>
          <a:p>
            <a:pPr marL="0" indent="0">
              <a:buClr>
                <a:srgbClr val="FF0000"/>
              </a:buClr>
              <a:buNone/>
            </a:pPr>
            <a:endParaRPr lang="en-US" dirty="0" smtClean="0"/>
          </a:p>
          <a:p>
            <a:pPr marL="0" indent="0">
              <a:buNone/>
            </a:pPr>
            <a:endParaRPr lang="el-GR" dirty="0"/>
          </a:p>
        </p:txBody>
      </p:sp>
    </p:spTree>
    <p:extLst>
      <p:ext uri="{BB962C8B-B14F-4D97-AF65-F5344CB8AC3E}">
        <p14:creationId xmlns:p14="http://schemas.microsoft.com/office/powerpoint/2010/main" val="2941240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4504" y="141515"/>
            <a:ext cx="10404000" cy="4767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 name="Straight Arrow Connector 5"/>
          <p:cNvCxnSpPr/>
          <p:nvPr/>
        </p:nvCxnSpPr>
        <p:spPr>
          <a:xfrm>
            <a:off x="1562050" y="2903765"/>
            <a:ext cx="934068" cy="10477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4504" y="2525155"/>
            <a:ext cx="700705" cy="369332"/>
          </a:xfrm>
          <a:prstGeom prst="rect">
            <a:avLst/>
          </a:prstGeom>
          <a:noFill/>
        </p:spPr>
        <p:txBody>
          <a:bodyPr wrap="none" rtlCol="0">
            <a:spAutoFit/>
          </a:bodyPr>
          <a:lstStyle/>
          <a:p>
            <a:r>
              <a:rPr lang="en-US" dirty="0" smtClean="0">
                <a:solidFill>
                  <a:schemeClr val="bg1"/>
                </a:solidFill>
              </a:rPr>
              <a:t>Static</a:t>
            </a:r>
            <a:endParaRPr lang="el-GR" dirty="0">
              <a:solidFill>
                <a:schemeClr val="bg1"/>
              </a:solidFill>
            </a:endParaRPr>
          </a:p>
        </p:txBody>
      </p:sp>
      <p:cxnSp>
        <p:nvCxnSpPr>
          <p:cNvPr id="10" name="Straight Arrow Connector 9"/>
          <p:cNvCxnSpPr/>
          <p:nvPr/>
        </p:nvCxnSpPr>
        <p:spPr>
          <a:xfrm>
            <a:off x="1629343" y="2307337"/>
            <a:ext cx="952500" cy="5871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77187" y="1977115"/>
            <a:ext cx="998991" cy="369332"/>
          </a:xfrm>
          <a:prstGeom prst="rect">
            <a:avLst/>
          </a:prstGeom>
          <a:noFill/>
        </p:spPr>
        <p:txBody>
          <a:bodyPr wrap="none" rtlCol="0">
            <a:spAutoFit/>
          </a:bodyPr>
          <a:lstStyle/>
          <a:p>
            <a:r>
              <a:rPr lang="en-US" dirty="0" smtClean="0">
                <a:solidFill>
                  <a:schemeClr val="bg1"/>
                </a:solidFill>
              </a:rPr>
              <a:t>Dynamic</a:t>
            </a:r>
            <a:endParaRPr lang="el-GR" dirty="0">
              <a:solidFill>
                <a:schemeClr val="bg1"/>
              </a:solidFill>
            </a:endParaRPr>
          </a:p>
        </p:txBody>
      </p:sp>
      <p:cxnSp>
        <p:nvCxnSpPr>
          <p:cNvPr id="17" name="Straight Arrow Connector 16"/>
          <p:cNvCxnSpPr/>
          <p:nvPr/>
        </p:nvCxnSpPr>
        <p:spPr>
          <a:xfrm>
            <a:off x="1877869" y="1574631"/>
            <a:ext cx="903999" cy="126325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29847" y="651301"/>
            <a:ext cx="998991" cy="923330"/>
          </a:xfrm>
          <a:prstGeom prst="rect">
            <a:avLst/>
          </a:prstGeom>
          <a:noFill/>
        </p:spPr>
        <p:txBody>
          <a:bodyPr wrap="square" rtlCol="0">
            <a:spAutoFit/>
          </a:bodyPr>
          <a:lstStyle/>
          <a:p>
            <a:pPr algn="ctr"/>
            <a:r>
              <a:rPr lang="en-US" dirty="0" smtClean="0">
                <a:solidFill>
                  <a:schemeClr val="bg1"/>
                </a:solidFill>
              </a:rPr>
              <a:t>Dynamic + Auditory</a:t>
            </a:r>
            <a:endParaRPr lang="el-GR" dirty="0">
              <a:solidFill>
                <a:schemeClr val="bg1"/>
              </a:solidFill>
            </a:endParaRPr>
          </a:p>
        </p:txBody>
      </p:sp>
      <p:sp>
        <p:nvSpPr>
          <p:cNvPr id="2" name="TextBox 1"/>
          <p:cNvSpPr txBox="1"/>
          <p:nvPr/>
        </p:nvSpPr>
        <p:spPr>
          <a:xfrm>
            <a:off x="197190" y="5026105"/>
            <a:ext cx="11293413" cy="1015663"/>
          </a:xfrm>
          <a:prstGeom prst="rect">
            <a:avLst/>
          </a:prstGeom>
          <a:noFill/>
        </p:spPr>
        <p:txBody>
          <a:bodyPr wrap="none" rtlCol="0">
            <a:spAutoFit/>
          </a:bodyPr>
          <a:lstStyle/>
          <a:p>
            <a:pPr marL="285750" indent="-285750">
              <a:buClr>
                <a:srgbClr val="FF0000"/>
              </a:buClr>
              <a:buFont typeface="Arial" panose="020B0604020202020204" pitchFamily="34" charset="0"/>
              <a:buChar char="•"/>
            </a:pPr>
            <a:r>
              <a:rPr lang="en-US" sz="2000" dirty="0" smtClean="0"/>
              <a:t>Impaired disengagement and orienting accuracy in ASD</a:t>
            </a:r>
          </a:p>
          <a:p>
            <a:pPr marL="285750" indent="-285750">
              <a:buClr>
                <a:srgbClr val="FF0000"/>
              </a:buClr>
              <a:buFont typeface="Arial" panose="020B0604020202020204" pitchFamily="34" charset="0"/>
              <a:buChar char="•"/>
            </a:pPr>
            <a:r>
              <a:rPr lang="en-US" sz="2000" dirty="0" smtClean="0"/>
              <a:t>Disengagement was impaired across all groups during temporal overlap for dynamic than static stimuli</a:t>
            </a:r>
          </a:p>
          <a:p>
            <a:pPr marL="285750" indent="-285750">
              <a:buClr>
                <a:srgbClr val="FF0000"/>
              </a:buClr>
              <a:buFont typeface="Arial" panose="020B0604020202020204" pitchFamily="34" charset="0"/>
              <a:buChar char="•"/>
            </a:pPr>
            <a:r>
              <a:rPr lang="en-US" sz="2000" dirty="0" smtClean="0"/>
              <a:t>Only ASD children showed slower disengagement from multimodal relative to unimodal dynamic stimuli</a:t>
            </a:r>
            <a:endParaRPr lang="el-GR" sz="2000" dirty="0"/>
          </a:p>
        </p:txBody>
      </p:sp>
    </p:spTree>
    <p:extLst>
      <p:ext uri="{BB962C8B-B14F-4D97-AF65-F5344CB8AC3E}">
        <p14:creationId xmlns:p14="http://schemas.microsoft.com/office/powerpoint/2010/main" val="375560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8"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171"/>
            <a:ext cx="10515600" cy="754517"/>
          </a:xfrm>
        </p:spPr>
        <p:txBody>
          <a:bodyPr>
            <a:normAutofit fontScale="90000"/>
          </a:bodyPr>
          <a:lstStyle/>
          <a:p>
            <a:r>
              <a:rPr lang="el-GR" sz="3600" dirty="0">
                <a:solidFill>
                  <a:srgbClr val="FF0000"/>
                </a:solidFill>
              </a:rPr>
              <a:t>Social scene </a:t>
            </a:r>
            <a:r>
              <a:rPr lang="el-GR" sz="3600" dirty="0" smtClean="0">
                <a:solidFill>
                  <a:srgbClr val="FF0000"/>
                </a:solidFill>
              </a:rPr>
              <a:t>perception</a:t>
            </a:r>
            <a:r>
              <a:rPr lang="en-US" sz="3600" dirty="0" smtClean="0">
                <a:solidFill>
                  <a:srgbClr val="FF0000"/>
                </a:solidFill>
              </a:rPr>
              <a:t/>
            </a:r>
            <a:br>
              <a:rPr lang="en-US" sz="3600" dirty="0" smtClean="0">
                <a:solidFill>
                  <a:srgbClr val="FF0000"/>
                </a:solidFill>
              </a:rPr>
            </a:br>
            <a:r>
              <a:rPr lang="en-US" sz="3100" dirty="0">
                <a:solidFill>
                  <a:srgbClr val="FF0000"/>
                </a:solidFill>
              </a:rPr>
              <a:t/>
            </a:r>
            <a:br>
              <a:rPr lang="en-US" sz="3100" dirty="0">
                <a:solidFill>
                  <a:srgbClr val="FF0000"/>
                </a:solidFill>
              </a:rPr>
            </a:br>
            <a:r>
              <a:rPr lang="en-US" sz="2200" dirty="0" smtClean="0">
                <a:solidFill>
                  <a:srgbClr val="FF0000"/>
                </a:solidFill>
              </a:rPr>
              <a:t>Frost-</a:t>
            </a:r>
            <a:r>
              <a:rPr lang="en-US" sz="2200" dirty="0" err="1" smtClean="0">
                <a:solidFill>
                  <a:srgbClr val="FF0000"/>
                </a:solidFill>
              </a:rPr>
              <a:t>Karlsson</a:t>
            </a:r>
            <a:r>
              <a:rPr lang="en-US" sz="2200" dirty="0" smtClean="0">
                <a:solidFill>
                  <a:srgbClr val="FF0000"/>
                </a:solidFill>
              </a:rPr>
              <a:t> et al. (2019). </a:t>
            </a:r>
            <a:r>
              <a:rPr lang="el-GR" sz="2200" dirty="0" smtClean="0">
                <a:solidFill>
                  <a:srgbClr val="FF0000"/>
                </a:solidFill>
              </a:rPr>
              <a:t>Social </a:t>
            </a:r>
            <a:r>
              <a:rPr lang="el-GR" sz="2200" dirty="0">
                <a:solidFill>
                  <a:srgbClr val="FF0000"/>
                </a:solidFill>
              </a:rPr>
              <a:t>scene perception in autism spectrum disorder: An eye-tracking and pupillometric </a:t>
            </a:r>
            <a:r>
              <a:rPr lang="el-GR" sz="2200" dirty="0" smtClean="0">
                <a:solidFill>
                  <a:srgbClr val="FF0000"/>
                </a:solidFill>
              </a:rPr>
              <a:t>study</a:t>
            </a:r>
            <a:r>
              <a:rPr lang="en-US" sz="2200" dirty="0">
                <a:solidFill>
                  <a:srgbClr val="FF0000"/>
                </a:solidFill>
              </a:rPr>
              <a:t>. </a:t>
            </a:r>
            <a:r>
              <a:rPr lang="en-US" sz="2200" i="1" dirty="0">
                <a:solidFill>
                  <a:srgbClr val="FF0000"/>
                </a:solidFill>
              </a:rPr>
              <a:t>Journal of Clinical and Experimental Neuropsychology</a:t>
            </a:r>
            <a:r>
              <a:rPr lang="en-US" sz="2200" dirty="0">
                <a:solidFill>
                  <a:srgbClr val="FF0000"/>
                </a:solidFill>
              </a:rPr>
              <a:t> </a:t>
            </a:r>
            <a:r>
              <a:rPr lang="en-US" sz="2200" dirty="0" smtClean="0">
                <a:solidFill>
                  <a:srgbClr val="FF0000"/>
                </a:solidFill>
              </a:rPr>
              <a:t>,</a:t>
            </a:r>
            <a:r>
              <a:rPr lang="en-US" sz="2200" i="1" dirty="0" smtClean="0">
                <a:solidFill>
                  <a:srgbClr val="FF0000"/>
                </a:solidFill>
              </a:rPr>
              <a:t>41</a:t>
            </a:r>
            <a:r>
              <a:rPr lang="en-US" sz="2200" dirty="0" smtClean="0">
                <a:solidFill>
                  <a:srgbClr val="FF0000"/>
                </a:solidFill>
              </a:rPr>
              <a:t>, 1024–1032 </a:t>
            </a:r>
            <a:r>
              <a:rPr lang="en-US" sz="3100" dirty="0">
                <a:solidFill>
                  <a:srgbClr val="FF0000"/>
                </a:solidFill>
              </a:rPr>
              <a:t/>
            </a:r>
            <a:br>
              <a:rPr lang="en-US" sz="3100" dirty="0">
                <a:solidFill>
                  <a:srgbClr val="FF0000"/>
                </a:solidFill>
              </a:rPr>
            </a:br>
            <a:r>
              <a:rPr lang="el-GR" b="1" dirty="0">
                <a:solidFill>
                  <a:srgbClr val="FF0000"/>
                </a:solidFill>
              </a:rPr>
              <a:t/>
            </a:r>
            <a:br>
              <a:rPr lang="el-GR" b="1" dirty="0">
                <a:solidFill>
                  <a:srgbClr val="FF0000"/>
                </a:solidFill>
              </a:rPr>
            </a:br>
            <a:endParaRPr lang="el-GR" dirty="0">
              <a:solidFill>
                <a:srgbClr val="FF0000"/>
              </a:solidFill>
            </a:endParaRPr>
          </a:p>
        </p:txBody>
      </p:sp>
      <p:sp>
        <p:nvSpPr>
          <p:cNvPr id="3" name="Content Placeholder 2"/>
          <p:cNvSpPr>
            <a:spLocks noGrp="1"/>
          </p:cNvSpPr>
          <p:nvPr>
            <p:ph idx="1"/>
          </p:nvPr>
        </p:nvSpPr>
        <p:spPr/>
        <p:txBody>
          <a:bodyPr>
            <a:normAutofit/>
          </a:bodyPr>
          <a:lstStyle/>
          <a:p>
            <a:pPr>
              <a:buClr>
                <a:srgbClr val="FF0000"/>
              </a:buClr>
            </a:pPr>
            <a:r>
              <a:rPr lang="en-US" dirty="0"/>
              <a:t>I</a:t>
            </a:r>
            <a:r>
              <a:rPr lang="en-US" dirty="0" smtClean="0"/>
              <a:t>nvestigate </a:t>
            </a:r>
            <a:r>
              <a:rPr lang="en-US" dirty="0"/>
              <a:t>the processing of social and non-social scenes </a:t>
            </a:r>
            <a:r>
              <a:rPr lang="en-US" dirty="0" smtClean="0"/>
              <a:t>ASD and </a:t>
            </a:r>
            <a:r>
              <a:rPr lang="en-US" dirty="0" err="1" smtClean="0"/>
              <a:t>nonASD</a:t>
            </a:r>
            <a:r>
              <a:rPr lang="en-US" dirty="0" smtClean="0"/>
              <a:t> (other developmental disorders) 12-20 years old</a:t>
            </a:r>
          </a:p>
          <a:p>
            <a:pPr>
              <a:buClr>
                <a:srgbClr val="FF0000"/>
              </a:buClr>
            </a:pPr>
            <a:r>
              <a:rPr lang="en-US" dirty="0"/>
              <a:t>Eye tracking and </a:t>
            </a:r>
            <a:r>
              <a:rPr lang="en-US" dirty="0" err="1"/>
              <a:t>pupillometry</a:t>
            </a:r>
            <a:r>
              <a:rPr lang="en-US" dirty="0"/>
              <a:t> measures </a:t>
            </a:r>
            <a:endParaRPr lang="en-US" dirty="0" smtClean="0"/>
          </a:p>
        </p:txBody>
      </p:sp>
    </p:spTree>
    <p:extLst>
      <p:ext uri="{BB962C8B-B14F-4D97-AF65-F5344CB8AC3E}">
        <p14:creationId xmlns:p14="http://schemas.microsoft.com/office/powerpoint/2010/main" val="2998128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4250" y="285750"/>
            <a:ext cx="4400550" cy="5929313"/>
          </a:xfrm>
        </p:spPr>
        <p:txBody>
          <a:bodyPr>
            <a:normAutofit/>
          </a:bodyPr>
          <a:lstStyle/>
          <a:p>
            <a:pPr>
              <a:buClr>
                <a:srgbClr val="FF0000"/>
              </a:buClr>
            </a:pPr>
            <a:r>
              <a:rPr lang="en-US" dirty="0"/>
              <a:t>Participants with autism did not show greater pupillary response to images with a </a:t>
            </a:r>
            <a:r>
              <a:rPr lang="en-US" dirty="0" smtClean="0"/>
              <a:t>human </a:t>
            </a:r>
            <a:endParaRPr lang="en-US" dirty="0"/>
          </a:p>
          <a:p>
            <a:pPr>
              <a:buClr>
                <a:srgbClr val="FF0000"/>
              </a:buClr>
            </a:pPr>
            <a:r>
              <a:rPr lang="en-US" dirty="0"/>
              <a:t>Participants with autism were slower to fixate on social elements in the social scenes, and this latency metric correlated with clinical measures of poor social </a:t>
            </a:r>
            <a:r>
              <a:rPr lang="en-US" dirty="0" smtClean="0"/>
              <a:t>functioning</a:t>
            </a:r>
            <a:r>
              <a:rPr lang="en-US" dirty="0"/>
              <a:t> </a:t>
            </a:r>
            <a:endParaRPr lang="en-US" dirty="0" smtClean="0"/>
          </a:p>
          <a:p>
            <a:pPr>
              <a:buClr>
                <a:srgbClr val="FF0000"/>
              </a:buClr>
            </a:pPr>
            <a:r>
              <a:rPr lang="en-US" dirty="0" smtClean="0"/>
              <a:t>No group differences in gaze duration in social AOIs</a:t>
            </a:r>
            <a:r>
              <a:rPr lang="en-US" dirty="0" smtClean="0">
                <a:sym typeface="Wingdings" panose="05000000000000000000" pitchFamily="2" charset="2"/>
              </a:rPr>
              <a:t> static im</a:t>
            </a:r>
            <a:r>
              <a:rPr lang="en-US" dirty="0">
                <a:sym typeface="Wingdings" panose="05000000000000000000" pitchFamily="2" charset="2"/>
              </a:rPr>
              <a:t>a</a:t>
            </a:r>
            <a:r>
              <a:rPr lang="en-US" dirty="0" smtClean="0">
                <a:sym typeface="Wingdings" panose="05000000000000000000" pitchFamily="2" charset="2"/>
              </a:rPr>
              <a:t>ges?</a:t>
            </a:r>
            <a:endParaRPr lang="en-US" dirty="0"/>
          </a:p>
          <a:p>
            <a:endParaRPr lang="el-GR" dirty="0"/>
          </a:p>
        </p:txBody>
      </p:sp>
      <p:pic>
        <p:nvPicPr>
          <p:cNvPr id="5" name="Picture 4"/>
          <p:cNvPicPr>
            <a:picLocks noChangeAspect="1"/>
          </p:cNvPicPr>
          <p:nvPr/>
        </p:nvPicPr>
        <p:blipFill>
          <a:blip r:embed="rId2"/>
          <a:stretch>
            <a:fillRect/>
          </a:stretch>
        </p:blipFill>
        <p:spPr>
          <a:xfrm>
            <a:off x="273399" y="1157286"/>
            <a:ext cx="6737001" cy="33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3752850" y="1840686"/>
            <a:ext cx="1562100" cy="1759764"/>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Straight Connector 6"/>
          <p:cNvCxnSpPr>
            <a:stCxn id="6" idx="1"/>
            <a:endCxn id="6" idx="3"/>
          </p:cNvCxnSpPr>
          <p:nvPr/>
        </p:nvCxnSpPr>
        <p:spPr>
          <a:xfrm>
            <a:off x="3752850" y="2720568"/>
            <a:ext cx="1562100" cy="0"/>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6" idx="0"/>
            <a:endCxn id="6" idx="2"/>
          </p:cNvCxnSpPr>
          <p:nvPr/>
        </p:nvCxnSpPr>
        <p:spPr>
          <a:xfrm>
            <a:off x="4533900" y="1840686"/>
            <a:ext cx="0" cy="1759764"/>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3143" y="5116286"/>
            <a:ext cx="6342890" cy="400110"/>
          </a:xfrm>
          <a:prstGeom prst="rect">
            <a:avLst/>
          </a:prstGeom>
          <a:noFill/>
        </p:spPr>
        <p:txBody>
          <a:bodyPr wrap="none" rtlCol="0">
            <a:spAutoFit/>
          </a:bodyPr>
          <a:lstStyle/>
          <a:p>
            <a:r>
              <a:rPr lang="en-US" sz="2000" dirty="0" smtClean="0"/>
              <a:t>“Look </a:t>
            </a:r>
            <a:r>
              <a:rPr lang="en-US" sz="2000" dirty="0"/>
              <a:t>freely at the photographs presented on the </a:t>
            </a:r>
            <a:r>
              <a:rPr lang="en-US" sz="2000" dirty="0" smtClean="0"/>
              <a:t>monitor”</a:t>
            </a:r>
            <a:endParaRPr lang="el-GR" sz="2000" dirty="0"/>
          </a:p>
        </p:txBody>
      </p:sp>
      <p:sp>
        <p:nvSpPr>
          <p:cNvPr id="4" name="TextBox 3"/>
          <p:cNvSpPr txBox="1"/>
          <p:nvPr/>
        </p:nvSpPr>
        <p:spPr>
          <a:xfrm>
            <a:off x="3316115" y="361620"/>
            <a:ext cx="508473" cy="369332"/>
          </a:xfrm>
          <a:prstGeom prst="rect">
            <a:avLst/>
          </a:prstGeom>
          <a:noFill/>
        </p:spPr>
        <p:txBody>
          <a:bodyPr wrap="none" rtlCol="0">
            <a:spAutoFit/>
          </a:bodyPr>
          <a:lstStyle/>
          <a:p>
            <a:r>
              <a:rPr lang="en-US" dirty="0" smtClean="0"/>
              <a:t>12s</a:t>
            </a:r>
            <a:endParaRPr lang="el-GR" dirty="0"/>
          </a:p>
        </p:txBody>
      </p:sp>
    </p:spTree>
    <p:extLst>
      <p:ext uri="{BB962C8B-B14F-4D97-AF65-F5344CB8AC3E}">
        <p14:creationId xmlns:p14="http://schemas.microsoft.com/office/powerpoint/2010/main" val="314622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0000"/>
                </a:solidFill>
              </a:rPr>
              <a:t>Nature of social stimuli</a:t>
            </a:r>
            <a:r>
              <a:rPr lang="en-US" sz="3100" b="1" dirty="0" smtClean="0">
                <a:solidFill>
                  <a:srgbClr val="FF0000"/>
                </a:solidFill>
              </a:rPr>
              <a:t/>
            </a:r>
            <a:br>
              <a:rPr lang="en-US" sz="3100" b="1" dirty="0" smtClean="0">
                <a:solidFill>
                  <a:srgbClr val="FF0000"/>
                </a:solidFill>
              </a:rPr>
            </a:br>
            <a:r>
              <a:rPr lang="en-US" sz="2200" b="1" dirty="0">
                <a:solidFill>
                  <a:srgbClr val="FF0000"/>
                </a:solidFill>
              </a:rPr>
              <a:t/>
            </a:r>
            <a:br>
              <a:rPr lang="en-US" sz="2200" b="1" dirty="0">
                <a:solidFill>
                  <a:srgbClr val="FF0000"/>
                </a:solidFill>
              </a:rPr>
            </a:br>
            <a:r>
              <a:rPr lang="en-US" sz="2200" b="1" dirty="0" err="1" smtClean="0">
                <a:solidFill>
                  <a:srgbClr val="FF0000"/>
                </a:solidFill>
              </a:rPr>
              <a:t>Chevallier</a:t>
            </a:r>
            <a:r>
              <a:rPr lang="en-US" sz="2200" b="1" dirty="0" smtClean="0">
                <a:solidFill>
                  <a:srgbClr val="FF0000"/>
                </a:solidFill>
              </a:rPr>
              <a:t> et al. (2015). </a:t>
            </a:r>
            <a:r>
              <a:rPr lang="el-GR" sz="2200" b="1" dirty="0" smtClean="0">
                <a:solidFill>
                  <a:srgbClr val="FF0000"/>
                </a:solidFill>
              </a:rPr>
              <a:t>Measuring </a:t>
            </a:r>
            <a:r>
              <a:rPr lang="el-GR" sz="2200" b="1" dirty="0">
                <a:solidFill>
                  <a:srgbClr val="FF0000"/>
                </a:solidFill>
              </a:rPr>
              <a:t>social attention and motivation in autism spectrum disorder using eye‐tracking: Stimulus type </a:t>
            </a:r>
            <a:r>
              <a:rPr lang="el-GR" sz="2200" b="1" dirty="0" smtClean="0">
                <a:solidFill>
                  <a:srgbClr val="FF0000"/>
                </a:solidFill>
              </a:rPr>
              <a:t>matters</a:t>
            </a:r>
            <a:r>
              <a:rPr lang="en-US" sz="2200" b="1" dirty="0" smtClean="0">
                <a:solidFill>
                  <a:srgbClr val="FF0000"/>
                </a:solidFill>
              </a:rPr>
              <a:t>. </a:t>
            </a:r>
            <a:r>
              <a:rPr lang="en-US" sz="2200" b="1" dirty="0">
                <a:solidFill>
                  <a:srgbClr val="FF0000"/>
                </a:solidFill>
              </a:rPr>
              <a:t>Autism Res. </a:t>
            </a:r>
            <a:r>
              <a:rPr lang="en-US" sz="2200" b="1" dirty="0" smtClean="0">
                <a:solidFill>
                  <a:srgbClr val="FF0000"/>
                </a:solidFill>
              </a:rPr>
              <a:t>, 620</a:t>
            </a:r>
            <a:r>
              <a:rPr lang="it-IT" sz="2200" dirty="0" smtClean="0">
                <a:solidFill>
                  <a:srgbClr val="FF0000"/>
                </a:solidFill>
              </a:rPr>
              <a:t>–62</a:t>
            </a:r>
            <a:r>
              <a:rPr lang="en-US" sz="2200" b="1" dirty="0" smtClean="0">
                <a:solidFill>
                  <a:srgbClr val="FF0000"/>
                </a:solidFill>
              </a:rPr>
              <a:t>8</a:t>
            </a:r>
            <a:r>
              <a:rPr lang="el-GR" b="1" dirty="0"/>
              <a:t/>
            </a:r>
            <a:br>
              <a:rPr lang="el-GR" b="1" dirty="0"/>
            </a:br>
            <a:endParaRPr lang="el-GR" dirty="0"/>
          </a:p>
        </p:txBody>
      </p:sp>
      <p:sp>
        <p:nvSpPr>
          <p:cNvPr id="3" name="Content Placeholder 2"/>
          <p:cNvSpPr>
            <a:spLocks noGrp="1"/>
          </p:cNvSpPr>
          <p:nvPr>
            <p:ph idx="1"/>
          </p:nvPr>
        </p:nvSpPr>
        <p:spPr/>
        <p:txBody>
          <a:bodyPr>
            <a:normAutofit/>
          </a:bodyPr>
          <a:lstStyle/>
          <a:p>
            <a:pPr>
              <a:buClr>
                <a:srgbClr val="FF0000"/>
              </a:buClr>
            </a:pPr>
            <a:r>
              <a:rPr lang="en-US" dirty="0"/>
              <a:t>E</a:t>
            </a:r>
            <a:r>
              <a:rPr lang="en-US" dirty="0" smtClean="0"/>
              <a:t>cological </a:t>
            </a:r>
            <a:r>
              <a:rPr lang="en-US" dirty="0"/>
              <a:t>nature of the social stimuli would affect participants' social attention, with gaze behavior during more naturalistic scenes being most predictive of ASD vs. typical </a:t>
            </a:r>
            <a:r>
              <a:rPr lang="en-US" dirty="0" smtClean="0"/>
              <a:t>development</a:t>
            </a:r>
          </a:p>
          <a:p>
            <a:pPr>
              <a:buClr>
                <a:srgbClr val="FF0000"/>
              </a:buClr>
            </a:pPr>
            <a:r>
              <a:rPr lang="en-US" dirty="0" smtClean="0"/>
              <a:t>ASD vs TD 6-17 years old</a:t>
            </a:r>
          </a:p>
          <a:p>
            <a:pPr>
              <a:buClr>
                <a:srgbClr val="FF0000"/>
              </a:buClr>
            </a:pPr>
            <a:r>
              <a:rPr lang="en-US" dirty="0" smtClean="0"/>
              <a:t>Viewing task</a:t>
            </a:r>
          </a:p>
        </p:txBody>
      </p:sp>
    </p:spTree>
    <p:extLst>
      <p:ext uri="{BB962C8B-B14F-4D97-AF65-F5344CB8AC3E}">
        <p14:creationId xmlns:p14="http://schemas.microsoft.com/office/powerpoint/2010/main" val="3140092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9575" y="314394"/>
            <a:ext cx="3352800" cy="2555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4256109" y="314394"/>
            <a:ext cx="3645982" cy="2555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8077200" y="314394"/>
            <a:ext cx="4019550" cy="2555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638176" y="3819525"/>
            <a:ext cx="8724900" cy="2954655"/>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sz="2400" dirty="0"/>
              <a:t>Three‐way interaction between Task, Social vs. Object Stimuli, and Diagnosis: This interaction was driven by group differences on one task only—the Interactive </a:t>
            </a:r>
            <a:r>
              <a:rPr lang="en-US" sz="2400" dirty="0" smtClean="0"/>
              <a:t>task</a:t>
            </a:r>
          </a:p>
          <a:p>
            <a:pPr>
              <a:buClr>
                <a:srgbClr val="FF0000"/>
              </a:buClr>
            </a:pPr>
            <a:endParaRPr lang="en-US" sz="2400" dirty="0"/>
          </a:p>
          <a:p>
            <a:pPr marL="285750" indent="-285750">
              <a:buClr>
                <a:srgbClr val="FF0000"/>
              </a:buClr>
              <a:buFont typeface="Arial" panose="020B0604020202020204" pitchFamily="34" charset="0"/>
              <a:buChar char="•"/>
            </a:pPr>
            <a:r>
              <a:rPr lang="en-US" sz="2400" dirty="0"/>
              <a:t>The ecological relevance of social stimuli is an important factor to consider for eye‐tracking studies aiming to measure social attention and motivation in ASD</a:t>
            </a:r>
            <a:endParaRPr lang="el-GR" sz="2400" dirty="0"/>
          </a:p>
          <a:p>
            <a:endParaRPr lang="el-GR" dirty="0"/>
          </a:p>
        </p:txBody>
      </p:sp>
      <p:sp>
        <p:nvSpPr>
          <p:cNvPr id="8" name="Rectangle 7"/>
          <p:cNvSpPr/>
          <p:nvPr/>
        </p:nvSpPr>
        <p:spPr>
          <a:xfrm>
            <a:off x="1752599" y="314394"/>
            <a:ext cx="866775" cy="657225"/>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1319211" y="1466919"/>
            <a:ext cx="866775" cy="657225"/>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p:cNvSpPr/>
          <p:nvPr/>
        </p:nvSpPr>
        <p:spPr>
          <a:xfrm>
            <a:off x="4381500" y="1592138"/>
            <a:ext cx="1362075" cy="1036762"/>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4381500" y="460091"/>
            <a:ext cx="1362075" cy="1006828"/>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ectangle 11"/>
          <p:cNvSpPr/>
          <p:nvPr/>
        </p:nvSpPr>
        <p:spPr>
          <a:xfrm>
            <a:off x="9220200" y="819150"/>
            <a:ext cx="1543050" cy="876299"/>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9896475" y="1779372"/>
            <a:ext cx="866775" cy="849528"/>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p:cNvSpPr txBox="1"/>
          <p:nvPr/>
        </p:nvSpPr>
        <p:spPr>
          <a:xfrm>
            <a:off x="1402245" y="2995850"/>
            <a:ext cx="700705" cy="369332"/>
          </a:xfrm>
          <a:prstGeom prst="rect">
            <a:avLst/>
          </a:prstGeom>
          <a:noFill/>
        </p:spPr>
        <p:txBody>
          <a:bodyPr wrap="none" rtlCol="0">
            <a:spAutoFit/>
          </a:bodyPr>
          <a:lstStyle/>
          <a:p>
            <a:r>
              <a:rPr lang="en-US" dirty="0" smtClean="0"/>
              <a:t>Static</a:t>
            </a:r>
            <a:endParaRPr lang="el-GR" dirty="0"/>
          </a:p>
        </p:txBody>
      </p:sp>
      <p:sp>
        <p:nvSpPr>
          <p:cNvPr id="15" name="TextBox 14"/>
          <p:cNvSpPr txBox="1"/>
          <p:nvPr/>
        </p:nvSpPr>
        <p:spPr>
          <a:xfrm>
            <a:off x="5728747" y="3015727"/>
            <a:ext cx="998991" cy="369332"/>
          </a:xfrm>
          <a:prstGeom prst="rect">
            <a:avLst/>
          </a:prstGeom>
          <a:noFill/>
        </p:spPr>
        <p:txBody>
          <a:bodyPr wrap="none" rtlCol="0">
            <a:spAutoFit/>
          </a:bodyPr>
          <a:lstStyle/>
          <a:p>
            <a:r>
              <a:rPr lang="en-US" dirty="0" smtClean="0"/>
              <a:t>Dynamic</a:t>
            </a:r>
            <a:endParaRPr lang="el-GR" dirty="0"/>
          </a:p>
        </p:txBody>
      </p:sp>
      <p:sp>
        <p:nvSpPr>
          <p:cNvPr id="16" name="TextBox 15"/>
          <p:cNvSpPr txBox="1"/>
          <p:nvPr/>
        </p:nvSpPr>
        <p:spPr>
          <a:xfrm>
            <a:off x="9045856" y="3006413"/>
            <a:ext cx="2082237" cy="369332"/>
          </a:xfrm>
          <a:prstGeom prst="rect">
            <a:avLst/>
          </a:prstGeom>
          <a:noFill/>
        </p:spPr>
        <p:txBody>
          <a:bodyPr wrap="none" rtlCol="0">
            <a:spAutoFit/>
          </a:bodyPr>
          <a:lstStyle/>
          <a:p>
            <a:r>
              <a:rPr lang="en-US" dirty="0" smtClean="0"/>
              <a:t>Dynamic/interactive</a:t>
            </a:r>
            <a:endParaRPr lang="el-GR" dirty="0"/>
          </a:p>
        </p:txBody>
      </p:sp>
    </p:spTree>
    <p:extLst>
      <p:ext uri="{BB962C8B-B14F-4D97-AF65-F5344CB8AC3E}">
        <p14:creationId xmlns:p14="http://schemas.microsoft.com/office/powerpoint/2010/main" val="167401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FF0000"/>
                </a:solidFill>
              </a:rPr>
              <a:t>Reading and Mathematics</a:t>
            </a:r>
            <a:endParaRPr lang="el-GR" sz="3200" dirty="0">
              <a:solidFill>
                <a:srgbClr val="FF0000"/>
              </a:solidFill>
            </a:endParaRP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393987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FF0000"/>
                </a:solidFill>
              </a:rPr>
              <a:t>Hearing impairments</a:t>
            </a:r>
            <a:endParaRPr lang="el-GR" sz="3200" dirty="0">
              <a:solidFill>
                <a:srgbClr val="FF0000"/>
              </a:solidFill>
            </a:endParaRP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168869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91885"/>
            <a:ext cx="10515600" cy="1110343"/>
          </a:xfrm>
        </p:spPr>
        <p:txBody>
          <a:bodyPr>
            <a:normAutofit fontScale="90000"/>
          </a:bodyPr>
          <a:lstStyle/>
          <a:p>
            <a:r>
              <a:rPr lang="en-US" sz="3600" dirty="0" smtClean="0">
                <a:solidFill>
                  <a:srgbClr val="FF0000"/>
                </a:solidFill>
              </a:rPr>
              <a:t>Speech Processing</a:t>
            </a:r>
            <a:r>
              <a:rPr lang="en-US" sz="3200" dirty="0" smtClean="0">
                <a:solidFill>
                  <a:srgbClr val="FF0000"/>
                </a:solidFill>
              </a:rPr>
              <a:t/>
            </a:r>
            <a:br>
              <a:rPr lang="en-US" sz="3200" dirty="0" smtClean="0">
                <a:solidFill>
                  <a:srgbClr val="FF0000"/>
                </a:solidFill>
              </a:rPr>
            </a:br>
            <a:r>
              <a:rPr lang="en-US" dirty="0" smtClean="0">
                <a:solidFill>
                  <a:srgbClr val="FF0000"/>
                </a:solidFill>
              </a:rPr>
              <a:t/>
            </a:r>
            <a:br>
              <a:rPr lang="en-US" dirty="0" smtClean="0">
                <a:solidFill>
                  <a:srgbClr val="FF0000"/>
                </a:solidFill>
              </a:rPr>
            </a:br>
            <a:r>
              <a:rPr lang="en-US" sz="2200" dirty="0" smtClean="0">
                <a:solidFill>
                  <a:srgbClr val="FF0000"/>
                </a:solidFill>
              </a:rPr>
              <a:t>McMurray et al. (2017). </a:t>
            </a:r>
            <a:r>
              <a:rPr lang="en-US" sz="2200" dirty="0">
                <a:solidFill>
                  <a:srgbClr val="FF0000"/>
                </a:solidFill>
              </a:rPr>
              <a:t>Waiting for lexical access: Cochlear implants or severely degraded input lead listeners to process speech less </a:t>
            </a:r>
            <a:r>
              <a:rPr lang="en-US" sz="2200" dirty="0" smtClean="0">
                <a:solidFill>
                  <a:srgbClr val="FF0000"/>
                </a:solidFill>
              </a:rPr>
              <a:t>incrementally. </a:t>
            </a:r>
            <a:r>
              <a:rPr lang="en-US" sz="2200" i="1" dirty="0" smtClean="0">
                <a:solidFill>
                  <a:srgbClr val="FF0000"/>
                </a:solidFill>
              </a:rPr>
              <a:t>Cognition</a:t>
            </a:r>
            <a:r>
              <a:rPr lang="en-US" sz="2200" dirty="0" smtClean="0">
                <a:solidFill>
                  <a:srgbClr val="FF0000"/>
                </a:solidFill>
              </a:rPr>
              <a:t>, </a:t>
            </a:r>
            <a:r>
              <a:rPr lang="en-US" sz="2200" i="1" dirty="0" smtClean="0">
                <a:solidFill>
                  <a:srgbClr val="FF0000"/>
                </a:solidFill>
              </a:rPr>
              <a:t>169</a:t>
            </a:r>
            <a:r>
              <a:rPr lang="en-US" sz="2200" dirty="0" smtClean="0">
                <a:solidFill>
                  <a:srgbClr val="FF0000"/>
                </a:solidFill>
              </a:rPr>
              <a:t>, 147-164.</a:t>
            </a:r>
            <a:endParaRPr lang="el-GR" sz="2200" dirty="0">
              <a:solidFill>
                <a:srgbClr val="FF0000"/>
              </a:solidFill>
            </a:endParaRPr>
          </a:p>
        </p:txBody>
      </p:sp>
      <p:sp>
        <p:nvSpPr>
          <p:cNvPr id="5" name="Content Placeholder 4"/>
          <p:cNvSpPr>
            <a:spLocks noGrp="1"/>
          </p:cNvSpPr>
          <p:nvPr>
            <p:ph idx="1"/>
          </p:nvPr>
        </p:nvSpPr>
        <p:spPr>
          <a:xfrm>
            <a:off x="838200" y="2111829"/>
            <a:ext cx="10515600" cy="4065134"/>
          </a:xfrm>
        </p:spPr>
        <p:txBody>
          <a:bodyPr/>
          <a:lstStyle/>
          <a:p>
            <a:pPr>
              <a:buClr>
                <a:srgbClr val="FF0000"/>
              </a:buClr>
            </a:pPr>
            <a:r>
              <a:rPr lang="en-US" dirty="0" smtClean="0"/>
              <a:t>Real-time </a:t>
            </a:r>
            <a:r>
              <a:rPr lang="en-US" dirty="0"/>
              <a:t>lexical competition </a:t>
            </a:r>
            <a:endParaRPr lang="en-US" dirty="0" smtClean="0"/>
          </a:p>
          <a:p>
            <a:pPr>
              <a:buClr>
                <a:srgbClr val="FF0000"/>
              </a:buClr>
            </a:pPr>
            <a:r>
              <a:rPr lang="en-US" dirty="0" smtClean="0"/>
              <a:t>Adolescences CI users and NH</a:t>
            </a:r>
          </a:p>
          <a:p>
            <a:pPr>
              <a:buClr>
                <a:srgbClr val="FF0000"/>
              </a:buClr>
            </a:pPr>
            <a:r>
              <a:rPr lang="en-US" dirty="0" smtClean="0"/>
              <a:t>Visual World Paradigm with phonological competitors</a:t>
            </a:r>
            <a:endParaRPr lang="en-US" dirty="0"/>
          </a:p>
        </p:txBody>
      </p:sp>
    </p:spTree>
    <p:extLst>
      <p:ext uri="{BB962C8B-B14F-4D97-AF65-F5344CB8AC3E}">
        <p14:creationId xmlns:p14="http://schemas.microsoft.com/office/powerpoint/2010/main" val="4099414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08370" y="385881"/>
            <a:ext cx="4800601" cy="5791082"/>
          </a:xfrm>
        </p:spPr>
        <p:txBody>
          <a:bodyPr/>
          <a:lstStyle/>
          <a:p>
            <a:pPr>
              <a:buClr>
                <a:srgbClr val="FF0000"/>
              </a:buClr>
            </a:pPr>
            <a:r>
              <a:rPr lang="en-US" dirty="0"/>
              <a:t>CI users showed a large delay in fixating any </a:t>
            </a:r>
            <a:r>
              <a:rPr lang="en-US" dirty="0" smtClean="0"/>
              <a:t>object</a:t>
            </a:r>
          </a:p>
          <a:p>
            <a:pPr>
              <a:buClr>
                <a:srgbClr val="FF0000"/>
              </a:buClr>
            </a:pPr>
            <a:r>
              <a:rPr lang="en-US" dirty="0"/>
              <a:t>L</a:t>
            </a:r>
            <a:r>
              <a:rPr lang="en-US" dirty="0" smtClean="0"/>
              <a:t>ess </a:t>
            </a:r>
            <a:r>
              <a:rPr lang="en-US" dirty="0"/>
              <a:t>competition from onset </a:t>
            </a:r>
            <a:r>
              <a:rPr lang="en-US" dirty="0" smtClean="0"/>
              <a:t>competitors  </a:t>
            </a:r>
          </a:p>
          <a:p>
            <a:pPr>
              <a:buClr>
                <a:srgbClr val="FF0000"/>
              </a:buClr>
            </a:pPr>
            <a:r>
              <a:rPr lang="en-US" dirty="0"/>
              <a:t>I</a:t>
            </a:r>
            <a:r>
              <a:rPr lang="en-US" dirty="0" smtClean="0"/>
              <a:t>ncreased </a:t>
            </a:r>
            <a:r>
              <a:rPr lang="en-US" dirty="0"/>
              <a:t>competition from rhyme </a:t>
            </a:r>
            <a:r>
              <a:rPr lang="en-US" dirty="0" smtClean="0"/>
              <a:t>competitors</a:t>
            </a:r>
          </a:p>
          <a:p>
            <a:pPr>
              <a:buClr>
                <a:srgbClr val="FF0000"/>
              </a:buClr>
            </a:pPr>
            <a:r>
              <a:rPr lang="en-US" dirty="0" smtClean="0"/>
              <a:t>Waiting </a:t>
            </a:r>
            <a:r>
              <a:rPr lang="en-US" dirty="0"/>
              <a:t>to begin lexical access until substantial information has accumulated </a:t>
            </a:r>
            <a:endParaRPr lang="el-GR" dirty="0"/>
          </a:p>
        </p:txBody>
      </p:sp>
      <p:sp>
        <p:nvSpPr>
          <p:cNvPr id="4" name="Rectangle 3"/>
          <p:cNvSpPr/>
          <p:nvPr/>
        </p:nvSpPr>
        <p:spPr>
          <a:xfrm>
            <a:off x="794657" y="1265564"/>
            <a:ext cx="5323114" cy="4286149"/>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5"/>
          <p:cNvPicPr>
            <a:picLocks noChangeAspect="1"/>
          </p:cNvPicPr>
          <p:nvPr/>
        </p:nvPicPr>
        <p:blipFill>
          <a:blip r:embed="rId2"/>
          <a:stretch>
            <a:fillRect/>
          </a:stretch>
        </p:blipFill>
        <p:spPr>
          <a:xfrm>
            <a:off x="1082452" y="1456012"/>
            <a:ext cx="1635807" cy="1620000"/>
          </a:xfrm>
          <a:prstGeom prst="rect">
            <a:avLst/>
          </a:prstGeom>
        </p:spPr>
      </p:pic>
      <p:pic>
        <p:nvPicPr>
          <p:cNvPr id="7" name="Picture 6"/>
          <p:cNvPicPr>
            <a:picLocks noChangeAspect="1"/>
          </p:cNvPicPr>
          <p:nvPr/>
        </p:nvPicPr>
        <p:blipFill>
          <a:blip r:embed="rId3"/>
          <a:stretch>
            <a:fillRect/>
          </a:stretch>
        </p:blipFill>
        <p:spPr>
          <a:xfrm>
            <a:off x="4003634" y="1398946"/>
            <a:ext cx="1835995" cy="1677065"/>
          </a:xfrm>
          <a:prstGeom prst="rect">
            <a:avLst/>
          </a:prstGeom>
        </p:spPr>
      </p:pic>
      <p:pic>
        <p:nvPicPr>
          <p:cNvPr id="8" name="Picture 7"/>
          <p:cNvPicPr>
            <a:picLocks noChangeAspect="1"/>
          </p:cNvPicPr>
          <p:nvPr/>
        </p:nvPicPr>
        <p:blipFill>
          <a:blip r:embed="rId4"/>
          <a:stretch>
            <a:fillRect/>
          </a:stretch>
        </p:blipFill>
        <p:spPr>
          <a:xfrm>
            <a:off x="1082452" y="3528331"/>
            <a:ext cx="1584000" cy="1765894"/>
          </a:xfrm>
          <a:prstGeom prst="rect">
            <a:avLst/>
          </a:prstGeom>
        </p:spPr>
      </p:pic>
      <p:pic>
        <p:nvPicPr>
          <p:cNvPr id="9" name="Picture 8"/>
          <p:cNvPicPr>
            <a:picLocks noChangeAspect="1"/>
          </p:cNvPicPr>
          <p:nvPr/>
        </p:nvPicPr>
        <p:blipFill>
          <a:blip r:embed="rId5"/>
          <a:stretch>
            <a:fillRect/>
          </a:stretch>
        </p:blipFill>
        <p:spPr>
          <a:xfrm>
            <a:off x="4111629" y="3528334"/>
            <a:ext cx="1728000" cy="1711059"/>
          </a:xfrm>
          <a:prstGeom prst="rect">
            <a:avLst/>
          </a:prstGeom>
        </p:spPr>
      </p:pic>
      <p:pic>
        <p:nvPicPr>
          <p:cNvPr id="11" name="Picture 10"/>
          <p:cNvPicPr>
            <a:picLocks noChangeAspect="1"/>
          </p:cNvPicPr>
          <p:nvPr/>
        </p:nvPicPr>
        <p:blipFill>
          <a:blip r:embed="rId6"/>
          <a:stretch>
            <a:fillRect/>
          </a:stretch>
        </p:blipFill>
        <p:spPr>
          <a:xfrm>
            <a:off x="1717603" y="200015"/>
            <a:ext cx="687095" cy="559593"/>
          </a:xfrm>
          <a:prstGeom prst="rect">
            <a:avLst/>
          </a:prstGeom>
        </p:spPr>
      </p:pic>
      <p:sp>
        <p:nvSpPr>
          <p:cNvPr id="10" name="TextBox 9"/>
          <p:cNvSpPr txBox="1"/>
          <p:nvPr/>
        </p:nvSpPr>
        <p:spPr>
          <a:xfrm>
            <a:off x="2666452" y="248978"/>
            <a:ext cx="1004057" cy="461665"/>
          </a:xfrm>
          <a:prstGeom prst="rect">
            <a:avLst/>
          </a:prstGeom>
          <a:noFill/>
        </p:spPr>
        <p:txBody>
          <a:bodyPr wrap="none" rtlCol="0">
            <a:spAutoFit/>
          </a:bodyPr>
          <a:lstStyle/>
          <a:p>
            <a:r>
              <a:rPr lang="en-US" sz="2400" dirty="0" smtClean="0"/>
              <a:t>wizard</a:t>
            </a:r>
            <a:endParaRPr lang="el-GR" sz="2400" dirty="0"/>
          </a:p>
        </p:txBody>
      </p:sp>
      <p:cxnSp>
        <p:nvCxnSpPr>
          <p:cNvPr id="13" name="Straight Arrow Connector 12"/>
          <p:cNvCxnSpPr/>
          <p:nvPr/>
        </p:nvCxnSpPr>
        <p:spPr>
          <a:xfrm>
            <a:off x="794657" y="838200"/>
            <a:ext cx="598714" cy="892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7825" y="385881"/>
            <a:ext cx="958468" cy="461665"/>
          </a:xfrm>
          <a:prstGeom prst="rect">
            <a:avLst/>
          </a:prstGeom>
          <a:noFill/>
        </p:spPr>
        <p:txBody>
          <a:bodyPr wrap="none" rtlCol="0">
            <a:spAutoFit/>
          </a:bodyPr>
          <a:lstStyle/>
          <a:p>
            <a:r>
              <a:rPr lang="en-US" sz="2400" dirty="0"/>
              <a:t>T</a:t>
            </a:r>
            <a:r>
              <a:rPr lang="en-US" sz="2400" dirty="0" smtClean="0"/>
              <a:t>arget</a:t>
            </a:r>
            <a:endParaRPr lang="el-GR" sz="2400" dirty="0"/>
          </a:p>
        </p:txBody>
      </p:sp>
      <p:cxnSp>
        <p:nvCxnSpPr>
          <p:cNvPr id="16" name="Straight Arrow Connector 15"/>
          <p:cNvCxnSpPr/>
          <p:nvPr/>
        </p:nvCxnSpPr>
        <p:spPr>
          <a:xfrm flipH="1">
            <a:off x="4937529" y="710643"/>
            <a:ext cx="390993" cy="8571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96868" y="258320"/>
            <a:ext cx="2384692" cy="830997"/>
          </a:xfrm>
          <a:prstGeom prst="rect">
            <a:avLst/>
          </a:prstGeom>
          <a:noFill/>
        </p:spPr>
        <p:txBody>
          <a:bodyPr wrap="none" rtlCol="0">
            <a:spAutoFit/>
          </a:bodyPr>
          <a:lstStyle/>
          <a:p>
            <a:r>
              <a:rPr lang="en-US" sz="2400" dirty="0" smtClean="0"/>
              <a:t>Onset competitor</a:t>
            </a:r>
          </a:p>
          <a:p>
            <a:r>
              <a:rPr lang="en-US" sz="2400" dirty="0"/>
              <a:t> </a:t>
            </a:r>
            <a:r>
              <a:rPr lang="en-US" sz="2400" dirty="0" smtClean="0"/>
              <a:t>             </a:t>
            </a:r>
            <a:r>
              <a:rPr lang="en-US" sz="2400" i="1" dirty="0" smtClean="0"/>
              <a:t>whistle</a:t>
            </a:r>
            <a:endParaRPr lang="el-GR" sz="2400" i="1" dirty="0"/>
          </a:p>
        </p:txBody>
      </p:sp>
      <p:cxnSp>
        <p:nvCxnSpPr>
          <p:cNvPr id="19" name="Straight Arrow Connector 18"/>
          <p:cNvCxnSpPr/>
          <p:nvPr/>
        </p:nvCxnSpPr>
        <p:spPr>
          <a:xfrm flipV="1">
            <a:off x="1082452" y="4976655"/>
            <a:ext cx="598714" cy="9930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1682" y="5946130"/>
            <a:ext cx="2505686" cy="830997"/>
          </a:xfrm>
          <a:prstGeom prst="rect">
            <a:avLst/>
          </a:prstGeom>
          <a:noFill/>
        </p:spPr>
        <p:txBody>
          <a:bodyPr wrap="none" rtlCol="0">
            <a:spAutoFit/>
          </a:bodyPr>
          <a:lstStyle/>
          <a:p>
            <a:r>
              <a:rPr lang="en-US" sz="2400" dirty="0" smtClean="0"/>
              <a:t>Rhyme competitor</a:t>
            </a:r>
          </a:p>
          <a:p>
            <a:r>
              <a:rPr lang="en-US" sz="2400" dirty="0"/>
              <a:t> </a:t>
            </a:r>
            <a:r>
              <a:rPr lang="en-US" sz="2400" dirty="0" smtClean="0"/>
              <a:t>          </a:t>
            </a:r>
            <a:r>
              <a:rPr lang="en-US" sz="2400" i="1" dirty="0" smtClean="0"/>
              <a:t>lizard</a:t>
            </a:r>
            <a:endParaRPr lang="el-GR" sz="2400" i="1" dirty="0"/>
          </a:p>
        </p:txBody>
      </p:sp>
      <p:cxnSp>
        <p:nvCxnSpPr>
          <p:cNvPr id="22" name="Straight Arrow Connector 21"/>
          <p:cNvCxnSpPr/>
          <p:nvPr/>
        </p:nvCxnSpPr>
        <p:spPr>
          <a:xfrm flipH="1" flipV="1">
            <a:off x="4708768" y="4897728"/>
            <a:ext cx="527261" cy="9696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20448" y="5946129"/>
            <a:ext cx="1431161" cy="830997"/>
          </a:xfrm>
          <a:prstGeom prst="rect">
            <a:avLst/>
          </a:prstGeom>
          <a:noFill/>
        </p:spPr>
        <p:txBody>
          <a:bodyPr wrap="none" rtlCol="0">
            <a:spAutoFit/>
          </a:bodyPr>
          <a:lstStyle/>
          <a:p>
            <a:r>
              <a:rPr lang="en-US" sz="2400" dirty="0" smtClean="0"/>
              <a:t>Unrelated</a:t>
            </a:r>
          </a:p>
          <a:p>
            <a:r>
              <a:rPr lang="en-US" sz="2400" dirty="0"/>
              <a:t> </a:t>
            </a:r>
            <a:r>
              <a:rPr lang="en-US" sz="2400" dirty="0" smtClean="0"/>
              <a:t>   </a:t>
            </a:r>
            <a:r>
              <a:rPr lang="en-US" sz="2400" i="1" dirty="0" smtClean="0"/>
              <a:t>bottle</a:t>
            </a:r>
            <a:endParaRPr lang="el-GR" sz="2400" i="1" dirty="0"/>
          </a:p>
        </p:txBody>
      </p:sp>
      <p:sp>
        <p:nvSpPr>
          <p:cNvPr id="25" name="Oval 24"/>
          <p:cNvSpPr/>
          <p:nvPr/>
        </p:nvSpPr>
        <p:spPr>
          <a:xfrm>
            <a:off x="3216728" y="3183450"/>
            <a:ext cx="239486" cy="1959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605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14" grpId="0"/>
      <p:bldP spid="18" grpId="0"/>
      <p:bldP spid="21" grpId="0"/>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a:solidFill>
                  <a:srgbClr val="FF0000"/>
                </a:solidFill>
              </a:rPr>
              <a:t>Sentence Comprehension </a:t>
            </a:r>
            <a:r>
              <a:rPr lang="en-US" sz="2700" b="1" dirty="0" smtClean="0">
                <a:solidFill>
                  <a:srgbClr val="FF0000"/>
                </a:solidFill>
              </a:rPr>
              <a:t/>
            </a:r>
            <a:br>
              <a:rPr lang="en-US" sz="2700" b="1" dirty="0" smtClean="0">
                <a:solidFill>
                  <a:srgbClr val="FF0000"/>
                </a:solidFill>
              </a:rPr>
            </a:br>
            <a:r>
              <a:rPr lang="en-US" sz="2700" b="1" dirty="0">
                <a:solidFill>
                  <a:srgbClr val="FF0000"/>
                </a:solidFill>
              </a:rPr>
              <a:t/>
            </a:r>
            <a:br>
              <a:rPr lang="en-US" sz="2700" b="1" dirty="0">
                <a:solidFill>
                  <a:srgbClr val="FF0000"/>
                </a:solidFill>
              </a:rPr>
            </a:br>
            <a:r>
              <a:rPr lang="en-US" sz="2200" b="1" dirty="0" smtClean="0">
                <a:solidFill>
                  <a:srgbClr val="FF0000"/>
                </a:solidFill>
              </a:rPr>
              <a:t>Wendt et al. (2015). </a:t>
            </a:r>
            <a:r>
              <a:rPr lang="el-GR" sz="2200" b="1" dirty="0" smtClean="0">
                <a:solidFill>
                  <a:srgbClr val="FF0000"/>
                </a:solidFill>
              </a:rPr>
              <a:t>How </a:t>
            </a:r>
            <a:r>
              <a:rPr lang="el-GR" sz="2200" b="1" dirty="0">
                <a:solidFill>
                  <a:srgbClr val="FF0000"/>
                </a:solidFill>
              </a:rPr>
              <a:t>Hearing Impairment Affects Sentence Comprehension: Using Eye Fixations to Investigate the Duration of Speech </a:t>
            </a:r>
            <a:r>
              <a:rPr lang="el-GR" sz="2200" b="1" dirty="0" smtClean="0">
                <a:solidFill>
                  <a:srgbClr val="FF0000"/>
                </a:solidFill>
              </a:rPr>
              <a:t>Processing</a:t>
            </a:r>
            <a:r>
              <a:rPr lang="en-US" sz="2200" b="1" dirty="0" smtClean="0">
                <a:solidFill>
                  <a:srgbClr val="FF0000"/>
                </a:solidFill>
              </a:rPr>
              <a:t>. </a:t>
            </a:r>
            <a:r>
              <a:rPr lang="en-US" sz="2200" b="1" i="1" dirty="0" smtClean="0">
                <a:solidFill>
                  <a:srgbClr val="FF0000"/>
                </a:solidFill>
              </a:rPr>
              <a:t>Trends in Hearing</a:t>
            </a:r>
            <a:r>
              <a:rPr lang="en-US" sz="2200" b="1" dirty="0" smtClean="0">
                <a:solidFill>
                  <a:srgbClr val="FF0000"/>
                </a:solidFill>
              </a:rPr>
              <a:t>, </a:t>
            </a:r>
            <a:r>
              <a:rPr lang="en-US" sz="2200" b="1" i="1" dirty="0" smtClean="0">
                <a:solidFill>
                  <a:srgbClr val="FF0000"/>
                </a:solidFill>
              </a:rPr>
              <a:t>19</a:t>
            </a:r>
            <a:r>
              <a:rPr lang="en-US" sz="2200" b="1" dirty="0" smtClean="0">
                <a:solidFill>
                  <a:srgbClr val="FF0000"/>
                </a:solidFill>
              </a:rPr>
              <a:t>, 118.</a:t>
            </a:r>
            <a:r>
              <a:rPr lang="el-GR" dirty="0"/>
              <a:t/>
            </a:r>
            <a:br>
              <a:rPr lang="el-GR" dirty="0"/>
            </a:br>
            <a:endParaRPr lang="el-GR" dirty="0"/>
          </a:p>
        </p:txBody>
      </p:sp>
      <p:sp>
        <p:nvSpPr>
          <p:cNvPr id="3" name="Content Placeholder 2"/>
          <p:cNvSpPr>
            <a:spLocks noGrp="1"/>
          </p:cNvSpPr>
          <p:nvPr>
            <p:ph idx="1"/>
          </p:nvPr>
        </p:nvSpPr>
        <p:spPr/>
        <p:txBody>
          <a:bodyPr>
            <a:normAutofit/>
          </a:bodyPr>
          <a:lstStyle/>
          <a:p>
            <a:pPr>
              <a:buClr>
                <a:srgbClr val="FF0000"/>
              </a:buClr>
            </a:pPr>
            <a:r>
              <a:rPr lang="en-US" dirty="0"/>
              <a:t>E</a:t>
            </a:r>
            <a:r>
              <a:rPr lang="en-US" dirty="0" smtClean="0"/>
              <a:t>xtent </a:t>
            </a:r>
            <a:r>
              <a:rPr lang="en-US" dirty="0"/>
              <a:t>to which hearing impairment influences the duration of </a:t>
            </a:r>
            <a:r>
              <a:rPr lang="en-US" dirty="0" smtClean="0"/>
              <a:t>sentence processing</a:t>
            </a:r>
          </a:p>
          <a:p>
            <a:pPr>
              <a:buClr>
                <a:srgbClr val="FF0000"/>
              </a:buClr>
            </a:pPr>
            <a:r>
              <a:rPr lang="en-US" dirty="0" smtClean="0"/>
              <a:t>Adults with and without hearing aid</a:t>
            </a:r>
          </a:p>
          <a:p>
            <a:pPr>
              <a:buClr>
                <a:srgbClr val="FF0000"/>
              </a:buClr>
            </a:pPr>
            <a:r>
              <a:rPr lang="en-US" dirty="0"/>
              <a:t>E</a:t>
            </a:r>
            <a:r>
              <a:rPr lang="en-US" dirty="0" smtClean="0"/>
              <a:t>ye </a:t>
            </a:r>
            <a:r>
              <a:rPr lang="en-US" dirty="0"/>
              <a:t>fixations recorded while the participant listens to a </a:t>
            </a:r>
            <a:r>
              <a:rPr lang="en-US" dirty="0" smtClean="0"/>
              <a:t>sentence</a:t>
            </a:r>
          </a:p>
          <a:p>
            <a:pPr>
              <a:buClr>
                <a:srgbClr val="FF0000"/>
              </a:buClr>
            </a:pPr>
            <a:r>
              <a:rPr lang="en-US" dirty="0" smtClean="0"/>
              <a:t>Type of sentences:</a:t>
            </a:r>
          </a:p>
          <a:p>
            <a:pPr marL="0" indent="0">
              <a:buClr>
                <a:srgbClr val="FF0000"/>
              </a:buClr>
              <a:buNone/>
            </a:pPr>
            <a:r>
              <a:rPr lang="en-US" dirty="0" smtClean="0"/>
              <a:t> Subject- Verb- Object structure (SVO)</a:t>
            </a:r>
          </a:p>
          <a:p>
            <a:pPr marL="0" indent="0">
              <a:buClr>
                <a:srgbClr val="FF0000"/>
              </a:buClr>
              <a:buNone/>
            </a:pPr>
            <a:r>
              <a:rPr lang="en-US" dirty="0" smtClean="0"/>
              <a:t>Object-Verb- Subject structure (OVS)</a:t>
            </a:r>
          </a:p>
          <a:p>
            <a:pPr marL="0" indent="0">
              <a:buClr>
                <a:srgbClr val="FF0000"/>
              </a:buClr>
              <a:buNone/>
            </a:pPr>
            <a:r>
              <a:rPr lang="en-US" dirty="0" smtClean="0"/>
              <a:t>Ambiguous </a:t>
            </a:r>
            <a:r>
              <a:rPr lang="en-US" dirty="0"/>
              <a:t>Object-Verb- Subject </a:t>
            </a:r>
            <a:r>
              <a:rPr lang="en-US" dirty="0" smtClean="0"/>
              <a:t>structure (</a:t>
            </a:r>
            <a:r>
              <a:rPr lang="en-US" dirty="0" err="1" smtClean="0"/>
              <a:t>ambOVS</a:t>
            </a:r>
            <a:r>
              <a:rPr lang="en-US" dirty="0"/>
              <a:t>)</a:t>
            </a:r>
          </a:p>
          <a:p>
            <a:pPr>
              <a:buFont typeface="Wingdings" panose="05000000000000000000" pitchFamily="2" charset="2"/>
              <a:buChar char="ü"/>
            </a:pPr>
            <a:endParaRPr lang="en-US" dirty="0" smtClean="0"/>
          </a:p>
        </p:txBody>
      </p:sp>
    </p:spTree>
    <p:extLst>
      <p:ext uri="{BB962C8B-B14F-4D97-AF65-F5344CB8AC3E}">
        <p14:creationId xmlns:p14="http://schemas.microsoft.com/office/powerpoint/2010/main" val="1917696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8031" y="776472"/>
            <a:ext cx="5734050" cy="2946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248031" y="5343160"/>
            <a:ext cx="11181969" cy="461665"/>
          </a:xfrm>
          <a:prstGeom prst="rect">
            <a:avLst/>
          </a:prstGeom>
        </p:spPr>
        <p:txBody>
          <a:bodyPr wrap="square">
            <a:spAutoFit/>
          </a:bodyPr>
          <a:lstStyle/>
          <a:p>
            <a:pPr marL="342900" indent="-342900">
              <a:buClr>
                <a:srgbClr val="FF0000"/>
              </a:buClr>
              <a:buFont typeface="Arial" panose="020B0604020202020204" pitchFamily="34" charset="0"/>
              <a:buChar char="•"/>
            </a:pPr>
            <a:r>
              <a:rPr lang="en-US" sz="2400" dirty="0"/>
              <a:t>Participants with hearing impairment spent more time processing </a:t>
            </a:r>
            <a:r>
              <a:rPr lang="en-US" sz="2400" dirty="0" smtClean="0"/>
              <a:t>sentences</a:t>
            </a:r>
          </a:p>
        </p:txBody>
      </p:sp>
      <p:pic>
        <p:nvPicPr>
          <p:cNvPr id="6" name="Picture 5"/>
          <p:cNvPicPr>
            <a:picLocks noChangeAspect="1"/>
          </p:cNvPicPr>
          <p:nvPr/>
        </p:nvPicPr>
        <p:blipFill>
          <a:blip r:embed="rId3"/>
          <a:stretch>
            <a:fillRect/>
          </a:stretch>
        </p:blipFill>
        <p:spPr>
          <a:xfrm>
            <a:off x="248031" y="109252"/>
            <a:ext cx="687095" cy="559593"/>
          </a:xfrm>
          <a:prstGeom prst="rect">
            <a:avLst/>
          </a:prstGeom>
        </p:spPr>
      </p:pic>
      <p:sp>
        <p:nvSpPr>
          <p:cNvPr id="7" name="TextBox 6"/>
          <p:cNvSpPr txBox="1"/>
          <p:nvPr/>
        </p:nvSpPr>
        <p:spPr>
          <a:xfrm>
            <a:off x="813816" y="204382"/>
            <a:ext cx="5204951" cy="461665"/>
          </a:xfrm>
          <a:prstGeom prst="rect">
            <a:avLst/>
          </a:prstGeom>
          <a:noFill/>
        </p:spPr>
        <p:txBody>
          <a:bodyPr wrap="none" rtlCol="0">
            <a:spAutoFit/>
          </a:bodyPr>
          <a:lstStyle/>
          <a:p>
            <a:r>
              <a:rPr lang="en-US" sz="2400" dirty="0" smtClean="0"/>
              <a:t>The wet duck reprimands the loyal dog.</a:t>
            </a:r>
            <a:endParaRPr lang="el-GR" sz="2400" dirty="0"/>
          </a:p>
        </p:txBody>
      </p:sp>
      <p:pic>
        <p:nvPicPr>
          <p:cNvPr id="8" name="Picture 7"/>
          <p:cNvPicPr>
            <a:picLocks noChangeAspect="1"/>
          </p:cNvPicPr>
          <p:nvPr/>
        </p:nvPicPr>
        <p:blipFill>
          <a:blip r:embed="rId4"/>
          <a:stretch>
            <a:fillRect/>
          </a:stretch>
        </p:blipFill>
        <p:spPr>
          <a:xfrm>
            <a:off x="7002780" y="668845"/>
            <a:ext cx="4572000" cy="3774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0967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6229"/>
            <a:ext cx="10515600" cy="1325563"/>
          </a:xfrm>
        </p:spPr>
        <p:txBody>
          <a:bodyPr>
            <a:normAutofit fontScale="90000"/>
          </a:bodyPr>
          <a:lstStyle/>
          <a:p>
            <a:r>
              <a:rPr lang="el-GR" sz="3600" dirty="0">
                <a:solidFill>
                  <a:srgbClr val="FF0000"/>
                </a:solidFill>
              </a:rPr>
              <a:t>Listening Effort </a:t>
            </a:r>
            <a:r>
              <a:rPr lang="en-US" sz="2800" dirty="0" smtClean="0">
                <a:solidFill>
                  <a:srgbClr val="FF0000"/>
                </a:solidFill>
              </a:rPr>
              <a:t/>
            </a:r>
            <a:br>
              <a:rPr lang="en-US" sz="2800" dirty="0" smtClean="0">
                <a:solidFill>
                  <a:srgbClr val="FF0000"/>
                </a:solidFill>
              </a:rPr>
            </a:br>
            <a:r>
              <a:rPr lang="en-US" sz="2800" dirty="0">
                <a:solidFill>
                  <a:srgbClr val="FF0000"/>
                </a:solidFill>
              </a:rPr>
              <a:t/>
            </a:r>
            <a:br>
              <a:rPr lang="en-US" sz="2800" dirty="0">
                <a:solidFill>
                  <a:srgbClr val="FF0000"/>
                </a:solidFill>
              </a:rPr>
            </a:br>
            <a:r>
              <a:rPr lang="en-US" sz="2200" dirty="0" smtClean="0">
                <a:solidFill>
                  <a:srgbClr val="FF0000"/>
                </a:solidFill>
              </a:rPr>
              <a:t>Steel et al. (2015). </a:t>
            </a:r>
            <a:r>
              <a:rPr lang="el-GR" sz="2200" dirty="0" smtClean="0">
                <a:solidFill>
                  <a:srgbClr val="FF0000"/>
                </a:solidFill>
              </a:rPr>
              <a:t>Binaural </a:t>
            </a:r>
            <a:r>
              <a:rPr lang="el-GR" sz="2200" dirty="0">
                <a:solidFill>
                  <a:srgbClr val="FF0000"/>
                </a:solidFill>
              </a:rPr>
              <a:t>Fusion and Listening Effort in Children Who Use Bilateral Cochlear Implants: A Psychoacoustic and Pupillometric </a:t>
            </a:r>
            <a:r>
              <a:rPr lang="el-GR" sz="2200" dirty="0" smtClean="0">
                <a:solidFill>
                  <a:srgbClr val="FF0000"/>
                </a:solidFill>
              </a:rPr>
              <a:t>Study</a:t>
            </a:r>
            <a:r>
              <a:rPr lang="en-US" sz="2200" dirty="0" smtClean="0">
                <a:solidFill>
                  <a:srgbClr val="FF0000"/>
                </a:solidFill>
              </a:rPr>
              <a:t>. </a:t>
            </a:r>
            <a:r>
              <a:rPr lang="en-US" sz="2200" dirty="0" err="1" smtClean="0">
                <a:solidFill>
                  <a:srgbClr val="FF0000"/>
                </a:solidFill>
              </a:rPr>
              <a:t>PlosOne</a:t>
            </a:r>
            <a:r>
              <a:rPr lang="en-US" sz="2200" dirty="0" smtClean="0">
                <a:solidFill>
                  <a:srgbClr val="FF0000"/>
                </a:solidFill>
              </a:rPr>
              <a:t>, </a:t>
            </a:r>
            <a:r>
              <a:rPr lang="en-US" sz="2200" dirty="0" err="1" smtClean="0">
                <a:solidFill>
                  <a:srgbClr val="FF0000"/>
                </a:solidFill>
              </a:rPr>
              <a:t>doi</a:t>
            </a:r>
            <a:r>
              <a:rPr lang="en-US" sz="2200" dirty="0">
                <a:solidFill>
                  <a:srgbClr val="FF0000"/>
                </a:solidFill>
              </a:rPr>
              <a:t>: 10.1371/journal.pone.0117611 </a:t>
            </a:r>
            <a:endParaRPr lang="el-GR" sz="2200" dirty="0">
              <a:solidFill>
                <a:srgbClr val="FF0000"/>
              </a:solidFill>
            </a:endParaRPr>
          </a:p>
        </p:txBody>
      </p:sp>
      <p:sp>
        <p:nvSpPr>
          <p:cNvPr id="3" name="Content Placeholder 2"/>
          <p:cNvSpPr>
            <a:spLocks noGrp="1"/>
          </p:cNvSpPr>
          <p:nvPr>
            <p:ph idx="1"/>
          </p:nvPr>
        </p:nvSpPr>
        <p:spPr/>
        <p:txBody>
          <a:bodyPr>
            <a:normAutofit/>
          </a:bodyPr>
          <a:lstStyle/>
          <a:p>
            <a:pPr>
              <a:buClr>
                <a:srgbClr val="FF0000"/>
              </a:buClr>
            </a:pPr>
            <a:r>
              <a:rPr lang="en-US" dirty="0" smtClean="0"/>
              <a:t>Binaural Fusion Assessment</a:t>
            </a:r>
          </a:p>
          <a:p>
            <a:pPr>
              <a:buClr>
                <a:srgbClr val="FF0000"/>
              </a:buClr>
            </a:pPr>
            <a:r>
              <a:rPr lang="en-US" dirty="0"/>
              <a:t>D</a:t>
            </a:r>
            <a:r>
              <a:rPr lang="en-US" dirty="0" smtClean="0"/>
              <a:t>eaf children with cochlear implants and 24 peers with normal hearing </a:t>
            </a:r>
            <a:endParaRPr lang="en-US" dirty="0"/>
          </a:p>
          <a:p>
            <a:pPr>
              <a:buClr>
                <a:srgbClr val="FF0000"/>
              </a:buClr>
            </a:pPr>
            <a:r>
              <a:rPr lang="en-US" dirty="0"/>
              <a:t>P</a:t>
            </a:r>
            <a:r>
              <a:rPr lang="en-US" dirty="0" smtClean="0"/>
              <a:t>upillary changes were recorded to measure listening effort</a:t>
            </a:r>
          </a:p>
        </p:txBody>
      </p:sp>
    </p:spTree>
    <p:extLst>
      <p:ext uri="{BB962C8B-B14F-4D97-AF65-F5344CB8AC3E}">
        <p14:creationId xmlns:p14="http://schemas.microsoft.com/office/powerpoint/2010/main" val="1560084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6714" y="2950029"/>
            <a:ext cx="3897086" cy="3226934"/>
          </a:xfrm>
        </p:spPr>
        <p:txBody>
          <a:bodyPr>
            <a:normAutofit lnSpcReduction="10000"/>
          </a:bodyPr>
          <a:lstStyle/>
          <a:p>
            <a:pPr>
              <a:buClr>
                <a:srgbClr val="FF0000"/>
              </a:buClr>
            </a:pPr>
            <a:r>
              <a:rPr lang="en-US" dirty="0" smtClean="0"/>
              <a:t>Children with CI had greater changes in pupil diameter than their NH peers</a:t>
            </a:r>
          </a:p>
          <a:p>
            <a:pPr>
              <a:buClr>
                <a:srgbClr val="FF0000"/>
              </a:buClr>
            </a:pPr>
            <a:r>
              <a:rPr lang="en-US" dirty="0" smtClean="0"/>
              <a:t>As binaural fusion decreased, pupil size increased</a:t>
            </a:r>
            <a:r>
              <a:rPr lang="en-US" dirty="0" smtClean="0">
                <a:sym typeface="Wingdings" panose="05000000000000000000" pitchFamily="2" charset="2"/>
              </a:rPr>
              <a:t> listening effort</a:t>
            </a:r>
            <a:endParaRPr lang="el-GR" dirty="0"/>
          </a:p>
        </p:txBody>
      </p:sp>
      <p:pic>
        <p:nvPicPr>
          <p:cNvPr id="4" name="Picture 3"/>
          <p:cNvPicPr>
            <a:picLocks noChangeAspect="1"/>
          </p:cNvPicPr>
          <p:nvPr/>
        </p:nvPicPr>
        <p:blipFill>
          <a:blip r:embed="rId2"/>
          <a:stretch>
            <a:fillRect/>
          </a:stretch>
        </p:blipFill>
        <p:spPr>
          <a:xfrm>
            <a:off x="581705" y="131325"/>
            <a:ext cx="5832000" cy="6292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2"/>
          <p:cNvSpPr txBox="1">
            <a:spLocks/>
          </p:cNvSpPr>
          <p:nvPr/>
        </p:nvSpPr>
        <p:spPr>
          <a:xfrm>
            <a:off x="7369628" y="240182"/>
            <a:ext cx="3897086" cy="2089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0000"/>
              </a:buClr>
              <a:buNone/>
            </a:pPr>
            <a:r>
              <a:rPr lang="en-US" sz="2400" dirty="0" smtClean="0"/>
              <a:t>Task: </a:t>
            </a:r>
          </a:p>
          <a:p>
            <a:pPr marL="0" indent="0">
              <a:buClr>
                <a:srgbClr val="FF0000"/>
              </a:buClr>
              <a:buNone/>
            </a:pPr>
            <a:r>
              <a:rPr lang="en-US" sz="2400" i="1" dirty="0" smtClean="0"/>
              <a:t>Press </a:t>
            </a:r>
            <a:r>
              <a:rPr lang="en-US" sz="2400" i="1" dirty="0"/>
              <a:t>as fast as possible </a:t>
            </a:r>
            <a:r>
              <a:rPr lang="en-US" sz="2400" i="1" dirty="0" smtClean="0"/>
              <a:t>on the </a:t>
            </a:r>
            <a:r>
              <a:rPr lang="en-US" sz="2400" i="1" dirty="0"/>
              <a:t>s</a:t>
            </a:r>
            <a:r>
              <a:rPr lang="en-US" sz="2400" i="1" dirty="0" smtClean="0"/>
              <a:t>ingle circle if you hear 1 sound and</a:t>
            </a:r>
            <a:r>
              <a:rPr lang="en-US" sz="2400" i="1" dirty="0"/>
              <a:t> on the pair of </a:t>
            </a:r>
            <a:r>
              <a:rPr lang="en-US" sz="2400" i="1" dirty="0" smtClean="0"/>
              <a:t>circles, if you hear 2 sounds. </a:t>
            </a:r>
          </a:p>
        </p:txBody>
      </p:sp>
    </p:spTree>
    <p:extLst>
      <p:ext uri="{BB962C8B-B14F-4D97-AF65-F5344CB8AC3E}">
        <p14:creationId xmlns:p14="http://schemas.microsoft.com/office/powerpoint/2010/main" val="257848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t/>
            </a:r>
            <a:br>
              <a:rPr lang="el-GR" sz="2800" dirty="0"/>
            </a:br>
            <a:endParaRPr lang="el-GR" sz="2800" dirty="0"/>
          </a:p>
        </p:txBody>
      </p:sp>
      <p:sp>
        <p:nvSpPr>
          <p:cNvPr id="3" name="Content Placeholder 2"/>
          <p:cNvSpPr>
            <a:spLocks noGrp="1"/>
          </p:cNvSpPr>
          <p:nvPr>
            <p:ph idx="1"/>
          </p:nvPr>
        </p:nvSpPr>
        <p:spPr/>
        <p:txBody>
          <a:bodyPr/>
          <a:lstStyle/>
          <a:p>
            <a:pPr marL="0" indent="0">
              <a:buClr>
                <a:srgbClr val="FF0000"/>
              </a:buClr>
              <a:buNone/>
            </a:pPr>
            <a:r>
              <a:rPr lang="en-US" dirty="0" smtClean="0">
                <a:solidFill>
                  <a:srgbClr val="FF0000"/>
                </a:solidFill>
              </a:rPr>
              <a:t>Van Engen &amp; </a:t>
            </a:r>
            <a:r>
              <a:rPr lang="en-US" dirty="0" err="1" smtClean="0">
                <a:solidFill>
                  <a:srgbClr val="FF0000"/>
                </a:solidFill>
              </a:rPr>
              <a:t>McLaoughlin</a:t>
            </a:r>
            <a:r>
              <a:rPr lang="en-US" dirty="0" smtClean="0">
                <a:solidFill>
                  <a:srgbClr val="FF0000"/>
                </a:solidFill>
              </a:rPr>
              <a:t> (2018). Eyes </a:t>
            </a:r>
            <a:r>
              <a:rPr lang="en-US" dirty="0">
                <a:solidFill>
                  <a:srgbClr val="FF0000"/>
                </a:solidFill>
              </a:rPr>
              <a:t>and ears: Using eye tracking and </a:t>
            </a:r>
            <a:r>
              <a:rPr lang="en-US" dirty="0" err="1">
                <a:solidFill>
                  <a:srgbClr val="FF0000"/>
                </a:solidFill>
              </a:rPr>
              <a:t>pupillometry</a:t>
            </a:r>
            <a:r>
              <a:rPr lang="en-US" dirty="0">
                <a:solidFill>
                  <a:srgbClr val="FF0000"/>
                </a:solidFill>
              </a:rPr>
              <a:t> to understand challenges to speech </a:t>
            </a:r>
            <a:r>
              <a:rPr lang="en-US" dirty="0" smtClean="0">
                <a:solidFill>
                  <a:srgbClr val="FF0000"/>
                </a:solidFill>
              </a:rPr>
              <a:t>recognition. </a:t>
            </a:r>
            <a:r>
              <a:rPr lang="en-US" i="1" dirty="0" smtClean="0">
                <a:solidFill>
                  <a:srgbClr val="FF0000"/>
                </a:solidFill>
              </a:rPr>
              <a:t>Hearing Research</a:t>
            </a:r>
            <a:r>
              <a:rPr lang="en-US" dirty="0" smtClean="0">
                <a:solidFill>
                  <a:srgbClr val="FF0000"/>
                </a:solidFill>
              </a:rPr>
              <a:t>, </a:t>
            </a:r>
            <a:r>
              <a:rPr lang="en-US" i="1" dirty="0" smtClean="0">
                <a:solidFill>
                  <a:srgbClr val="FF0000"/>
                </a:solidFill>
              </a:rPr>
              <a:t>369</a:t>
            </a:r>
            <a:r>
              <a:rPr lang="en-US" dirty="0" smtClean="0">
                <a:solidFill>
                  <a:srgbClr val="FF0000"/>
                </a:solidFill>
              </a:rPr>
              <a:t>, 56-66.</a:t>
            </a:r>
            <a:endParaRPr lang="en-US" dirty="0">
              <a:solidFill>
                <a:srgbClr val="FF0000"/>
              </a:solidFill>
            </a:endParaRPr>
          </a:p>
          <a:p>
            <a:pPr marL="0" indent="0">
              <a:buClr>
                <a:srgbClr val="FF0000"/>
              </a:buClr>
              <a:buNone/>
            </a:pPr>
            <a:endParaRPr lang="el-GR" dirty="0"/>
          </a:p>
        </p:txBody>
      </p:sp>
    </p:spTree>
    <p:extLst>
      <p:ext uri="{BB962C8B-B14F-4D97-AF65-F5344CB8AC3E}">
        <p14:creationId xmlns:p14="http://schemas.microsoft.com/office/powerpoint/2010/main" val="1697816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Intellectual disabilities</a:t>
            </a:r>
            <a:endParaRPr lang="el-GR" sz="3200" dirty="0">
              <a:solidFill>
                <a:srgbClr val="FF0000"/>
              </a:solidFill>
            </a:endParaRPr>
          </a:p>
        </p:txBody>
      </p:sp>
      <p:sp>
        <p:nvSpPr>
          <p:cNvPr id="3" name="Text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40677218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7350"/>
            <a:ext cx="10515600" cy="300038"/>
          </a:xfrm>
        </p:spPr>
        <p:txBody>
          <a:bodyPr>
            <a:normAutofit fontScale="90000"/>
          </a:bodyPr>
          <a:lstStyle/>
          <a:p>
            <a:pPr fontAlgn="ctr"/>
            <a:r>
              <a:rPr lang="en-US" sz="3600" dirty="0" smtClean="0">
                <a:solidFill>
                  <a:srgbClr val="FF0000"/>
                </a:solidFill>
              </a:rPr>
              <a:t>Strategies</a:t>
            </a:r>
            <a:r>
              <a:rPr lang="en-US" sz="3100" dirty="0" smtClean="0">
                <a:solidFill>
                  <a:srgbClr val="FF0000"/>
                </a:solidFill>
              </a:rPr>
              <a:t/>
            </a:r>
            <a:br>
              <a:rPr lang="en-US" sz="3100" dirty="0" smtClean="0">
                <a:solidFill>
                  <a:srgbClr val="FF0000"/>
                </a:solidFill>
              </a:rPr>
            </a:br>
            <a:r>
              <a:rPr lang="en-US" sz="3100" dirty="0">
                <a:solidFill>
                  <a:srgbClr val="FF0000"/>
                </a:solidFill>
              </a:rPr>
              <a:t/>
            </a:r>
            <a:br>
              <a:rPr lang="en-US" sz="3100" dirty="0">
                <a:solidFill>
                  <a:srgbClr val="FF0000"/>
                </a:solidFill>
              </a:rPr>
            </a:br>
            <a:r>
              <a:rPr lang="en-US" sz="2200" dirty="0" err="1" smtClean="0">
                <a:solidFill>
                  <a:srgbClr val="FF0000"/>
                </a:solidFill>
              </a:rPr>
              <a:t>Vakil</a:t>
            </a:r>
            <a:r>
              <a:rPr lang="en-US" sz="2200" dirty="0" smtClean="0">
                <a:solidFill>
                  <a:srgbClr val="FF0000"/>
                </a:solidFill>
              </a:rPr>
              <a:t> &amp; </a:t>
            </a:r>
            <a:r>
              <a:rPr lang="en-US" sz="2200" dirty="0" err="1">
                <a:solidFill>
                  <a:srgbClr val="FF0000"/>
                </a:solidFill>
              </a:rPr>
              <a:t>Lifshitz-Zehavi</a:t>
            </a:r>
            <a:r>
              <a:rPr lang="en-US" sz="2200" dirty="0">
                <a:solidFill>
                  <a:srgbClr val="FF0000"/>
                </a:solidFill>
              </a:rPr>
              <a:t>, (2012). </a:t>
            </a:r>
            <a:r>
              <a:rPr lang="en-US" sz="2200" dirty="0" smtClean="0">
                <a:solidFill>
                  <a:srgbClr val="FF0000"/>
                </a:solidFill>
              </a:rPr>
              <a:t>Solving </a:t>
            </a:r>
            <a:r>
              <a:rPr lang="en-US" sz="2200" dirty="0">
                <a:solidFill>
                  <a:srgbClr val="FF0000"/>
                </a:solidFill>
              </a:rPr>
              <a:t>the Raven Progressive Matrices by adults with intellectual disability with/without Down syndrome: Different cognitive patterns as indicated by </a:t>
            </a:r>
            <a:r>
              <a:rPr lang="en-US" sz="2200" dirty="0" smtClean="0">
                <a:solidFill>
                  <a:srgbClr val="FF0000"/>
                </a:solidFill>
              </a:rPr>
              <a:t>eye-movements. </a:t>
            </a:r>
            <a:r>
              <a:rPr lang="en-US" sz="2200" i="1" dirty="0">
                <a:solidFill>
                  <a:srgbClr val="FF0000"/>
                </a:solidFill>
              </a:rPr>
              <a:t>Research in Developmental </a:t>
            </a:r>
            <a:r>
              <a:rPr lang="en-US" sz="2200" i="1" dirty="0" smtClean="0">
                <a:solidFill>
                  <a:srgbClr val="FF0000"/>
                </a:solidFill>
              </a:rPr>
              <a:t>Disabilities</a:t>
            </a:r>
            <a:r>
              <a:rPr lang="en-US" sz="2200" dirty="0" smtClean="0">
                <a:solidFill>
                  <a:srgbClr val="FF0000"/>
                </a:solidFill>
              </a:rPr>
              <a:t>, </a:t>
            </a:r>
            <a:r>
              <a:rPr lang="en-US" sz="2200" i="1" dirty="0" smtClean="0">
                <a:solidFill>
                  <a:srgbClr val="FF0000"/>
                </a:solidFill>
              </a:rPr>
              <a:t>33,645-654</a:t>
            </a:r>
            <a:r>
              <a:rPr lang="en-US" dirty="0"/>
              <a:t/>
            </a:r>
            <a:br>
              <a:rPr lang="en-US" dirty="0"/>
            </a:br>
            <a:r>
              <a:rPr lang="en-US" dirty="0"/>
              <a:t/>
            </a:r>
            <a:br>
              <a:rPr lang="en-US" dirty="0"/>
            </a:br>
            <a:r>
              <a:rPr lang="en-US" dirty="0"/>
              <a:t/>
            </a:r>
            <a:br>
              <a:rPr lang="en-US" dirty="0"/>
            </a:br>
            <a:endParaRPr lang="el-GR" dirty="0"/>
          </a:p>
        </p:txBody>
      </p:sp>
      <p:sp>
        <p:nvSpPr>
          <p:cNvPr id="3" name="Content Placeholder 2"/>
          <p:cNvSpPr>
            <a:spLocks noGrp="1"/>
          </p:cNvSpPr>
          <p:nvPr>
            <p:ph idx="1"/>
          </p:nvPr>
        </p:nvSpPr>
        <p:spPr>
          <a:xfrm>
            <a:off x="838200" y="1957388"/>
            <a:ext cx="7815943" cy="4476069"/>
          </a:xfrm>
        </p:spPr>
        <p:txBody>
          <a:bodyPr>
            <a:normAutofit/>
          </a:bodyPr>
          <a:lstStyle/>
          <a:p>
            <a:pPr>
              <a:buClr>
                <a:srgbClr val="FF0000"/>
              </a:buClr>
            </a:pPr>
            <a:r>
              <a:rPr lang="en-US" dirty="0" smtClean="0"/>
              <a:t>Qualitative </a:t>
            </a:r>
            <a:r>
              <a:rPr lang="en-US" dirty="0"/>
              <a:t>analysis of information processing in Raven matrices </a:t>
            </a:r>
            <a:r>
              <a:rPr lang="en-US" dirty="0" smtClean="0"/>
              <a:t>performance</a:t>
            </a:r>
          </a:p>
          <a:p>
            <a:pPr>
              <a:buClr>
                <a:srgbClr val="FF0000"/>
              </a:buClr>
            </a:pPr>
            <a:r>
              <a:rPr lang="en-US" dirty="0" smtClean="0"/>
              <a:t>ID vs DS vs TD participants</a:t>
            </a:r>
          </a:p>
          <a:p>
            <a:pPr>
              <a:buClr>
                <a:srgbClr val="FF0000"/>
              </a:buClr>
            </a:pPr>
            <a:r>
              <a:rPr lang="en-US" sz="2200" dirty="0" smtClean="0"/>
              <a:t>TD </a:t>
            </a:r>
            <a:r>
              <a:rPr lang="en-US" sz="2200" dirty="0"/>
              <a:t>group spent more time on the matrices before shifting to the options, than the two ID </a:t>
            </a:r>
            <a:r>
              <a:rPr lang="en-US" sz="2200" dirty="0" smtClean="0"/>
              <a:t>groups</a:t>
            </a:r>
          </a:p>
          <a:p>
            <a:pPr>
              <a:buClr>
                <a:srgbClr val="FF0000"/>
              </a:buClr>
            </a:pPr>
            <a:r>
              <a:rPr lang="en-US" sz="2200" dirty="0"/>
              <a:t>TD group made significantly less switches from one rejoins to another, than the ID groups. </a:t>
            </a:r>
            <a:endParaRPr lang="en-US" sz="2200" dirty="0" smtClean="0"/>
          </a:p>
          <a:p>
            <a:pPr>
              <a:buClr>
                <a:srgbClr val="FF0000"/>
              </a:buClr>
            </a:pPr>
            <a:r>
              <a:rPr lang="en-US" sz="2200" dirty="0"/>
              <a:t>Constructive matching </a:t>
            </a:r>
            <a:r>
              <a:rPr lang="en-US" sz="2200" dirty="0" smtClean="0"/>
              <a:t>vs </a:t>
            </a:r>
            <a:r>
              <a:rPr lang="en-US" sz="2200" dirty="0"/>
              <a:t>Response </a:t>
            </a:r>
            <a:r>
              <a:rPr lang="en-US" sz="2200" dirty="0" smtClean="0"/>
              <a:t>elimination strategies</a:t>
            </a:r>
          </a:p>
          <a:p>
            <a:pPr>
              <a:buClr>
                <a:srgbClr val="FF0000"/>
              </a:buClr>
            </a:pPr>
            <a:r>
              <a:rPr lang="en-US" dirty="0" smtClean="0"/>
              <a:t>Eye </a:t>
            </a:r>
            <a:r>
              <a:rPr lang="en-US" dirty="0"/>
              <a:t>movements </a:t>
            </a:r>
            <a:r>
              <a:rPr lang="en-US" dirty="0" smtClean="0"/>
              <a:t>critical </a:t>
            </a:r>
            <a:r>
              <a:rPr lang="en-US" dirty="0"/>
              <a:t>in populations </a:t>
            </a:r>
            <a:r>
              <a:rPr lang="en-US" dirty="0" smtClean="0"/>
              <a:t>which </a:t>
            </a:r>
            <a:r>
              <a:rPr lang="en-US" dirty="0"/>
              <a:t>have difficulties explicitly expressing the strategy</a:t>
            </a:r>
            <a:endParaRPr lang="el-GR" dirty="0"/>
          </a:p>
        </p:txBody>
      </p:sp>
      <p:pic>
        <p:nvPicPr>
          <p:cNvPr id="5" name="Picture 4"/>
          <p:cNvPicPr>
            <a:picLocks noChangeAspect="1"/>
          </p:cNvPicPr>
          <p:nvPr/>
        </p:nvPicPr>
        <p:blipFill>
          <a:blip r:embed="rId2"/>
          <a:stretch>
            <a:fillRect/>
          </a:stretch>
        </p:blipFill>
        <p:spPr>
          <a:xfrm>
            <a:off x="8968468" y="2361524"/>
            <a:ext cx="2664000" cy="3012503"/>
          </a:xfrm>
          <a:prstGeom prst="rect">
            <a:avLst/>
          </a:prstGeom>
        </p:spPr>
      </p:pic>
    </p:spTree>
    <p:extLst>
      <p:ext uri="{BB962C8B-B14F-4D97-AF65-F5344CB8AC3E}">
        <p14:creationId xmlns:p14="http://schemas.microsoft.com/office/powerpoint/2010/main" val="76425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9251" y="1133474"/>
            <a:ext cx="3323673" cy="4486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4"/>
          <p:cNvSpPr>
            <a:spLocks noGrp="1"/>
          </p:cNvSpPr>
          <p:nvPr>
            <p:ph sz="half" idx="2"/>
          </p:nvPr>
        </p:nvSpPr>
        <p:spPr>
          <a:xfrm>
            <a:off x="6172200" y="1045029"/>
            <a:ext cx="5181600" cy="5131934"/>
          </a:xfrm>
        </p:spPr>
        <p:txBody>
          <a:bodyPr>
            <a:normAutofit/>
          </a:bodyPr>
          <a:lstStyle/>
          <a:p>
            <a:pPr marL="0" indent="0">
              <a:buNone/>
            </a:pPr>
            <a:r>
              <a:rPr lang="en-US" dirty="0" smtClean="0"/>
              <a:t>Rayner, K. (1998). </a:t>
            </a:r>
            <a:r>
              <a:rPr lang="en-US" dirty="0"/>
              <a:t>Eye Movements in Reading and Information Processing: </a:t>
            </a:r>
            <a:r>
              <a:rPr lang="en-US" dirty="0" smtClean="0"/>
              <a:t>20 </a:t>
            </a:r>
            <a:r>
              <a:rPr lang="en-US" dirty="0"/>
              <a:t>Years of </a:t>
            </a:r>
            <a:r>
              <a:rPr lang="en-US" dirty="0" smtClean="0"/>
              <a:t>Research. </a:t>
            </a:r>
            <a:r>
              <a:rPr lang="en-US" i="1" dirty="0"/>
              <a:t>Psychological </a:t>
            </a:r>
            <a:r>
              <a:rPr lang="en-US" i="1" dirty="0" smtClean="0"/>
              <a:t>Bulletin</a:t>
            </a:r>
            <a:r>
              <a:rPr lang="en-US" dirty="0" smtClean="0"/>
              <a:t>, </a:t>
            </a:r>
            <a:r>
              <a:rPr lang="en-US" i="1" dirty="0"/>
              <a:t>124</a:t>
            </a:r>
            <a:r>
              <a:rPr lang="en-US" dirty="0"/>
              <a:t>, </a:t>
            </a:r>
            <a:r>
              <a:rPr lang="en-US" dirty="0" smtClean="0"/>
              <a:t>372</a:t>
            </a:r>
            <a:r>
              <a:rPr lang="el-GR" dirty="0"/>
              <a:t>–</a:t>
            </a:r>
            <a:r>
              <a:rPr lang="en-US" dirty="0" smtClean="0"/>
              <a:t>422</a:t>
            </a:r>
          </a:p>
          <a:p>
            <a:pPr marL="0" indent="0">
              <a:buNone/>
            </a:pPr>
            <a:r>
              <a:rPr lang="en-US" dirty="0" smtClean="0"/>
              <a:t>Rayner, K. (2009). Eye </a:t>
            </a:r>
            <a:r>
              <a:rPr lang="en-US" dirty="0"/>
              <a:t>movements and attention in reading, </a:t>
            </a:r>
            <a:r>
              <a:rPr lang="en-US" dirty="0" smtClean="0"/>
              <a:t>scene perception</a:t>
            </a:r>
            <a:r>
              <a:rPr lang="en-US" dirty="0"/>
              <a:t>, and visual </a:t>
            </a:r>
            <a:r>
              <a:rPr lang="en-US" dirty="0" smtClean="0"/>
              <a:t>search. </a:t>
            </a:r>
            <a:r>
              <a:rPr lang="en-US" i="1" dirty="0" smtClean="0"/>
              <a:t>The Quarterly Journal of Experimental Psychology</a:t>
            </a:r>
            <a:r>
              <a:rPr lang="en-US" dirty="0" smtClean="0"/>
              <a:t>, </a:t>
            </a:r>
            <a:r>
              <a:rPr lang="el-GR" i="1" dirty="0" smtClean="0"/>
              <a:t>62</a:t>
            </a:r>
            <a:r>
              <a:rPr lang="el-GR" dirty="0" smtClean="0"/>
              <a:t>, 1457–150</a:t>
            </a:r>
            <a:r>
              <a:rPr lang="en-US" dirty="0" smtClean="0"/>
              <a:t>6</a:t>
            </a:r>
            <a:endParaRPr lang="en-US" dirty="0"/>
          </a:p>
          <a:p>
            <a:pPr marL="0" indent="0">
              <a:buNone/>
            </a:pPr>
            <a:endParaRPr lang="en-US" dirty="0"/>
          </a:p>
          <a:p>
            <a:endParaRPr lang="en-US" dirty="0"/>
          </a:p>
          <a:p>
            <a:pPr marL="0" indent="0">
              <a:buNone/>
            </a:pPr>
            <a:endParaRPr lang="el-GR" dirty="0"/>
          </a:p>
        </p:txBody>
      </p:sp>
      <p:sp>
        <p:nvSpPr>
          <p:cNvPr id="6" name="TextBox 5"/>
          <p:cNvSpPr txBox="1"/>
          <p:nvPr/>
        </p:nvSpPr>
        <p:spPr>
          <a:xfrm>
            <a:off x="1676386" y="435429"/>
            <a:ext cx="2029402" cy="523220"/>
          </a:xfrm>
          <a:prstGeom prst="rect">
            <a:avLst/>
          </a:prstGeom>
          <a:noFill/>
        </p:spPr>
        <p:txBody>
          <a:bodyPr wrap="none" rtlCol="0">
            <a:spAutoFit/>
          </a:bodyPr>
          <a:lstStyle/>
          <a:p>
            <a:r>
              <a:rPr lang="en-US" sz="2800" dirty="0" smtClean="0">
                <a:solidFill>
                  <a:srgbClr val="FF0000"/>
                </a:solidFill>
              </a:rPr>
              <a:t>Keith Rayner</a:t>
            </a:r>
            <a:endParaRPr lang="el-GR" sz="2800" dirty="0">
              <a:solidFill>
                <a:srgbClr val="FF0000"/>
              </a:solidFill>
            </a:endParaRPr>
          </a:p>
        </p:txBody>
      </p:sp>
    </p:spTree>
    <p:extLst>
      <p:ext uri="{BB962C8B-B14F-4D97-AF65-F5344CB8AC3E}">
        <p14:creationId xmlns:p14="http://schemas.microsoft.com/office/powerpoint/2010/main" val="216670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0000"/>
                </a:solidFill>
              </a:rPr>
              <a:t>Visual processing </a:t>
            </a:r>
            <a:r>
              <a:rPr lang="en-US" sz="3100" b="1" dirty="0" smtClean="0">
                <a:solidFill>
                  <a:srgbClr val="FF0000"/>
                </a:solidFill>
              </a:rPr>
              <a:t/>
            </a:r>
            <a:br>
              <a:rPr lang="en-US" sz="3100" b="1" dirty="0" smtClean="0">
                <a:solidFill>
                  <a:srgbClr val="FF0000"/>
                </a:solidFill>
              </a:rPr>
            </a:br>
            <a:r>
              <a:rPr lang="en-US" sz="3100" b="1" dirty="0">
                <a:solidFill>
                  <a:srgbClr val="FF0000"/>
                </a:solidFill>
              </a:rPr>
              <a:t/>
            </a:r>
            <a:br>
              <a:rPr lang="en-US" sz="3100" b="1" dirty="0">
                <a:solidFill>
                  <a:srgbClr val="FF0000"/>
                </a:solidFill>
              </a:rPr>
            </a:br>
            <a:r>
              <a:rPr lang="en-US" sz="2200" b="1" dirty="0" smtClean="0">
                <a:solidFill>
                  <a:srgbClr val="FF0000"/>
                </a:solidFill>
              </a:rPr>
              <a:t>Boot et al. (2013). </a:t>
            </a:r>
            <a:r>
              <a:rPr lang="el-GR" sz="2200" b="1" dirty="0" smtClean="0">
                <a:solidFill>
                  <a:srgbClr val="FF0000"/>
                </a:solidFill>
              </a:rPr>
              <a:t>Delayed </a:t>
            </a:r>
            <a:r>
              <a:rPr lang="el-GR" sz="2200" b="1" dirty="0">
                <a:solidFill>
                  <a:srgbClr val="FF0000"/>
                </a:solidFill>
              </a:rPr>
              <a:t>visual orienting responses in children with developmental and/or intellectual </a:t>
            </a:r>
            <a:r>
              <a:rPr lang="el-GR" sz="2200" b="1" dirty="0" smtClean="0">
                <a:solidFill>
                  <a:srgbClr val="FF0000"/>
                </a:solidFill>
              </a:rPr>
              <a:t>disabilities</a:t>
            </a:r>
            <a:r>
              <a:rPr lang="en-US" sz="2200" b="1" dirty="0">
                <a:solidFill>
                  <a:srgbClr val="FF0000"/>
                </a:solidFill>
              </a:rPr>
              <a:t>. </a:t>
            </a:r>
            <a:r>
              <a:rPr lang="en-US" sz="2200" b="1" i="1" dirty="0">
                <a:solidFill>
                  <a:srgbClr val="FF0000"/>
                </a:solidFill>
              </a:rPr>
              <a:t>Journal of Intellectual Disability Research</a:t>
            </a:r>
            <a:r>
              <a:rPr lang="en-US" sz="2200" b="1" dirty="0">
                <a:solidFill>
                  <a:srgbClr val="FF0000"/>
                </a:solidFill>
              </a:rPr>
              <a:t>, </a:t>
            </a:r>
            <a:r>
              <a:rPr lang="en-US" sz="2200" b="1" i="1" dirty="0">
                <a:solidFill>
                  <a:srgbClr val="FF0000"/>
                </a:solidFill>
              </a:rPr>
              <a:t>57</a:t>
            </a:r>
            <a:r>
              <a:rPr lang="en-US" sz="2200" b="1" dirty="0">
                <a:solidFill>
                  <a:srgbClr val="FF0000"/>
                </a:solidFill>
              </a:rPr>
              <a:t>, </a:t>
            </a:r>
            <a:r>
              <a:rPr lang="en-US" sz="2200" b="1" dirty="0" smtClean="0">
                <a:solidFill>
                  <a:srgbClr val="FF0000"/>
                </a:solidFill>
              </a:rPr>
              <a:t>1093–1103</a:t>
            </a:r>
            <a:r>
              <a:rPr lang="el-GR" b="1" dirty="0"/>
              <a:t/>
            </a:r>
            <a:br>
              <a:rPr lang="el-GR" b="1" dirty="0"/>
            </a:br>
            <a:endParaRPr lang="el-GR" dirty="0"/>
          </a:p>
        </p:txBody>
      </p:sp>
      <p:sp>
        <p:nvSpPr>
          <p:cNvPr id="3" name="Content Placeholder 2"/>
          <p:cNvSpPr>
            <a:spLocks noGrp="1"/>
          </p:cNvSpPr>
          <p:nvPr>
            <p:ph idx="1"/>
          </p:nvPr>
        </p:nvSpPr>
        <p:spPr/>
        <p:txBody>
          <a:bodyPr/>
          <a:lstStyle/>
          <a:p>
            <a:pPr>
              <a:buClr>
                <a:srgbClr val="FF0000"/>
              </a:buClr>
            </a:pPr>
            <a:r>
              <a:rPr lang="en-US" dirty="0"/>
              <a:t>Assessment of higher visual processing functions mostly requires active cooperation of participants, which is problematic in children with intellectual disabilities (ID</a:t>
            </a:r>
            <a:r>
              <a:rPr lang="en-US" dirty="0" smtClean="0"/>
              <a:t>)</a:t>
            </a:r>
          </a:p>
        </p:txBody>
      </p:sp>
    </p:spTree>
    <p:extLst>
      <p:ext uri="{BB962C8B-B14F-4D97-AF65-F5344CB8AC3E}">
        <p14:creationId xmlns:p14="http://schemas.microsoft.com/office/powerpoint/2010/main" val="780552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FF0000"/>
                </a:solidFill>
              </a:rPr>
              <a:t>Emotional status</a:t>
            </a:r>
            <a:endParaRPr lang="el-GR" sz="3200" dirty="0">
              <a:solidFill>
                <a:srgbClr val="FF0000"/>
              </a:solidFill>
            </a:endParaRP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506251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solidFill>
                  <a:srgbClr val="FF0000"/>
                </a:solidFill>
              </a:rPr>
              <a:t>Depression</a:t>
            </a:r>
            <a:r>
              <a:rPr lang="en-US" sz="2000" b="1" dirty="0" smtClean="0">
                <a:solidFill>
                  <a:srgbClr val="FF0000"/>
                </a:solidFill>
              </a:rPr>
              <a:t/>
            </a:r>
            <a:br>
              <a:rPr lang="en-US" sz="2000" b="1" dirty="0" smtClean="0">
                <a:solidFill>
                  <a:srgbClr val="FF0000"/>
                </a:solidFill>
              </a:rPr>
            </a:br>
            <a:r>
              <a:rPr lang="en-US" sz="2000" b="1" dirty="0">
                <a:solidFill>
                  <a:srgbClr val="FF0000"/>
                </a:solidFill>
              </a:rPr>
              <a:t/>
            </a:r>
            <a:br>
              <a:rPr lang="en-US" sz="2000" b="1" dirty="0">
                <a:solidFill>
                  <a:srgbClr val="FF0000"/>
                </a:solidFill>
              </a:rPr>
            </a:br>
            <a:r>
              <a:rPr lang="en-US" sz="2000" dirty="0" err="1" smtClean="0">
                <a:solidFill>
                  <a:srgbClr val="FF0000"/>
                </a:solidFill>
              </a:rPr>
              <a:t>Harrisson</a:t>
            </a:r>
            <a:r>
              <a:rPr lang="en-US" sz="2000" dirty="0">
                <a:solidFill>
                  <a:srgbClr val="FF0000"/>
                </a:solidFill>
              </a:rPr>
              <a:t> </a:t>
            </a:r>
            <a:r>
              <a:rPr lang="en-US" sz="2000" dirty="0" smtClean="0">
                <a:solidFill>
                  <a:srgbClr val="FF0000"/>
                </a:solidFill>
              </a:rPr>
              <a:t>&amp; Gibb(2015</a:t>
            </a:r>
            <a:r>
              <a:rPr lang="en-US" sz="2000" dirty="0">
                <a:solidFill>
                  <a:srgbClr val="FF0000"/>
                </a:solidFill>
              </a:rPr>
              <a:t>). Attentional Biases in Currently Depressed Children: An Eye-Tracking Study of Biases in Sustained Attention to Emotional Stimuli. </a:t>
            </a:r>
            <a:r>
              <a:rPr lang="en-US" sz="2000" i="1" dirty="0">
                <a:solidFill>
                  <a:srgbClr val="FF0000"/>
                </a:solidFill>
              </a:rPr>
              <a:t>Journal of Clinical Child &amp; Adolescent Psychology</a:t>
            </a:r>
            <a:r>
              <a:rPr lang="en-US" sz="2000" dirty="0">
                <a:solidFill>
                  <a:srgbClr val="FF0000"/>
                </a:solidFill>
              </a:rPr>
              <a:t>, </a:t>
            </a:r>
            <a:r>
              <a:rPr lang="en-US" sz="2000" i="1" dirty="0">
                <a:solidFill>
                  <a:srgbClr val="FF0000"/>
                </a:solidFill>
              </a:rPr>
              <a:t>44</a:t>
            </a:r>
            <a:r>
              <a:rPr lang="en-US" sz="2000" dirty="0">
                <a:solidFill>
                  <a:srgbClr val="FF0000"/>
                </a:solidFill>
              </a:rPr>
              <a:t>, 1008–1014</a:t>
            </a:r>
            <a:r>
              <a:rPr lang="el-GR" sz="2000" dirty="0"/>
              <a:t/>
            </a:r>
            <a:br>
              <a:rPr lang="el-GR" sz="2000" dirty="0"/>
            </a:br>
            <a:endParaRPr lang="el-GR" sz="2000" dirty="0"/>
          </a:p>
        </p:txBody>
      </p:sp>
      <p:sp>
        <p:nvSpPr>
          <p:cNvPr id="5" name="Content Placeholder 4"/>
          <p:cNvSpPr>
            <a:spLocks noGrp="1"/>
          </p:cNvSpPr>
          <p:nvPr>
            <p:ph idx="1"/>
          </p:nvPr>
        </p:nvSpPr>
        <p:spPr/>
        <p:txBody>
          <a:bodyPr/>
          <a:lstStyle/>
          <a:p>
            <a:pPr>
              <a:buClr>
                <a:srgbClr val="FF0000"/>
              </a:buClr>
            </a:pPr>
            <a:r>
              <a:rPr lang="en-US" dirty="0"/>
              <a:t> I</a:t>
            </a:r>
            <a:r>
              <a:rPr lang="en-US" dirty="0" smtClean="0"/>
              <a:t>nvestigate </a:t>
            </a:r>
            <a:r>
              <a:rPr lang="en-US" dirty="0"/>
              <a:t>the exact nature of attention biases among depressed </a:t>
            </a:r>
            <a:r>
              <a:rPr lang="en-US" dirty="0" smtClean="0"/>
              <a:t>children</a:t>
            </a:r>
          </a:p>
          <a:p>
            <a:pPr>
              <a:buClr>
                <a:srgbClr val="FF0000"/>
              </a:buClr>
            </a:pPr>
            <a:r>
              <a:rPr lang="en-US" dirty="0" smtClean="0"/>
              <a:t>Children 8-14 years old</a:t>
            </a:r>
          </a:p>
          <a:p>
            <a:pPr>
              <a:buClr>
                <a:srgbClr val="FF0000"/>
              </a:buClr>
            </a:pPr>
            <a:r>
              <a:rPr lang="en-US" dirty="0" smtClean="0"/>
              <a:t>Passive viewing task </a:t>
            </a:r>
            <a:r>
              <a:rPr lang="en-US" smtClean="0"/>
              <a:t>task</a:t>
            </a:r>
            <a:endParaRPr lang="en-US" dirty="0" smtClean="0"/>
          </a:p>
        </p:txBody>
      </p:sp>
    </p:spTree>
    <p:extLst>
      <p:ext uri="{BB962C8B-B14F-4D97-AF65-F5344CB8AC3E}">
        <p14:creationId xmlns:p14="http://schemas.microsoft.com/office/powerpoint/2010/main" val="828850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07552" y="424543"/>
            <a:ext cx="4292562" cy="5752420"/>
          </a:xfrm>
        </p:spPr>
        <p:txBody>
          <a:bodyPr>
            <a:normAutofit/>
          </a:bodyPr>
          <a:lstStyle/>
          <a:p>
            <a:pPr>
              <a:buClr>
                <a:srgbClr val="FF0000"/>
              </a:buClr>
            </a:pPr>
            <a:r>
              <a:rPr lang="en-US" dirty="0"/>
              <a:t>A</a:t>
            </a:r>
            <a:r>
              <a:rPr lang="en-US" dirty="0" smtClean="0"/>
              <a:t>ttentional </a:t>
            </a:r>
            <a:r>
              <a:rPr lang="en-US" dirty="0"/>
              <a:t>avoidance of sad facial </a:t>
            </a:r>
            <a:r>
              <a:rPr lang="en-US" dirty="0" err="1"/>
              <a:t>stimuil</a:t>
            </a:r>
            <a:r>
              <a:rPr lang="en-US" dirty="0"/>
              <a:t> </a:t>
            </a:r>
            <a:endParaRPr lang="en-US" dirty="0" smtClean="0"/>
          </a:p>
          <a:p>
            <a:pPr>
              <a:buClr>
                <a:srgbClr val="FF0000"/>
              </a:buClr>
            </a:pPr>
            <a:r>
              <a:rPr lang="en-US" dirty="0"/>
              <a:t>N</a:t>
            </a:r>
            <a:r>
              <a:rPr lang="en-US" dirty="0" smtClean="0"/>
              <a:t>ature </a:t>
            </a:r>
            <a:r>
              <a:rPr lang="en-US" dirty="0"/>
              <a:t>of </a:t>
            </a:r>
            <a:r>
              <a:rPr lang="en-US" dirty="0" smtClean="0"/>
              <a:t>attention </a:t>
            </a:r>
            <a:r>
              <a:rPr lang="en-US" dirty="0"/>
              <a:t>biases may reflect attentional avoidance of sad stimuli, rather than preferential </a:t>
            </a:r>
            <a:r>
              <a:rPr lang="en-US" dirty="0" smtClean="0"/>
              <a:t>attention</a:t>
            </a:r>
            <a:endParaRPr lang="el-GR" dirty="0"/>
          </a:p>
          <a:p>
            <a:endParaRPr lang="el-GR" dirty="0"/>
          </a:p>
        </p:txBody>
      </p:sp>
      <p:sp>
        <p:nvSpPr>
          <p:cNvPr id="4" name="Rectangle 3"/>
          <p:cNvSpPr/>
          <p:nvPr/>
        </p:nvSpPr>
        <p:spPr>
          <a:xfrm>
            <a:off x="609600" y="285851"/>
            <a:ext cx="3962399" cy="2794806"/>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2345379" y="1267755"/>
            <a:ext cx="490840" cy="830997"/>
          </a:xfrm>
          <a:prstGeom prst="rect">
            <a:avLst/>
          </a:prstGeom>
          <a:noFill/>
        </p:spPr>
        <p:txBody>
          <a:bodyPr wrap="none" rtlCol="0">
            <a:spAutoFit/>
          </a:bodyPr>
          <a:lstStyle/>
          <a:p>
            <a:r>
              <a:rPr lang="en-US" sz="4800" dirty="0" smtClean="0"/>
              <a:t>+</a:t>
            </a:r>
            <a:endParaRPr lang="el-GR" sz="4800" dirty="0"/>
          </a:p>
        </p:txBody>
      </p:sp>
      <p:sp>
        <p:nvSpPr>
          <p:cNvPr id="6" name="Rectangle 5"/>
          <p:cNvSpPr/>
          <p:nvPr/>
        </p:nvSpPr>
        <p:spPr>
          <a:xfrm>
            <a:off x="2345379" y="3616880"/>
            <a:ext cx="3962399" cy="2794806"/>
          </a:xfrm>
          <a:prstGeom prst="rect">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Picture 6"/>
          <p:cNvPicPr>
            <a:picLocks noChangeAspect="1"/>
          </p:cNvPicPr>
          <p:nvPr/>
        </p:nvPicPr>
        <p:blipFill>
          <a:blip r:embed="rId2"/>
          <a:stretch>
            <a:fillRect/>
          </a:stretch>
        </p:blipFill>
        <p:spPr>
          <a:xfrm>
            <a:off x="2590799" y="3787555"/>
            <a:ext cx="718458" cy="1059975"/>
          </a:xfrm>
          <a:prstGeom prst="rect">
            <a:avLst/>
          </a:prstGeom>
        </p:spPr>
      </p:pic>
      <p:pic>
        <p:nvPicPr>
          <p:cNvPr id="8" name="Picture 7"/>
          <p:cNvPicPr>
            <a:picLocks noChangeAspect="1"/>
          </p:cNvPicPr>
          <p:nvPr/>
        </p:nvPicPr>
        <p:blipFill>
          <a:blip r:embed="rId3"/>
          <a:stretch>
            <a:fillRect/>
          </a:stretch>
        </p:blipFill>
        <p:spPr>
          <a:xfrm>
            <a:off x="5280932" y="3740472"/>
            <a:ext cx="673554" cy="1031179"/>
          </a:xfrm>
          <a:prstGeom prst="rect">
            <a:avLst/>
          </a:prstGeom>
        </p:spPr>
      </p:pic>
      <p:pic>
        <p:nvPicPr>
          <p:cNvPr id="9" name="Picture 8"/>
          <p:cNvPicPr>
            <a:picLocks noChangeAspect="1"/>
          </p:cNvPicPr>
          <p:nvPr/>
        </p:nvPicPr>
        <p:blipFill>
          <a:blip r:embed="rId4"/>
          <a:stretch>
            <a:fillRect/>
          </a:stretch>
        </p:blipFill>
        <p:spPr>
          <a:xfrm>
            <a:off x="2590799" y="5107608"/>
            <a:ext cx="718458" cy="1044000"/>
          </a:xfrm>
          <a:prstGeom prst="rect">
            <a:avLst/>
          </a:prstGeom>
        </p:spPr>
      </p:pic>
      <p:pic>
        <p:nvPicPr>
          <p:cNvPr id="10" name="Picture 9"/>
          <p:cNvPicPr>
            <a:picLocks noChangeAspect="1"/>
          </p:cNvPicPr>
          <p:nvPr/>
        </p:nvPicPr>
        <p:blipFill>
          <a:blip r:embed="rId5"/>
          <a:stretch>
            <a:fillRect/>
          </a:stretch>
        </p:blipFill>
        <p:spPr>
          <a:xfrm>
            <a:off x="5280932" y="5107608"/>
            <a:ext cx="673554" cy="1044000"/>
          </a:xfrm>
          <a:prstGeom prst="rect">
            <a:avLst/>
          </a:prstGeom>
        </p:spPr>
      </p:pic>
      <p:sp>
        <p:nvSpPr>
          <p:cNvPr id="11" name="TextBox 10"/>
          <p:cNvSpPr txBox="1"/>
          <p:nvPr/>
        </p:nvSpPr>
        <p:spPr>
          <a:xfrm>
            <a:off x="4865914" y="1589314"/>
            <a:ext cx="391454" cy="369332"/>
          </a:xfrm>
          <a:prstGeom prst="rect">
            <a:avLst/>
          </a:prstGeom>
          <a:noFill/>
        </p:spPr>
        <p:txBody>
          <a:bodyPr wrap="none" rtlCol="0">
            <a:spAutoFit/>
          </a:bodyPr>
          <a:lstStyle/>
          <a:p>
            <a:r>
              <a:rPr lang="en-US" dirty="0" smtClean="0"/>
              <a:t>1s</a:t>
            </a:r>
            <a:endParaRPr lang="el-GR" dirty="0"/>
          </a:p>
        </p:txBody>
      </p:sp>
      <p:sp>
        <p:nvSpPr>
          <p:cNvPr id="12" name="TextBox 11"/>
          <p:cNvSpPr txBox="1"/>
          <p:nvPr/>
        </p:nvSpPr>
        <p:spPr>
          <a:xfrm>
            <a:off x="6515315" y="4829617"/>
            <a:ext cx="508473" cy="369332"/>
          </a:xfrm>
          <a:prstGeom prst="rect">
            <a:avLst/>
          </a:prstGeom>
          <a:noFill/>
        </p:spPr>
        <p:txBody>
          <a:bodyPr wrap="none" rtlCol="0">
            <a:spAutoFit/>
          </a:bodyPr>
          <a:lstStyle/>
          <a:p>
            <a:r>
              <a:rPr lang="en-US" dirty="0" smtClean="0"/>
              <a:t>20s</a:t>
            </a:r>
            <a:endParaRPr lang="el-GR" dirty="0"/>
          </a:p>
        </p:txBody>
      </p:sp>
    </p:spTree>
    <p:extLst>
      <p:ext uri="{BB962C8B-B14F-4D97-AF65-F5344CB8AC3E}">
        <p14:creationId xmlns:p14="http://schemas.microsoft.com/office/powerpoint/2010/main" val="33489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8457"/>
            <a:ext cx="10515600" cy="972231"/>
          </a:xfrm>
        </p:spPr>
        <p:txBody>
          <a:bodyPr>
            <a:normAutofit fontScale="90000"/>
          </a:bodyPr>
          <a:lstStyle/>
          <a:p>
            <a:r>
              <a:rPr lang="en-US" sz="3100" dirty="0" smtClean="0">
                <a:solidFill>
                  <a:srgbClr val="FF0000"/>
                </a:solidFill>
              </a:rPr>
              <a:t>Anxiety and Executive Functioning</a:t>
            </a:r>
            <a:r>
              <a:rPr lang="en-US" sz="3100" b="1" dirty="0" smtClean="0">
                <a:solidFill>
                  <a:srgbClr val="FF0000"/>
                </a:solidFill>
              </a:rPr>
              <a:t/>
            </a:r>
            <a:br>
              <a:rPr lang="en-US" sz="3100" b="1" dirty="0" smtClean="0">
                <a:solidFill>
                  <a:srgbClr val="FF0000"/>
                </a:solidFill>
              </a:rPr>
            </a:br>
            <a:r>
              <a:rPr lang="en-US" sz="3100" b="1" dirty="0" smtClean="0">
                <a:solidFill>
                  <a:srgbClr val="FF0000"/>
                </a:solidFill>
              </a:rPr>
              <a:t/>
            </a:r>
            <a:br>
              <a:rPr lang="en-US" sz="3100" b="1" dirty="0" smtClean="0">
                <a:solidFill>
                  <a:srgbClr val="FF0000"/>
                </a:solidFill>
              </a:rPr>
            </a:br>
            <a:r>
              <a:rPr lang="en-US" sz="2200" dirty="0" err="1">
                <a:solidFill>
                  <a:srgbClr val="FF0000"/>
                </a:solidFill>
              </a:rPr>
              <a:t>Derakshan</a:t>
            </a:r>
            <a:r>
              <a:rPr lang="en-US" sz="2200" dirty="0">
                <a:solidFill>
                  <a:srgbClr val="FF0000"/>
                </a:solidFill>
              </a:rPr>
              <a:t>, </a:t>
            </a:r>
            <a:r>
              <a:rPr lang="en-US" sz="2200" dirty="0" smtClean="0">
                <a:solidFill>
                  <a:srgbClr val="FF0000"/>
                </a:solidFill>
              </a:rPr>
              <a:t>N. et al.  </a:t>
            </a:r>
            <a:r>
              <a:rPr lang="en-US" sz="2200" dirty="0">
                <a:solidFill>
                  <a:srgbClr val="FF0000"/>
                </a:solidFill>
              </a:rPr>
              <a:t>(2009). Anxiety, Inhibition, Efficiency, and Effectiveness: An Investigation Using the </a:t>
            </a:r>
            <a:r>
              <a:rPr lang="en-US" sz="2200" dirty="0" err="1">
                <a:solidFill>
                  <a:srgbClr val="FF0000"/>
                </a:solidFill>
              </a:rPr>
              <a:t>Antisaccade</a:t>
            </a:r>
            <a:r>
              <a:rPr lang="en-US" sz="2200" dirty="0">
                <a:solidFill>
                  <a:srgbClr val="FF0000"/>
                </a:solidFill>
              </a:rPr>
              <a:t> Task. </a:t>
            </a:r>
            <a:r>
              <a:rPr lang="en-US" sz="2200" i="1" dirty="0" err="1">
                <a:solidFill>
                  <a:srgbClr val="FF0000"/>
                </a:solidFill>
              </a:rPr>
              <a:t>Exp</a:t>
            </a:r>
            <a:r>
              <a:rPr lang="en-US" sz="2200" i="1" dirty="0">
                <a:solidFill>
                  <a:srgbClr val="FF0000"/>
                </a:solidFill>
              </a:rPr>
              <a:t> Psychol.</a:t>
            </a:r>
            <a:r>
              <a:rPr lang="en-US" sz="2200" dirty="0">
                <a:solidFill>
                  <a:srgbClr val="FF0000"/>
                </a:solidFill>
              </a:rPr>
              <a:t> , </a:t>
            </a:r>
            <a:r>
              <a:rPr lang="en-US" sz="2200" i="1" dirty="0">
                <a:solidFill>
                  <a:srgbClr val="FF0000"/>
                </a:solidFill>
              </a:rPr>
              <a:t>56</a:t>
            </a:r>
            <a:r>
              <a:rPr lang="en-US" sz="2200" dirty="0">
                <a:solidFill>
                  <a:srgbClr val="FF0000"/>
                </a:solidFill>
              </a:rPr>
              <a:t>, 48–55.</a:t>
            </a:r>
            <a:r>
              <a:rPr lang="el-GR" dirty="0"/>
              <a:t/>
            </a:r>
            <a:br>
              <a:rPr lang="el-GR" dirty="0"/>
            </a:br>
            <a:r>
              <a:rPr lang="en-US" dirty="0" smtClean="0"/>
              <a:t/>
            </a:r>
            <a:br>
              <a:rPr lang="en-US" dirty="0" smtClean="0"/>
            </a:br>
            <a:endParaRPr lang="el-GR" sz="2800" dirty="0"/>
          </a:p>
        </p:txBody>
      </p:sp>
      <p:sp>
        <p:nvSpPr>
          <p:cNvPr id="3" name="Content Placeholder 2"/>
          <p:cNvSpPr>
            <a:spLocks noGrp="1"/>
          </p:cNvSpPr>
          <p:nvPr>
            <p:ph idx="1"/>
          </p:nvPr>
        </p:nvSpPr>
        <p:spPr>
          <a:xfrm>
            <a:off x="838200" y="1937657"/>
            <a:ext cx="10515600" cy="4239306"/>
          </a:xfrm>
        </p:spPr>
        <p:txBody>
          <a:bodyPr>
            <a:normAutofit/>
          </a:bodyPr>
          <a:lstStyle/>
          <a:p>
            <a:pPr>
              <a:buClr>
                <a:srgbClr val="FF0000"/>
              </a:buClr>
            </a:pPr>
            <a:r>
              <a:rPr lang="en-US" dirty="0"/>
              <a:t>Effects of anxiety on the </a:t>
            </a:r>
            <a:r>
              <a:rPr lang="en-US" dirty="0" err="1"/>
              <a:t>antisaccade</a:t>
            </a:r>
            <a:r>
              <a:rPr lang="en-US" dirty="0"/>
              <a:t> task were </a:t>
            </a:r>
            <a:r>
              <a:rPr lang="en-US" dirty="0" smtClean="0"/>
              <a:t>assessed</a:t>
            </a:r>
          </a:p>
          <a:p>
            <a:pPr>
              <a:buClr>
                <a:srgbClr val="FF0000"/>
              </a:buClr>
            </a:pPr>
            <a:r>
              <a:rPr lang="en-US" dirty="0" smtClean="0"/>
              <a:t>LA and HA adults</a:t>
            </a:r>
          </a:p>
          <a:p>
            <a:pPr>
              <a:buClr>
                <a:srgbClr val="FF0000"/>
              </a:buClr>
            </a:pPr>
            <a:r>
              <a:rPr lang="en-US" dirty="0" err="1" smtClean="0"/>
              <a:t>Antisaccade</a:t>
            </a:r>
            <a:r>
              <a:rPr lang="en-US" dirty="0" smtClean="0"/>
              <a:t> Task </a:t>
            </a:r>
          </a:p>
          <a:p>
            <a:endParaRPr lang="el-GR" dirty="0"/>
          </a:p>
        </p:txBody>
      </p:sp>
    </p:spTree>
    <p:extLst>
      <p:ext uri="{BB962C8B-B14F-4D97-AF65-F5344CB8AC3E}">
        <p14:creationId xmlns:p14="http://schemas.microsoft.com/office/powerpoint/2010/main" val="4730454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2914" y="242886"/>
            <a:ext cx="4386943" cy="6383036"/>
          </a:xfrm>
        </p:spPr>
        <p:txBody>
          <a:bodyPr>
            <a:normAutofit/>
          </a:bodyPr>
          <a:lstStyle/>
          <a:p>
            <a:pPr>
              <a:buClr>
                <a:srgbClr val="FF0000"/>
              </a:buClr>
            </a:pPr>
            <a:r>
              <a:rPr lang="en-US" dirty="0" smtClean="0"/>
              <a:t>HA </a:t>
            </a:r>
            <a:r>
              <a:rPr lang="en-US" dirty="0"/>
              <a:t>participants had longer correct </a:t>
            </a:r>
            <a:r>
              <a:rPr lang="en-US" dirty="0" err="1"/>
              <a:t>antisaccade</a:t>
            </a:r>
            <a:r>
              <a:rPr lang="en-US" dirty="0"/>
              <a:t> latencies than </a:t>
            </a:r>
            <a:r>
              <a:rPr lang="en-US" dirty="0" smtClean="0"/>
              <a:t>LA participants</a:t>
            </a:r>
          </a:p>
          <a:p>
            <a:pPr>
              <a:buClr>
                <a:srgbClr val="FF0000"/>
              </a:buClr>
              <a:buFont typeface="Wingdings" panose="05000000000000000000" pitchFamily="2" charset="2"/>
              <a:buChar char="ü"/>
            </a:pPr>
            <a:r>
              <a:rPr lang="en-US" dirty="0" smtClean="0"/>
              <a:t>Especially in </a:t>
            </a:r>
            <a:r>
              <a:rPr lang="en-US" dirty="0"/>
              <a:t>threatening cues than positive or neutral </a:t>
            </a:r>
            <a:r>
              <a:rPr lang="en-US" dirty="0" smtClean="0"/>
              <a:t>ones </a:t>
            </a:r>
          </a:p>
          <a:p>
            <a:pPr marL="0" indent="0">
              <a:buNone/>
            </a:pPr>
            <a:endParaRPr lang="el-GR" dirty="0"/>
          </a:p>
        </p:txBody>
      </p:sp>
      <p:pic>
        <p:nvPicPr>
          <p:cNvPr id="4" name="Picture 3"/>
          <p:cNvPicPr>
            <a:picLocks noChangeAspect="1"/>
          </p:cNvPicPr>
          <p:nvPr/>
        </p:nvPicPr>
        <p:blipFill>
          <a:blip r:embed="rId2"/>
          <a:stretch>
            <a:fillRect/>
          </a:stretch>
        </p:blipFill>
        <p:spPr>
          <a:xfrm>
            <a:off x="555849" y="242886"/>
            <a:ext cx="6048000" cy="6383036"/>
          </a:xfrm>
          <a:prstGeom prst="rect">
            <a:avLst/>
          </a:prstGeom>
        </p:spPr>
      </p:pic>
      <p:pic>
        <p:nvPicPr>
          <p:cNvPr id="5" name="Picture 4"/>
          <p:cNvPicPr>
            <a:picLocks noChangeAspect="1"/>
          </p:cNvPicPr>
          <p:nvPr/>
        </p:nvPicPr>
        <p:blipFill>
          <a:blip r:embed="rId3"/>
          <a:stretch>
            <a:fillRect/>
          </a:stretch>
        </p:blipFill>
        <p:spPr>
          <a:xfrm>
            <a:off x="1111703" y="3294158"/>
            <a:ext cx="360000" cy="5511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a:stretch>
            <a:fillRect/>
          </a:stretch>
        </p:blipFill>
        <p:spPr>
          <a:xfrm>
            <a:off x="3996417" y="3294158"/>
            <a:ext cx="360000" cy="5511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4785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Teachers’ attention</a:t>
            </a:r>
            <a:endParaRPr lang="el-GR" sz="3200" dirty="0">
              <a:solidFill>
                <a:srgbClr val="FF0000"/>
              </a:solidFill>
            </a:endParaRPr>
          </a:p>
        </p:txBody>
      </p:sp>
      <p:sp>
        <p:nvSpPr>
          <p:cNvPr id="4" name="Text Placeholder 3"/>
          <p:cNvSpPr>
            <a:spLocks noGrp="1"/>
          </p:cNvSpPr>
          <p:nvPr>
            <p:ph type="body" idx="1"/>
          </p:nvPr>
        </p:nvSpPr>
        <p:spPr/>
        <p:txBody>
          <a:bodyPr/>
          <a:lstStyle/>
          <a:p>
            <a:endParaRPr lang="el-GR"/>
          </a:p>
        </p:txBody>
      </p:sp>
    </p:spTree>
    <p:extLst>
      <p:ext uri="{BB962C8B-B14F-4D97-AF65-F5344CB8AC3E}">
        <p14:creationId xmlns:p14="http://schemas.microsoft.com/office/powerpoint/2010/main" val="6391040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solidFill>
                  <a:srgbClr val="FF0000"/>
                </a:solidFill>
              </a:rPr>
              <a:t>Wolf et al. (2016). </a:t>
            </a:r>
            <a:r>
              <a:rPr lang="el-GR" sz="2200" dirty="0" smtClean="0">
                <a:solidFill>
                  <a:srgbClr val="FF0000"/>
                </a:solidFill>
              </a:rPr>
              <a:t>Teacher </a:t>
            </a:r>
            <a:r>
              <a:rPr lang="el-GR" sz="2200" dirty="0">
                <a:solidFill>
                  <a:srgbClr val="FF0000"/>
                </a:solidFill>
              </a:rPr>
              <a:t>vision: </a:t>
            </a:r>
            <a:r>
              <a:rPr lang="en-US" sz="2200" dirty="0" smtClean="0">
                <a:solidFill>
                  <a:srgbClr val="FF0000"/>
                </a:solidFill>
              </a:rPr>
              <a:t>E</a:t>
            </a:r>
            <a:r>
              <a:rPr lang="el-GR" sz="2200" dirty="0" smtClean="0">
                <a:solidFill>
                  <a:srgbClr val="FF0000"/>
                </a:solidFill>
              </a:rPr>
              <a:t>xpert </a:t>
            </a:r>
            <a:r>
              <a:rPr lang="el-GR" sz="2200" dirty="0">
                <a:solidFill>
                  <a:srgbClr val="FF0000"/>
                </a:solidFill>
              </a:rPr>
              <a:t>and novice teachers’ perception of problematic classroom management </a:t>
            </a:r>
            <a:r>
              <a:rPr lang="el-GR" sz="2200" dirty="0" smtClean="0">
                <a:solidFill>
                  <a:srgbClr val="FF0000"/>
                </a:solidFill>
              </a:rPr>
              <a:t>scenes</a:t>
            </a:r>
            <a:r>
              <a:rPr lang="en-US" sz="2200" dirty="0">
                <a:solidFill>
                  <a:srgbClr val="FF0000"/>
                </a:solidFill>
              </a:rPr>
              <a:t>. </a:t>
            </a:r>
            <a:r>
              <a:rPr lang="en-US" sz="2200" i="1" dirty="0" err="1">
                <a:solidFill>
                  <a:srgbClr val="FF0000"/>
                </a:solidFill>
              </a:rPr>
              <a:t>Instr</a:t>
            </a:r>
            <a:r>
              <a:rPr lang="en-US" sz="2200" i="1" dirty="0">
                <a:solidFill>
                  <a:srgbClr val="FF0000"/>
                </a:solidFill>
              </a:rPr>
              <a:t> </a:t>
            </a:r>
            <a:r>
              <a:rPr lang="en-US" sz="2200" i="1" dirty="0" smtClean="0">
                <a:solidFill>
                  <a:srgbClr val="FF0000"/>
                </a:solidFill>
              </a:rPr>
              <a:t>Sci,44,243–265</a:t>
            </a:r>
            <a:r>
              <a:rPr lang="en-US" sz="2200" dirty="0" smtClean="0">
                <a:solidFill>
                  <a:srgbClr val="FF0000"/>
                </a:solidFill>
              </a:rPr>
              <a:t> </a:t>
            </a:r>
            <a:r>
              <a:rPr lang="el-GR" b="1" dirty="0"/>
              <a:t/>
            </a:r>
            <a:br>
              <a:rPr lang="el-GR" b="1" dirty="0"/>
            </a:br>
            <a:endParaRPr lang="el-GR" dirty="0"/>
          </a:p>
        </p:txBody>
      </p:sp>
      <p:sp>
        <p:nvSpPr>
          <p:cNvPr id="3" name="Content Placeholder 2"/>
          <p:cNvSpPr>
            <a:spLocks noGrp="1"/>
          </p:cNvSpPr>
          <p:nvPr>
            <p:ph idx="1"/>
          </p:nvPr>
        </p:nvSpPr>
        <p:spPr/>
        <p:txBody>
          <a:bodyPr/>
          <a:lstStyle/>
          <a:p>
            <a:pPr>
              <a:buClr>
                <a:srgbClr val="FF0000"/>
              </a:buClr>
            </a:pPr>
            <a:r>
              <a:rPr lang="en-US" dirty="0"/>
              <a:t>D</a:t>
            </a:r>
            <a:r>
              <a:rPr lang="en-US" dirty="0" smtClean="0"/>
              <a:t>ifferences </a:t>
            </a:r>
            <a:r>
              <a:rPr lang="en-US" dirty="0"/>
              <a:t>in how expert and novice teachers perceive problematic classroom </a:t>
            </a:r>
            <a:r>
              <a:rPr lang="en-US" dirty="0" smtClean="0"/>
              <a:t>scenes</a:t>
            </a:r>
          </a:p>
          <a:p>
            <a:pPr>
              <a:buClr>
                <a:srgbClr val="FF0000"/>
              </a:buClr>
            </a:pPr>
            <a:r>
              <a:rPr lang="en-US" dirty="0" smtClean="0"/>
              <a:t>Experienced and novice teachers</a:t>
            </a:r>
          </a:p>
          <a:p>
            <a:pPr>
              <a:buClr>
                <a:srgbClr val="FF0000"/>
              </a:buClr>
            </a:pPr>
            <a:r>
              <a:rPr lang="en-US" dirty="0" smtClean="0"/>
              <a:t>Viewing videos of authentic lessons</a:t>
            </a:r>
            <a:endParaRPr lang="el-GR" dirty="0"/>
          </a:p>
        </p:txBody>
      </p:sp>
    </p:spTree>
    <p:extLst>
      <p:ext uri="{BB962C8B-B14F-4D97-AF65-F5344CB8AC3E}">
        <p14:creationId xmlns:p14="http://schemas.microsoft.com/office/powerpoint/2010/main" val="25145317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8722" y="417443"/>
            <a:ext cx="6912000" cy="5744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208722" y="417443"/>
            <a:ext cx="6912000" cy="5744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7354956" y="1812524"/>
            <a:ext cx="4462670" cy="2215991"/>
          </a:xfrm>
          <a:prstGeom prst="rect">
            <a:avLst/>
          </a:prstGeom>
          <a:noFill/>
        </p:spPr>
        <p:txBody>
          <a:bodyPr wrap="square" rtlCol="0">
            <a:spAutoFit/>
          </a:bodyPr>
          <a:lstStyle/>
          <a:p>
            <a:pPr marL="342900" indent="-342900">
              <a:buClr>
                <a:srgbClr val="FF0000"/>
              </a:buClr>
              <a:buFont typeface="Arial" panose="020B0604020202020204" pitchFamily="34" charset="0"/>
              <a:buChar char="•"/>
            </a:pPr>
            <a:r>
              <a:rPr lang="en-US" sz="2400" dirty="0"/>
              <a:t>Expert teachers focused </a:t>
            </a:r>
            <a:r>
              <a:rPr lang="en-US" sz="2400" dirty="0" smtClean="0"/>
              <a:t>on </a:t>
            </a:r>
            <a:r>
              <a:rPr lang="en-US" sz="2400" dirty="0"/>
              <a:t>areas </a:t>
            </a:r>
            <a:r>
              <a:rPr lang="en-US" sz="2400" dirty="0" smtClean="0"/>
              <a:t>with </a:t>
            </a:r>
            <a:r>
              <a:rPr lang="en-US" sz="2400" dirty="0"/>
              <a:t>relevant </a:t>
            </a:r>
            <a:r>
              <a:rPr lang="en-US" sz="2400" dirty="0" smtClean="0"/>
              <a:t>information available</a:t>
            </a:r>
          </a:p>
          <a:p>
            <a:pPr marL="342900" indent="-342900">
              <a:buClr>
                <a:srgbClr val="FF0000"/>
              </a:buClr>
              <a:buFont typeface="Arial" panose="020B0604020202020204" pitchFamily="34" charset="0"/>
              <a:buChar char="•"/>
            </a:pPr>
            <a:r>
              <a:rPr lang="en-US" sz="2400" dirty="0"/>
              <a:t>N</a:t>
            </a:r>
            <a:r>
              <a:rPr lang="en-US" sz="2400" dirty="0" smtClean="0"/>
              <a:t>ovice </a:t>
            </a:r>
            <a:r>
              <a:rPr lang="en-US" sz="2400" dirty="0"/>
              <a:t>teachers’ attention </a:t>
            </a:r>
            <a:r>
              <a:rPr lang="en-US" sz="2400" dirty="0" smtClean="0"/>
              <a:t>scattered </a:t>
            </a:r>
            <a:r>
              <a:rPr lang="en-US" sz="2400" dirty="0"/>
              <a:t>across the </a:t>
            </a:r>
            <a:r>
              <a:rPr lang="en-US" sz="2400" dirty="0" smtClean="0"/>
              <a:t>classroom</a:t>
            </a:r>
            <a:endParaRPr lang="el-GR" sz="2400" dirty="0"/>
          </a:p>
          <a:p>
            <a:endParaRPr lang="el-GR" dirty="0"/>
          </a:p>
        </p:txBody>
      </p:sp>
    </p:spTree>
    <p:extLst>
      <p:ext uri="{BB962C8B-B14F-4D97-AF65-F5344CB8AC3E}">
        <p14:creationId xmlns:p14="http://schemas.microsoft.com/office/powerpoint/2010/main" val="391288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FF0000"/>
                </a:solidFill>
              </a:rPr>
              <a:t>Multimedia learning and Educational </a:t>
            </a:r>
            <a:r>
              <a:rPr lang="en-US" sz="3200" dirty="0">
                <a:solidFill>
                  <a:srgbClr val="FF0000"/>
                </a:solidFill>
              </a:rPr>
              <a:t>computer games</a:t>
            </a:r>
            <a:endParaRPr lang="el-GR" sz="3200" dirty="0">
              <a:solidFill>
                <a:srgbClr val="FF0000"/>
              </a:solidFill>
            </a:endParaRP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1072225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err="1" smtClean="0">
                <a:solidFill>
                  <a:srgbClr val="FF0000"/>
                </a:solidFill>
              </a:rPr>
              <a:t>Parafoveal</a:t>
            </a:r>
            <a:r>
              <a:rPr lang="en-US" sz="3600" dirty="0" smtClean="0">
                <a:solidFill>
                  <a:srgbClr val="FF0000"/>
                </a:solidFill>
              </a:rPr>
              <a:t> Processing and Perceptual Span</a:t>
            </a: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sz="2200" dirty="0" smtClean="0">
                <a:solidFill>
                  <a:srgbClr val="FF0000"/>
                </a:solidFill>
              </a:rPr>
              <a:t>Yan et al. (2013). </a:t>
            </a:r>
            <a:r>
              <a:rPr lang="en-US" sz="2200" dirty="0" err="1" smtClean="0">
                <a:solidFill>
                  <a:srgbClr val="FF0000"/>
                </a:solidFill>
              </a:rPr>
              <a:t>Parafoveal</a:t>
            </a:r>
            <a:r>
              <a:rPr lang="en-US" sz="2200" dirty="0" smtClean="0">
                <a:solidFill>
                  <a:srgbClr val="FF0000"/>
                </a:solidFill>
              </a:rPr>
              <a:t> </a:t>
            </a:r>
            <a:r>
              <a:rPr lang="en-US" sz="2200" dirty="0">
                <a:solidFill>
                  <a:srgbClr val="FF0000"/>
                </a:solidFill>
              </a:rPr>
              <a:t>processing efficiency in rapid automatized naming: A comparison between Chinese normal and dyslexic </a:t>
            </a:r>
            <a:r>
              <a:rPr lang="en-US" sz="2200" dirty="0" smtClean="0">
                <a:solidFill>
                  <a:srgbClr val="FF0000"/>
                </a:solidFill>
              </a:rPr>
              <a:t>children. </a:t>
            </a:r>
            <a:r>
              <a:rPr lang="en-US" sz="2400" dirty="0">
                <a:solidFill>
                  <a:srgbClr val="FF0000"/>
                </a:solidFill>
              </a:rPr>
              <a:t>Journal of Experimental Child Psychology</a:t>
            </a:r>
            <a:endParaRPr lang="el-GR" sz="2200" dirty="0">
              <a:solidFill>
                <a:srgbClr val="FF0000"/>
              </a:solidFill>
            </a:endParaRPr>
          </a:p>
        </p:txBody>
      </p:sp>
      <p:sp>
        <p:nvSpPr>
          <p:cNvPr id="3" name="Content Placeholder 2"/>
          <p:cNvSpPr>
            <a:spLocks noGrp="1"/>
          </p:cNvSpPr>
          <p:nvPr>
            <p:ph idx="1"/>
          </p:nvPr>
        </p:nvSpPr>
        <p:spPr>
          <a:xfrm>
            <a:off x="838200" y="2079171"/>
            <a:ext cx="10515600" cy="4097792"/>
          </a:xfrm>
        </p:spPr>
        <p:txBody>
          <a:bodyPr/>
          <a:lstStyle/>
          <a:p>
            <a:pPr>
              <a:buClr>
                <a:srgbClr val="FF0000"/>
              </a:buClr>
            </a:pPr>
            <a:r>
              <a:rPr lang="en-US" dirty="0" smtClean="0"/>
              <a:t>Do children with dyslexia suffer </a:t>
            </a:r>
            <a:r>
              <a:rPr lang="en-US" dirty="0"/>
              <a:t>less than normal readers from removing </a:t>
            </a:r>
            <a:r>
              <a:rPr lang="en-US" dirty="0" err="1"/>
              <a:t>parafoveal</a:t>
            </a:r>
            <a:r>
              <a:rPr lang="en-US" dirty="0"/>
              <a:t> </a:t>
            </a:r>
            <a:r>
              <a:rPr lang="en-US" dirty="0" smtClean="0"/>
              <a:t>preview?</a:t>
            </a:r>
          </a:p>
          <a:p>
            <a:pPr>
              <a:buClr>
                <a:srgbClr val="FF0000"/>
              </a:buClr>
            </a:pPr>
            <a:r>
              <a:rPr lang="en-US" dirty="0" smtClean="0"/>
              <a:t>Children with and without dyslexia Grade 5</a:t>
            </a:r>
            <a:endParaRPr lang="el-GR" dirty="0"/>
          </a:p>
        </p:txBody>
      </p:sp>
    </p:spTree>
    <p:extLst>
      <p:ext uri="{BB962C8B-B14F-4D97-AF65-F5344CB8AC3E}">
        <p14:creationId xmlns:p14="http://schemas.microsoft.com/office/powerpoint/2010/main" val="1195606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7630"/>
            <a:ext cx="10515600" cy="973058"/>
          </a:xfrm>
        </p:spPr>
        <p:txBody>
          <a:bodyPr>
            <a:normAutofit fontScale="90000"/>
          </a:bodyPr>
          <a:lstStyle/>
          <a:p>
            <a:r>
              <a:rPr lang="en-US" sz="3600" dirty="0">
                <a:solidFill>
                  <a:srgbClr val="FF0000"/>
                </a:solidFill>
              </a:rPr>
              <a:t>Multimedia learning </a:t>
            </a:r>
            <a:r>
              <a:rPr lang="en-US" sz="3200" dirty="0" smtClean="0">
                <a:solidFill>
                  <a:srgbClr val="FF0000"/>
                </a:solidFill>
              </a:rPr>
              <a:t/>
            </a:r>
            <a:br>
              <a:rPr lang="en-US" sz="3200" dirty="0" smtClean="0">
                <a:solidFill>
                  <a:srgbClr val="FF0000"/>
                </a:solidFill>
              </a:rPr>
            </a:br>
            <a:r>
              <a:rPr lang="en-US" sz="3200" dirty="0">
                <a:solidFill>
                  <a:srgbClr val="FF0000"/>
                </a:solidFill>
              </a:rPr>
              <a:t/>
            </a:r>
            <a:br>
              <a:rPr lang="en-US" sz="3200" dirty="0">
                <a:solidFill>
                  <a:srgbClr val="FF0000"/>
                </a:solidFill>
              </a:rPr>
            </a:br>
            <a:r>
              <a:rPr lang="en-US" sz="2200" dirty="0" smtClean="0">
                <a:solidFill>
                  <a:srgbClr val="FF0000"/>
                </a:solidFill>
              </a:rPr>
              <a:t>Andresen et al.  (2019). </a:t>
            </a:r>
            <a:r>
              <a:rPr lang="el-GR" sz="2200" dirty="0" smtClean="0">
                <a:solidFill>
                  <a:srgbClr val="FF0000"/>
                </a:solidFill>
              </a:rPr>
              <a:t>Processing </a:t>
            </a:r>
            <a:r>
              <a:rPr lang="el-GR" sz="2200" dirty="0">
                <a:solidFill>
                  <a:srgbClr val="FF0000"/>
                </a:solidFill>
              </a:rPr>
              <a:t>and learning from multiple sources: A comparative case study of students with dyslexia working in a multiple source multimedia </a:t>
            </a:r>
            <a:r>
              <a:rPr lang="el-GR" sz="2200" dirty="0" smtClean="0">
                <a:solidFill>
                  <a:srgbClr val="FF0000"/>
                </a:solidFill>
              </a:rPr>
              <a:t>context</a:t>
            </a:r>
            <a:r>
              <a:rPr lang="en-US" sz="2200" dirty="0" smtClean="0">
                <a:solidFill>
                  <a:srgbClr val="FF0000"/>
                </a:solidFill>
              </a:rPr>
              <a:t>. </a:t>
            </a:r>
            <a:r>
              <a:rPr lang="en-US" sz="2200" i="1" dirty="0" smtClean="0">
                <a:solidFill>
                  <a:srgbClr val="FF0000"/>
                </a:solidFill>
              </a:rPr>
              <a:t>Frontline Learning Research</a:t>
            </a:r>
            <a:r>
              <a:rPr lang="en-US" sz="2200" dirty="0" smtClean="0">
                <a:solidFill>
                  <a:srgbClr val="FF0000"/>
                </a:solidFill>
              </a:rPr>
              <a:t>, </a:t>
            </a:r>
            <a:r>
              <a:rPr lang="en-US" sz="2200" i="1" dirty="0" smtClean="0">
                <a:solidFill>
                  <a:srgbClr val="FF0000"/>
                </a:solidFill>
              </a:rPr>
              <a:t>7</a:t>
            </a:r>
            <a:r>
              <a:rPr lang="en-US" sz="2200" dirty="0" smtClean="0">
                <a:solidFill>
                  <a:srgbClr val="FF0000"/>
                </a:solidFill>
              </a:rPr>
              <a:t>, 1</a:t>
            </a:r>
            <a:r>
              <a:rPr lang="it-IT" sz="2200" dirty="0">
                <a:solidFill>
                  <a:srgbClr val="FF0000"/>
                </a:solidFill>
              </a:rPr>
              <a:t>–</a:t>
            </a:r>
            <a:r>
              <a:rPr lang="en-US" sz="2200" dirty="0" smtClean="0">
                <a:solidFill>
                  <a:srgbClr val="FF0000"/>
                </a:solidFill>
              </a:rPr>
              <a:t>26. </a:t>
            </a:r>
            <a:r>
              <a:rPr lang="el-GR" dirty="0"/>
              <a:t/>
            </a:r>
            <a:br>
              <a:rPr lang="el-GR" dirty="0"/>
            </a:br>
            <a:endParaRPr lang="el-GR" dirty="0"/>
          </a:p>
        </p:txBody>
      </p:sp>
      <p:sp>
        <p:nvSpPr>
          <p:cNvPr id="3" name="Content Placeholder 2"/>
          <p:cNvSpPr>
            <a:spLocks noGrp="1"/>
          </p:cNvSpPr>
          <p:nvPr>
            <p:ph idx="1"/>
          </p:nvPr>
        </p:nvSpPr>
        <p:spPr/>
        <p:txBody>
          <a:bodyPr>
            <a:normAutofit/>
          </a:bodyPr>
          <a:lstStyle/>
          <a:p>
            <a:pPr>
              <a:buClr>
                <a:srgbClr val="FF0000"/>
              </a:buClr>
            </a:pPr>
            <a:r>
              <a:rPr lang="en-US" dirty="0"/>
              <a:t> </a:t>
            </a:r>
            <a:r>
              <a:rPr lang="en-US" dirty="0" smtClean="0"/>
              <a:t>How students </a:t>
            </a:r>
            <a:r>
              <a:rPr lang="en-US" dirty="0"/>
              <a:t>with dyslexia </a:t>
            </a:r>
            <a:r>
              <a:rPr lang="en-US" dirty="0" smtClean="0"/>
              <a:t>process and integrate information </a:t>
            </a:r>
            <a:r>
              <a:rPr lang="en-US" dirty="0"/>
              <a:t>in a multiple source multimedia </a:t>
            </a:r>
            <a:r>
              <a:rPr lang="en-US" dirty="0" smtClean="0"/>
              <a:t>context</a:t>
            </a:r>
          </a:p>
          <a:p>
            <a:pPr>
              <a:buClr>
                <a:srgbClr val="FF0000"/>
              </a:buClr>
            </a:pPr>
            <a:r>
              <a:rPr lang="en-US" dirty="0" smtClean="0"/>
              <a:t>10</a:t>
            </a:r>
            <a:r>
              <a:rPr lang="en-US" baseline="30000" dirty="0" smtClean="0"/>
              <a:t>th</a:t>
            </a:r>
            <a:r>
              <a:rPr lang="en-US" dirty="0" smtClean="0"/>
              <a:t>-grade students with dyslexia</a:t>
            </a:r>
          </a:p>
          <a:p>
            <a:pPr>
              <a:buClr>
                <a:srgbClr val="FF0000"/>
              </a:buClr>
            </a:pPr>
            <a:r>
              <a:rPr lang="en-US" dirty="0" smtClean="0"/>
              <a:t>Eye-tracked while interacting with web-pages related to “Sunbathing and Health” including text, video, and picture</a:t>
            </a:r>
          </a:p>
          <a:p>
            <a:pPr>
              <a:buClr>
                <a:srgbClr val="FF0000"/>
              </a:buClr>
            </a:pPr>
            <a:r>
              <a:rPr lang="en-US" dirty="0" smtClean="0"/>
              <a:t>Follow-up interviews: watching the eye-movement videos and explaining the reasons for their processing pattern </a:t>
            </a:r>
          </a:p>
          <a:p>
            <a:pPr>
              <a:buClr>
                <a:srgbClr val="FF0000"/>
              </a:buClr>
            </a:pPr>
            <a:r>
              <a:rPr lang="en-US" dirty="0" smtClean="0"/>
              <a:t>Different strategy and processing patterns between participants</a:t>
            </a:r>
          </a:p>
          <a:p>
            <a:pPr>
              <a:buClr>
                <a:srgbClr val="FF0000"/>
              </a:buClr>
            </a:pPr>
            <a:r>
              <a:rPr lang="en-US" dirty="0" smtClean="0"/>
              <a:t>Integrating of text information was problematic</a:t>
            </a:r>
          </a:p>
        </p:txBody>
      </p:sp>
    </p:spTree>
    <p:extLst>
      <p:ext uri="{BB962C8B-B14F-4D97-AF65-F5344CB8AC3E}">
        <p14:creationId xmlns:p14="http://schemas.microsoft.com/office/powerpoint/2010/main" val="142089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a:solidFill>
                  <a:srgbClr val="FF0000"/>
                </a:solidFill>
              </a:rPr>
              <a:t>Educational Games </a:t>
            </a:r>
            <a:r>
              <a:rPr lang="en-US" sz="3100" dirty="0" smtClean="0">
                <a:solidFill>
                  <a:srgbClr val="FF0000"/>
                </a:solidFill>
              </a:rPr>
              <a:t/>
            </a:r>
            <a:br>
              <a:rPr lang="en-US" sz="3100" dirty="0" smtClean="0">
                <a:solidFill>
                  <a:srgbClr val="FF0000"/>
                </a:solidFill>
              </a:rPr>
            </a:br>
            <a:r>
              <a:rPr lang="en-US" sz="3100" dirty="0">
                <a:solidFill>
                  <a:srgbClr val="FF0000"/>
                </a:solidFill>
              </a:rPr>
              <a:t/>
            </a:r>
            <a:br>
              <a:rPr lang="en-US" sz="3100" dirty="0">
                <a:solidFill>
                  <a:srgbClr val="FF0000"/>
                </a:solidFill>
              </a:rPr>
            </a:br>
            <a:r>
              <a:rPr lang="en-US" sz="2200" dirty="0" err="1" smtClean="0">
                <a:solidFill>
                  <a:srgbClr val="FF0000"/>
                </a:solidFill>
              </a:rPr>
              <a:t>Conati</a:t>
            </a:r>
            <a:r>
              <a:rPr lang="en-US" sz="2200" dirty="0" smtClean="0">
                <a:solidFill>
                  <a:srgbClr val="FF0000"/>
                </a:solidFill>
              </a:rPr>
              <a:t> et al.  (2013). Understanding </a:t>
            </a:r>
            <a:r>
              <a:rPr lang="en-US" sz="2200" dirty="0">
                <a:solidFill>
                  <a:srgbClr val="FF0000"/>
                </a:solidFill>
              </a:rPr>
              <a:t>Attention to Adaptive Hints in Educational Games: An Eye-Tracking Study. </a:t>
            </a:r>
            <a:r>
              <a:rPr lang="en-US" sz="2200" dirty="0" err="1">
                <a:solidFill>
                  <a:srgbClr val="FF0000"/>
                </a:solidFill>
              </a:rPr>
              <a:t>Int</a:t>
            </a:r>
            <a:r>
              <a:rPr lang="en-US" sz="2200" dirty="0">
                <a:solidFill>
                  <a:srgbClr val="FF0000"/>
                </a:solidFill>
              </a:rPr>
              <a:t> J </a:t>
            </a:r>
            <a:r>
              <a:rPr lang="en-US" sz="2200" dirty="0" err="1">
                <a:solidFill>
                  <a:srgbClr val="FF0000"/>
                </a:solidFill>
              </a:rPr>
              <a:t>Artif</a:t>
            </a:r>
            <a:r>
              <a:rPr lang="en-US" sz="2200" dirty="0">
                <a:solidFill>
                  <a:srgbClr val="FF0000"/>
                </a:solidFill>
              </a:rPr>
              <a:t> </a:t>
            </a:r>
            <a:r>
              <a:rPr lang="en-US" sz="2200" dirty="0" err="1">
                <a:solidFill>
                  <a:srgbClr val="FF0000"/>
                </a:solidFill>
              </a:rPr>
              <a:t>Intell</a:t>
            </a:r>
            <a:r>
              <a:rPr lang="en-US" sz="2200" dirty="0">
                <a:solidFill>
                  <a:srgbClr val="FF0000"/>
                </a:solidFill>
              </a:rPr>
              <a:t> </a:t>
            </a:r>
            <a:r>
              <a:rPr lang="en-US" sz="2200" dirty="0" err="1" smtClean="0">
                <a:solidFill>
                  <a:srgbClr val="FF0000"/>
                </a:solidFill>
              </a:rPr>
              <a:t>Educ</a:t>
            </a:r>
            <a:r>
              <a:rPr lang="en-US" sz="2200" dirty="0" smtClean="0">
                <a:solidFill>
                  <a:srgbClr val="FF0000"/>
                </a:solidFill>
              </a:rPr>
              <a:t>, 23, 136–161 </a:t>
            </a:r>
            <a:r>
              <a:rPr lang="en-US" dirty="0"/>
              <a:t/>
            </a:r>
            <a:br>
              <a:rPr lang="en-US" dirty="0"/>
            </a:br>
            <a:endParaRPr lang="el-GR" dirty="0"/>
          </a:p>
        </p:txBody>
      </p:sp>
      <p:sp>
        <p:nvSpPr>
          <p:cNvPr id="5" name="Content Placeholder 4"/>
          <p:cNvSpPr>
            <a:spLocks noGrp="1"/>
          </p:cNvSpPr>
          <p:nvPr>
            <p:ph idx="1"/>
          </p:nvPr>
        </p:nvSpPr>
        <p:spPr/>
        <p:txBody>
          <a:bodyPr>
            <a:normAutofit/>
          </a:bodyPr>
          <a:lstStyle/>
          <a:p>
            <a:pPr>
              <a:buClr>
                <a:srgbClr val="FF0000"/>
              </a:buClr>
            </a:pPr>
            <a:r>
              <a:rPr lang="en-US" dirty="0"/>
              <a:t>F</a:t>
            </a:r>
            <a:r>
              <a:rPr lang="en-US" dirty="0" smtClean="0"/>
              <a:t>actors </a:t>
            </a:r>
            <a:r>
              <a:rPr lang="en-US" dirty="0"/>
              <a:t>affecting student attention to user-adaptive hints </a:t>
            </a:r>
            <a:r>
              <a:rPr lang="en-US" dirty="0" smtClean="0"/>
              <a:t>in </a:t>
            </a:r>
            <a:r>
              <a:rPr lang="en-US" dirty="0"/>
              <a:t>educational computer </a:t>
            </a:r>
            <a:r>
              <a:rPr lang="en-US" dirty="0" smtClean="0"/>
              <a:t>game (hint </a:t>
            </a:r>
            <a:r>
              <a:rPr lang="en-US" dirty="0" err="1" smtClean="0"/>
              <a:t>timing,prior</a:t>
            </a:r>
            <a:r>
              <a:rPr lang="en-US" dirty="0" smtClean="0"/>
              <a:t> knowledge, attitude towards help)</a:t>
            </a:r>
          </a:p>
          <a:p>
            <a:pPr>
              <a:buClr>
                <a:srgbClr val="FF0000"/>
              </a:buClr>
            </a:pPr>
            <a:r>
              <a:rPr lang="en-US" dirty="0"/>
              <a:t>A</a:t>
            </a:r>
            <a:r>
              <a:rPr lang="en-US" dirty="0" smtClean="0"/>
              <a:t>ttention </a:t>
            </a:r>
            <a:r>
              <a:rPr lang="en-US" dirty="0"/>
              <a:t>patterns on the game adaptive-hints </a:t>
            </a:r>
            <a:endParaRPr lang="en-US" dirty="0" smtClean="0"/>
          </a:p>
          <a:p>
            <a:pPr>
              <a:buClr>
                <a:srgbClr val="FF0000"/>
              </a:buClr>
            </a:pPr>
            <a:r>
              <a:rPr lang="en-US" dirty="0" smtClean="0"/>
              <a:t>Children Grades 5 and 6</a:t>
            </a:r>
          </a:p>
        </p:txBody>
      </p:sp>
    </p:spTree>
    <p:extLst>
      <p:ext uri="{BB962C8B-B14F-4D97-AF65-F5344CB8AC3E}">
        <p14:creationId xmlns:p14="http://schemas.microsoft.com/office/powerpoint/2010/main" val="4738076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6225" y="424543"/>
            <a:ext cx="4229100" cy="5695270"/>
          </a:xfrm>
        </p:spPr>
        <p:txBody>
          <a:bodyPr/>
          <a:lstStyle/>
          <a:p>
            <a:pPr>
              <a:buClr>
                <a:srgbClr val="FF0000"/>
              </a:buClr>
            </a:pPr>
            <a:r>
              <a:rPr lang="en-US" dirty="0"/>
              <a:t>Prime </a:t>
            </a:r>
            <a:r>
              <a:rPr lang="en-US" dirty="0" smtClean="0"/>
              <a:t>Climb</a:t>
            </a:r>
          </a:p>
          <a:p>
            <a:pPr marL="0" indent="0">
              <a:buClr>
                <a:srgbClr val="FF0000"/>
              </a:buClr>
              <a:buNone/>
            </a:pPr>
            <a:r>
              <a:rPr lang="en-US" i="1" dirty="0" smtClean="0"/>
              <a:t>Number factorization game</a:t>
            </a:r>
            <a:endParaRPr lang="en-US" i="1" dirty="0"/>
          </a:p>
          <a:p>
            <a:pPr>
              <a:buClr>
                <a:srgbClr val="FF0000"/>
              </a:buClr>
              <a:buFont typeface="Wingdings" panose="05000000000000000000" pitchFamily="2" charset="2"/>
              <a:buChar char="ü"/>
            </a:pPr>
            <a:r>
              <a:rPr lang="en-US" dirty="0" smtClean="0"/>
              <a:t>Definitions: “</a:t>
            </a:r>
            <a:r>
              <a:rPr lang="en-US" i="1" dirty="0" smtClean="0"/>
              <a:t>Factors are..</a:t>
            </a:r>
            <a:r>
              <a:rPr lang="en-US" dirty="0" smtClean="0"/>
              <a:t>”</a:t>
            </a:r>
            <a:endParaRPr lang="en-US" dirty="0"/>
          </a:p>
          <a:p>
            <a:pPr>
              <a:buClr>
                <a:srgbClr val="FF0000"/>
              </a:buClr>
              <a:buFont typeface="Wingdings" panose="05000000000000000000" pitchFamily="2" charset="2"/>
              <a:buChar char="ü"/>
            </a:pPr>
            <a:r>
              <a:rPr lang="en-US" dirty="0" smtClean="0"/>
              <a:t>Tool : “</a:t>
            </a:r>
            <a:r>
              <a:rPr lang="en-US" i="1" dirty="0" smtClean="0"/>
              <a:t>Use magnifying glass.</a:t>
            </a:r>
            <a:r>
              <a:rPr lang="en-US" dirty="0" smtClean="0"/>
              <a:t>.”</a:t>
            </a:r>
            <a:endParaRPr lang="en-US" dirty="0"/>
          </a:p>
          <a:p>
            <a:pPr>
              <a:buClr>
                <a:srgbClr val="FF0000"/>
              </a:buClr>
              <a:buFont typeface="Wingdings" panose="05000000000000000000" pitchFamily="2" charset="2"/>
              <a:buChar char="ü"/>
            </a:pPr>
            <a:r>
              <a:rPr lang="en-US" dirty="0" smtClean="0"/>
              <a:t>Bottom-out: “</a:t>
            </a:r>
            <a:r>
              <a:rPr lang="en-US" i="1" dirty="0" smtClean="0"/>
              <a:t>You fell because..</a:t>
            </a:r>
            <a:r>
              <a:rPr lang="en-US" dirty="0" smtClean="0"/>
              <a:t>”</a:t>
            </a:r>
            <a:endParaRPr lang="en-US" dirty="0"/>
          </a:p>
          <a:p>
            <a:endParaRPr lang="el-GR" dirty="0"/>
          </a:p>
        </p:txBody>
      </p:sp>
      <p:pic>
        <p:nvPicPr>
          <p:cNvPr id="4" name="Picture 3"/>
          <p:cNvPicPr>
            <a:picLocks noChangeAspect="1"/>
          </p:cNvPicPr>
          <p:nvPr/>
        </p:nvPicPr>
        <p:blipFill>
          <a:blip r:embed="rId2"/>
          <a:stretch>
            <a:fillRect/>
          </a:stretch>
        </p:blipFill>
        <p:spPr>
          <a:xfrm>
            <a:off x="495300" y="854075"/>
            <a:ext cx="7128000" cy="4577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531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262" y="742950"/>
            <a:ext cx="5348288" cy="3533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stretch>
            <a:fillRect/>
          </a:stretch>
        </p:blipFill>
        <p:spPr>
          <a:xfrm>
            <a:off x="6248400" y="742950"/>
            <a:ext cx="5200650" cy="3533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le 4"/>
          <p:cNvSpPr>
            <a:spLocks noGrp="1"/>
          </p:cNvSpPr>
          <p:nvPr>
            <p:ph type="title"/>
          </p:nvPr>
        </p:nvSpPr>
        <p:spPr>
          <a:xfrm>
            <a:off x="807243" y="0"/>
            <a:ext cx="10515600" cy="742950"/>
          </a:xfrm>
        </p:spPr>
        <p:txBody>
          <a:bodyPr>
            <a:normAutofit/>
          </a:bodyPr>
          <a:lstStyle/>
          <a:p>
            <a:r>
              <a:rPr lang="en-US" sz="2400" i="1" dirty="0" smtClean="0">
                <a:solidFill>
                  <a:srgbClr val="FF0000"/>
                </a:solidFill>
              </a:rPr>
              <a:t>Why is eye-tracking better than hint-display time?</a:t>
            </a:r>
            <a:endParaRPr lang="el-GR" sz="2400" i="1" dirty="0">
              <a:solidFill>
                <a:srgbClr val="FF0000"/>
              </a:solidFill>
            </a:endParaRPr>
          </a:p>
        </p:txBody>
      </p:sp>
      <p:sp>
        <p:nvSpPr>
          <p:cNvPr id="7" name="TextBox 6"/>
          <p:cNvSpPr txBox="1"/>
          <p:nvPr/>
        </p:nvSpPr>
        <p:spPr>
          <a:xfrm>
            <a:off x="195262" y="4805362"/>
            <a:ext cx="11739562" cy="2400657"/>
          </a:xfrm>
          <a:prstGeom prst="rect">
            <a:avLst/>
          </a:prstGeom>
          <a:noFill/>
        </p:spPr>
        <p:txBody>
          <a:bodyPr wrap="square" rtlCol="0">
            <a:spAutoFit/>
          </a:bodyPr>
          <a:lstStyle/>
          <a:p>
            <a:pPr marL="342900" indent="-342900">
              <a:buClr>
                <a:srgbClr val="FF0000"/>
              </a:buClr>
              <a:buFont typeface="Arial" panose="020B0604020202020204" pitchFamily="34" charset="0"/>
              <a:buChar char="•"/>
            </a:pPr>
            <a:r>
              <a:rPr lang="en-US" sz="2400" dirty="0" smtClean="0"/>
              <a:t>Eye-tracking measures: total fixation time, fixation per word, time to first fixation</a:t>
            </a:r>
          </a:p>
          <a:p>
            <a:pPr marL="342900" indent="-342900">
              <a:buClr>
                <a:srgbClr val="FF0000"/>
              </a:buClr>
              <a:buFont typeface="Arial" panose="020B0604020202020204" pitchFamily="34" charset="0"/>
              <a:buChar char="•"/>
            </a:pPr>
            <a:r>
              <a:rPr lang="en-US" sz="2400" dirty="0" smtClean="0"/>
              <a:t>Improved </a:t>
            </a:r>
            <a:r>
              <a:rPr lang="en-US" sz="2400" dirty="0"/>
              <a:t>attention to hints is a worthwhile </a:t>
            </a:r>
            <a:r>
              <a:rPr lang="en-US" sz="2400" dirty="0" smtClean="0"/>
              <a:t>goal</a:t>
            </a:r>
            <a:r>
              <a:rPr lang="en-US" sz="2400" dirty="0" smtClean="0">
                <a:sym typeface="Wingdings" panose="05000000000000000000" pitchFamily="2" charset="2"/>
              </a:rPr>
              <a:t> </a:t>
            </a:r>
            <a:r>
              <a:rPr lang="en-US" sz="2400" dirty="0" smtClean="0"/>
              <a:t>when </a:t>
            </a:r>
            <a:r>
              <a:rPr lang="en-US" sz="2400" dirty="0"/>
              <a:t>they are attended to hints can positively affect a student’s performance with the </a:t>
            </a:r>
            <a:r>
              <a:rPr lang="en-US" sz="2400" dirty="0" smtClean="0"/>
              <a:t>game</a:t>
            </a:r>
          </a:p>
          <a:p>
            <a:pPr>
              <a:buClr>
                <a:srgbClr val="FF0000"/>
              </a:buClr>
            </a:pPr>
            <a:r>
              <a:rPr lang="en-US" sz="2400" dirty="0" smtClean="0"/>
              <a:t>e.g., definitions hints change</a:t>
            </a:r>
            <a:r>
              <a:rPr lang="en-US" sz="2400" dirty="0"/>
              <a:t>s</a:t>
            </a:r>
            <a:r>
              <a:rPr lang="en-US" sz="2400" dirty="0" smtClean="0"/>
              <a:t> to more interesting and relevant </a:t>
            </a:r>
            <a:endParaRPr lang="el-GR" sz="2400" dirty="0"/>
          </a:p>
          <a:p>
            <a:endParaRPr lang="en-US" dirty="0" smtClean="0"/>
          </a:p>
          <a:p>
            <a:endParaRPr lang="en-US" dirty="0"/>
          </a:p>
          <a:p>
            <a:endParaRPr lang="el-GR" dirty="0"/>
          </a:p>
        </p:txBody>
      </p:sp>
    </p:spTree>
    <p:extLst>
      <p:ext uri="{BB962C8B-B14F-4D97-AF65-F5344CB8AC3E}">
        <p14:creationId xmlns:p14="http://schemas.microsoft.com/office/powerpoint/2010/main" val="191317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solidFill>
                  <a:srgbClr val="FF0000"/>
                </a:solidFill>
              </a:rPr>
              <a:t>Eye-tracking as a tool</a:t>
            </a:r>
            <a:endParaRPr lang="el-GR" sz="3200" dirty="0">
              <a:solidFill>
                <a:srgbClr val="FF0000"/>
              </a:solidFill>
            </a:endParaRP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30804210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696686"/>
            <a:ext cx="10515600" cy="994002"/>
          </a:xfrm>
        </p:spPr>
        <p:txBody>
          <a:bodyPr>
            <a:normAutofit fontScale="90000"/>
          </a:bodyPr>
          <a:lstStyle/>
          <a:p>
            <a:r>
              <a:rPr lang="en-US" sz="3600" dirty="0">
                <a:solidFill>
                  <a:srgbClr val="FF0000"/>
                </a:solidFill>
              </a:rPr>
              <a:t>S</a:t>
            </a:r>
            <a:r>
              <a:rPr lang="el-GR" sz="3600" dirty="0">
                <a:solidFill>
                  <a:srgbClr val="FF0000"/>
                </a:solidFill>
              </a:rPr>
              <a:t>imulated thalamic visual </a:t>
            </a:r>
            <a:r>
              <a:rPr lang="el-GR" sz="3600" dirty="0" smtClean="0">
                <a:solidFill>
                  <a:srgbClr val="FF0000"/>
                </a:solidFill>
              </a:rPr>
              <a:t>prostheses</a:t>
            </a: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sz="2200" dirty="0" err="1" smtClean="0">
                <a:solidFill>
                  <a:srgbClr val="FF0000"/>
                </a:solidFill>
              </a:rPr>
              <a:t>Rassia</a:t>
            </a:r>
            <a:r>
              <a:rPr lang="en-US" sz="2200" dirty="0">
                <a:solidFill>
                  <a:srgbClr val="FF0000"/>
                </a:solidFill>
              </a:rPr>
              <a:t> </a:t>
            </a:r>
            <a:r>
              <a:rPr lang="en-US" sz="2200" dirty="0" smtClean="0">
                <a:solidFill>
                  <a:srgbClr val="FF0000"/>
                </a:solidFill>
              </a:rPr>
              <a:t>&amp; </a:t>
            </a:r>
            <a:r>
              <a:rPr lang="en-US" sz="2200" dirty="0" err="1" smtClean="0">
                <a:solidFill>
                  <a:srgbClr val="FF0000"/>
                </a:solidFill>
              </a:rPr>
              <a:t>Pezaris</a:t>
            </a:r>
            <a:r>
              <a:rPr lang="en-US" sz="2200" dirty="0">
                <a:solidFill>
                  <a:srgbClr val="FF0000"/>
                </a:solidFill>
              </a:rPr>
              <a:t> </a:t>
            </a:r>
            <a:r>
              <a:rPr lang="en-US" sz="2200" dirty="0" smtClean="0">
                <a:solidFill>
                  <a:srgbClr val="FF0000"/>
                </a:solidFill>
              </a:rPr>
              <a:t>(2018</a:t>
            </a:r>
            <a:r>
              <a:rPr lang="en-US" sz="2200" dirty="0">
                <a:solidFill>
                  <a:srgbClr val="FF0000"/>
                </a:solidFill>
              </a:rPr>
              <a:t>). </a:t>
            </a:r>
            <a:r>
              <a:rPr lang="el-GR" sz="2200" dirty="0">
                <a:solidFill>
                  <a:srgbClr val="FF0000"/>
                </a:solidFill>
              </a:rPr>
              <a:t>Improvement in reading performance through training with simulated thalamic visual prostheses</a:t>
            </a:r>
            <a:r>
              <a:rPr lang="en-US" sz="2200" dirty="0">
                <a:solidFill>
                  <a:srgbClr val="FF0000"/>
                </a:solidFill>
              </a:rPr>
              <a:t>. </a:t>
            </a:r>
            <a:r>
              <a:rPr lang="en-US" sz="2200" i="1" dirty="0">
                <a:solidFill>
                  <a:srgbClr val="FF0000"/>
                </a:solidFill>
              </a:rPr>
              <a:t>Nature</a:t>
            </a:r>
            <a:r>
              <a:rPr lang="en-US" sz="2200" dirty="0">
                <a:solidFill>
                  <a:srgbClr val="FF0000"/>
                </a:solidFill>
              </a:rPr>
              <a:t>,  </a:t>
            </a:r>
            <a:r>
              <a:rPr lang="en-US" sz="2200" i="1" dirty="0">
                <a:solidFill>
                  <a:srgbClr val="FF0000"/>
                </a:solidFill>
              </a:rPr>
              <a:t>8</a:t>
            </a:r>
            <a:r>
              <a:rPr lang="en-US" sz="2200" dirty="0">
                <a:solidFill>
                  <a:srgbClr val="FF0000"/>
                </a:solidFill>
              </a:rPr>
              <a:t>, </a:t>
            </a:r>
            <a:r>
              <a:rPr lang="en-US" sz="2200" dirty="0" smtClean="0">
                <a:solidFill>
                  <a:srgbClr val="FF0000"/>
                </a:solidFill>
              </a:rPr>
              <a:t>16310 </a:t>
            </a:r>
            <a:r>
              <a:rPr lang="el-GR" dirty="0"/>
              <a:t/>
            </a:r>
            <a:br>
              <a:rPr lang="el-GR" dirty="0"/>
            </a:br>
            <a:endParaRPr lang="el-GR" dirty="0"/>
          </a:p>
        </p:txBody>
      </p:sp>
      <p:sp>
        <p:nvSpPr>
          <p:cNvPr id="5" name="Content Placeholder 4"/>
          <p:cNvSpPr>
            <a:spLocks noGrp="1"/>
          </p:cNvSpPr>
          <p:nvPr>
            <p:ph idx="1"/>
          </p:nvPr>
        </p:nvSpPr>
        <p:spPr>
          <a:xfrm>
            <a:off x="838200" y="2275113"/>
            <a:ext cx="10515600" cy="3901849"/>
          </a:xfrm>
        </p:spPr>
        <p:txBody>
          <a:bodyPr/>
          <a:lstStyle/>
          <a:p>
            <a:pPr>
              <a:buClr>
                <a:srgbClr val="FF0000"/>
              </a:buClr>
            </a:pPr>
            <a:r>
              <a:rPr lang="en-US" dirty="0"/>
              <a:t>Simulations of artificial vision </a:t>
            </a:r>
          </a:p>
          <a:p>
            <a:pPr>
              <a:buClr>
                <a:srgbClr val="FF0000"/>
              </a:buClr>
              <a:buFont typeface="Wingdings" panose="05000000000000000000" pitchFamily="2" charset="2"/>
              <a:buChar char="ü"/>
            </a:pPr>
            <a:r>
              <a:rPr lang="en-US" dirty="0" smtClean="0"/>
              <a:t>provide </a:t>
            </a:r>
            <a:r>
              <a:rPr lang="en-US" dirty="0"/>
              <a:t>the researcher an opportunity to explore different aspects of visual prosthesis device</a:t>
            </a:r>
          </a:p>
          <a:p>
            <a:endParaRPr lang="el-GR" dirty="0"/>
          </a:p>
        </p:txBody>
      </p:sp>
    </p:spTree>
    <p:extLst>
      <p:ext uri="{BB962C8B-B14F-4D97-AF65-F5344CB8AC3E}">
        <p14:creationId xmlns:p14="http://schemas.microsoft.com/office/powerpoint/2010/main" val="24163057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87647" y="267380"/>
            <a:ext cx="2880000" cy="6047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09261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954"/>
            <a:ext cx="10515600" cy="1325563"/>
          </a:xfrm>
        </p:spPr>
        <p:txBody>
          <a:bodyPr>
            <a:normAutofit fontScale="90000"/>
          </a:bodyPr>
          <a:lstStyle/>
          <a:p>
            <a:r>
              <a:rPr lang="en-US" sz="3200" dirty="0" smtClean="0">
                <a:solidFill>
                  <a:srgbClr val="FF0000"/>
                </a:solidFill>
              </a:rPr>
              <a:t>Pure Alexia (</a:t>
            </a:r>
            <a:r>
              <a:rPr lang="en-US" sz="3200" dirty="0">
                <a:solidFill>
                  <a:srgbClr val="FF0000"/>
                </a:solidFill>
              </a:rPr>
              <a:t>Letter-by-Letter Acquired Dyslexia </a:t>
            </a:r>
            <a:r>
              <a:rPr lang="en-US" sz="3200" dirty="0" smtClean="0">
                <a:solidFill>
                  <a:srgbClr val="FF0000"/>
                </a:solidFill>
              </a:rPr>
              <a:t>)</a:t>
            </a:r>
            <a:r>
              <a:rPr lang="en-US" sz="2000" dirty="0" smtClean="0">
                <a:solidFill>
                  <a:srgbClr val="FF0000"/>
                </a:solidFill>
              </a:rPr>
              <a:t/>
            </a:r>
            <a:br>
              <a:rPr lang="en-US" sz="2000" dirty="0" smtClean="0">
                <a:solidFill>
                  <a:srgbClr val="FF0000"/>
                </a:solidFill>
              </a:rPr>
            </a:br>
            <a:r>
              <a:rPr lang="en-US" sz="2000" dirty="0">
                <a:solidFill>
                  <a:srgbClr val="FF0000"/>
                </a:solidFill>
              </a:rPr>
              <a:t/>
            </a:r>
            <a:br>
              <a:rPr lang="en-US" sz="2000" dirty="0">
                <a:solidFill>
                  <a:srgbClr val="FF0000"/>
                </a:solidFill>
              </a:rPr>
            </a:br>
            <a:r>
              <a:rPr lang="en-US" sz="2000" dirty="0" smtClean="0">
                <a:solidFill>
                  <a:srgbClr val="FF0000"/>
                </a:solidFill>
              </a:rPr>
              <a:t>Rayner </a:t>
            </a:r>
            <a:r>
              <a:rPr lang="en-US" sz="2000" dirty="0">
                <a:solidFill>
                  <a:srgbClr val="FF0000"/>
                </a:solidFill>
              </a:rPr>
              <a:t>&amp; Johnson (2005). Letter-by-Letter Acquired Dyslexia Is Due to the Serial Encoding of </a:t>
            </a:r>
            <a:r>
              <a:rPr lang="en-US" sz="2000" dirty="0" smtClean="0">
                <a:solidFill>
                  <a:srgbClr val="FF0000"/>
                </a:solidFill>
              </a:rPr>
              <a:t>Letters. </a:t>
            </a:r>
            <a:r>
              <a:rPr lang="fr-FR" sz="2000" i="1" dirty="0" err="1">
                <a:solidFill>
                  <a:srgbClr val="FF0000"/>
                </a:solidFill>
              </a:rPr>
              <a:t>Psychological</a:t>
            </a:r>
            <a:r>
              <a:rPr lang="fr-FR" sz="2000" i="1" dirty="0">
                <a:solidFill>
                  <a:srgbClr val="FF0000"/>
                </a:solidFill>
              </a:rPr>
              <a:t> </a:t>
            </a:r>
            <a:r>
              <a:rPr lang="fr-FR" sz="2000" i="1" dirty="0" smtClean="0">
                <a:solidFill>
                  <a:srgbClr val="FF0000"/>
                </a:solidFill>
              </a:rPr>
              <a:t>Science</a:t>
            </a:r>
            <a:r>
              <a:rPr lang="fr-FR" sz="2000" dirty="0" smtClean="0">
                <a:solidFill>
                  <a:srgbClr val="FF0000"/>
                </a:solidFill>
              </a:rPr>
              <a:t>, </a:t>
            </a:r>
            <a:r>
              <a:rPr lang="fr-FR" sz="2000" i="1" dirty="0" smtClean="0">
                <a:solidFill>
                  <a:srgbClr val="FF0000"/>
                </a:solidFill>
              </a:rPr>
              <a:t>16</a:t>
            </a:r>
            <a:r>
              <a:rPr lang="fr-FR" sz="2000" dirty="0" smtClean="0">
                <a:solidFill>
                  <a:srgbClr val="FF0000"/>
                </a:solidFill>
              </a:rPr>
              <a:t>, 530</a:t>
            </a:r>
            <a:r>
              <a:rPr lang="en-US" sz="2000" dirty="0" smtClean="0">
                <a:solidFill>
                  <a:srgbClr val="FF0000"/>
                </a:solidFill>
              </a:rPr>
              <a:t>–534.</a:t>
            </a:r>
            <a:endParaRPr lang="el-GR" sz="2000"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4898571" y="1825625"/>
            <a:ext cx="3407229" cy="4351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36695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4657" y="455839"/>
            <a:ext cx="10515600" cy="6402161"/>
          </a:xfrm>
        </p:spPr>
        <p:txBody>
          <a:bodyPr>
            <a:normAutofit fontScale="55000" lnSpcReduction="20000"/>
          </a:bodyPr>
          <a:lstStyle/>
          <a:p>
            <a:pPr marL="0" indent="0">
              <a:buNone/>
            </a:pPr>
            <a:r>
              <a:rPr lang="en-US" b="1" dirty="0">
                <a:solidFill>
                  <a:srgbClr val="FF0000"/>
                </a:solidFill>
              </a:rPr>
              <a:t>Reading and Mathematics</a:t>
            </a:r>
            <a:endParaRPr lang="el-GR" dirty="0">
              <a:solidFill>
                <a:srgbClr val="FF0000"/>
              </a:solidFill>
            </a:endParaRPr>
          </a:p>
          <a:p>
            <a:pPr marL="0" indent="0">
              <a:buNone/>
            </a:pPr>
            <a:r>
              <a:rPr lang="en-US" dirty="0"/>
              <a:t>Bolden, D., </a:t>
            </a:r>
            <a:r>
              <a:rPr lang="en-US" dirty="0" err="1"/>
              <a:t>Barmby</a:t>
            </a:r>
            <a:r>
              <a:rPr lang="en-US" dirty="0"/>
              <a:t>, P.,  </a:t>
            </a:r>
            <a:r>
              <a:rPr lang="en-US" dirty="0" err="1"/>
              <a:t>Raine</a:t>
            </a:r>
            <a:r>
              <a:rPr lang="en-US" dirty="0"/>
              <a:t>, S.,  &amp; Gardner, M. (2015). How young children view mathematical representations: a study using eye-tracking technology. </a:t>
            </a:r>
            <a:r>
              <a:rPr lang="en-US" i="1" dirty="0"/>
              <a:t>Educational Research</a:t>
            </a:r>
            <a:r>
              <a:rPr lang="en-US" dirty="0"/>
              <a:t>, </a:t>
            </a:r>
            <a:r>
              <a:rPr lang="en-US" i="1" dirty="0"/>
              <a:t>57</a:t>
            </a:r>
            <a:r>
              <a:rPr lang="en-US" dirty="0"/>
              <a:t>, 59–79</a:t>
            </a:r>
            <a:endParaRPr lang="el-GR" dirty="0"/>
          </a:p>
          <a:p>
            <a:pPr marL="0" indent="0">
              <a:buNone/>
            </a:pPr>
            <a:r>
              <a:rPr lang="en-US" dirty="0"/>
              <a:t>Hunt T. E., Clark-Carter, D., &amp; Sheffield, D. (2015). Exploring the relationship between mathematics anxiety and performance: An Eye‐Tracking Approach. </a:t>
            </a:r>
            <a:r>
              <a:rPr lang="en-US" i="1" dirty="0"/>
              <a:t>Applied Cognitive Psychology</a:t>
            </a:r>
            <a:r>
              <a:rPr lang="en-US" dirty="0"/>
              <a:t>, </a:t>
            </a:r>
            <a:r>
              <a:rPr lang="en-US" i="1" dirty="0"/>
              <a:t>29</a:t>
            </a:r>
            <a:r>
              <a:rPr lang="en-US" dirty="0"/>
              <a:t>, 226–231. </a:t>
            </a:r>
            <a:endParaRPr lang="en-US" dirty="0" smtClean="0"/>
          </a:p>
          <a:p>
            <a:pPr marL="0" indent="0">
              <a:buNone/>
            </a:pPr>
            <a:r>
              <a:rPr lang="en-US" dirty="0" smtClean="0"/>
              <a:t>de </a:t>
            </a:r>
            <a:r>
              <a:rPr lang="en-US" dirty="0"/>
              <a:t>Luca, M., </a:t>
            </a:r>
            <a:r>
              <a:rPr lang="en-US" dirty="0" err="1"/>
              <a:t>Pontillo</a:t>
            </a:r>
            <a:r>
              <a:rPr lang="en-US" dirty="0"/>
              <a:t>, M., </a:t>
            </a:r>
            <a:r>
              <a:rPr lang="en-US" dirty="0" err="1"/>
              <a:t>Primativo</a:t>
            </a:r>
            <a:r>
              <a:rPr lang="en-US" dirty="0"/>
              <a:t>, S., </a:t>
            </a:r>
            <a:r>
              <a:rPr lang="en-US" dirty="0" err="1"/>
              <a:t>Spenelli</a:t>
            </a:r>
            <a:r>
              <a:rPr lang="en-US" dirty="0"/>
              <a:t>, D., &amp; </a:t>
            </a:r>
            <a:r>
              <a:rPr lang="en-US" dirty="0" err="1"/>
              <a:t>Zoccolotti</a:t>
            </a:r>
            <a:r>
              <a:rPr lang="en-US" dirty="0"/>
              <a:t>, P.  (2013). The eye-voice lead during oral reading in developmental dyslexia. </a:t>
            </a:r>
            <a:r>
              <a:rPr lang="en-US" i="1" dirty="0"/>
              <a:t>Frontiers in Human Neuroscience</a:t>
            </a:r>
            <a:r>
              <a:rPr lang="en-US" dirty="0"/>
              <a:t>. </a:t>
            </a:r>
            <a:endParaRPr lang="en-US" dirty="0" smtClean="0"/>
          </a:p>
          <a:p>
            <a:pPr marL="0" indent="0">
              <a:buNone/>
            </a:pPr>
            <a:r>
              <a:rPr lang="en-US" dirty="0" err="1" smtClean="0"/>
              <a:t>Penttinen</a:t>
            </a:r>
            <a:r>
              <a:rPr lang="en-US" dirty="0"/>
              <a:t>, M., Huovinen, E., &amp; Ylitalo, A-K. (2014). Reading ahead: Adult music students’ eye movements in temporally controlled performances of a children’s song. </a:t>
            </a:r>
            <a:r>
              <a:rPr lang="en-US" i="1" dirty="0"/>
              <a:t>International Journal of Music Education</a:t>
            </a:r>
            <a:r>
              <a:rPr lang="en-US" dirty="0"/>
              <a:t>, </a:t>
            </a:r>
            <a:r>
              <a:rPr lang="en-US" i="1" dirty="0"/>
              <a:t>33</a:t>
            </a:r>
            <a:r>
              <a:rPr lang="en-US" dirty="0"/>
              <a:t>, 36-50</a:t>
            </a:r>
          </a:p>
          <a:p>
            <a:pPr marL="0" indent="0">
              <a:buNone/>
            </a:pPr>
            <a:r>
              <a:rPr lang="en-US" dirty="0" smtClean="0"/>
              <a:t>Rayner</a:t>
            </a:r>
            <a:r>
              <a:rPr lang="en-US" dirty="0"/>
              <a:t>, K. (1998). Eye Movements in Reading and Information Processing: 20 Years of Research. </a:t>
            </a:r>
            <a:r>
              <a:rPr lang="en-US" i="1" dirty="0"/>
              <a:t>Psychological Bulletin</a:t>
            </a:r>
            <a:r>
              <a:rPr lang="en-US" dirty="0"/>
              <a:t>, </a:t>
            </a:r>
            <a:r>
              <a:rPr lang="en-US" i="1" dirty="0"/>
              <a:t>124</a:t>
            </a:r>
            <a:r>
              <a:rPr lang="en-US" dirty="0"/>
              <a:t>, 372</a:t>
            </a:r>
            <a:r>
              <a:rPr lang="el-GR" dirty="0"/>
              <a:t>–</a:t>
            </a:r>
            <a:r>
              <a:rPr lang="en-US" dirty="0"/>
              <a:t>422</a:t>
            </a:r>
            <a:endParaRPr lang="el-GR" dirty="0"/>
          </a:p>
          <a:p>
            <a:pPr marL="0" indent="0">
              <a:buNone/>
            </a:pPr>
            <a:r>
              <a:rPr lang="en-US" dirty="0"/>
              <a:t>Rayner, K. (2009). Eye movements and attention in reading, scene perception, and visual search. </a:t>
            </a:r>
            <a:r>
              <a:rPr lang="en-US" i="1" dirty="0"/>
              <a:t>The Quarterly Journal of Experimental Psychology</a:t>
            </a:r>
            <a:r>
              <a:rPr lang="en-US" dirty="0"/>
              <a:t>, </a:t>
            </a:r>
            <a:r>
              <a:rPr lang="el-GR" i="1" dirty="0"/>
              <a:t>62</a:t>
            </a:r>
            <a:r>
              <a:rPr lang="el-GR" dirty="0"/>
              <a:t>, 1457–150</a:t>
            </a:r>
            <a:r>
              <a:rPr lang="en-US" dirty="0"/>
              <a:t>6</a:t>
            </a:r>
            <a:endParaRPr lang="el-GR" dirty="0"/>
          </a:p>
          <a:p>
            <a:pPr marL="0" indent="0">
              <a:buNone/>
            </a:pPr>
            <a:r>
              <a:rPr lang="en-US" dirty="0"/>
              <a:t>Yan et al. (2013). </a:t>
            </a:r>
            <a:r>
              <a:rPr lang="en-US" dirty="0" err="1"/>
              <a:t>Parafoveal</a:t>
            </a:r>
            <a:r>
              <a:rPr lang="en-US" dirty="0"/>
              <a:t> processing efficiency in rapid automatized naming: A comparison between Chinese normal and dyslexic children. Journal of Experimental Child Psychology</a:t>
            </a:r>
            <a:endParaRPr lang="el-GR" dirty="0"/>
          </a:p>
          <a:p>
            <a:pPr marL="0" indent="0">
              <a:buNone/>
            </a:pPr>
            <a:r>
              <a:rPr lang="en-US" dirty="0" err="1"/>
              <a:t>van’t</a:t>
            </a:r>
            <a:r>
              <a:rPr lang="en-US" dirty="0"/>
              <a:t> </a:t>
            </a:r>
            <a:r>
              <a:rPr lang="en-US" dirty="0" err="1"/>
              <a:t>Noordende</a:t>
            </a:r>
            <a:r>
              <a:rPr lang="en-US" dirty="0"/>
              <a:t>, J. E., </a:t>
            </a:r>
            <a:r>
              <a:rPr lang="en-US" dirty="0" err="1"/>
              <a:t>van’t</a:t>
            </a:r>
            <a:r>
              <a:rPr lang="en-US" dirty="0"/>
              <a:t> </a:t>
            </a:r>
            <a:r>
              <a:rPr lang="en-US" dirty="0" err="1"/>
              <a:t>Noordende</a:t>
            </a:r>
            <a:r>
              <a:rPr lang="en-US" dirty="0"/>
              <a:t>, A. H., &amp; Scott, W. D. (2016). Number line estimation strategies in children with mathematical learning difficulties measured by eye tracking. </a:t>
            </a:r>
            <a:r>
              <a:rPr lang="en-US" i="1" dirty="0"/>
              <a:t>Psychological Research</a:t>
            </a:r>
            <a:r>
              <a:rPr lang="en-US" dirty="0"/>
              <a:t>, </a:t>
            </a:r>
            <a:r>
              <a:rPr lang="en-US" i="1" dirty="0"/>
              <a:t>80</a:t>
            </a:r>
            <a:r>
              <a:rPr lang="en-US" dirty="0"/>
              <a:t>,368–378.</a:t>
            </a:r>
            <a:endParaRPr lang="el-GR" dirty="0"/>
          </a:p>
          <a:p>
            <a:pPr marL="0" indent="0">
              <a:buNone/>
            </a:pPr>
            <a:r>
              <a:rPr lang="en-US" b="1" dirty="0">
                <a:solidFill>
                  <a:srgbClr val="FF0000"/>
                </a:solidFill>
              </a:rPr>
              <a:t>Attentional disengagement, social perception, and interaction</a:t>
            </a:r>
            <a:endParaRPr lang="el-GR" dirty="0">
              <a:solidFill>
                <a:srgbClr val="FF0000"/>
              </a:solidFill>
            </a:endParaRPr>
          </a:p>
          <a:p>
            <a:pPr marL="0" indent="0">
              <a:buNone/>
            </a:pPr>
            <a:r>
              <a:rPr lang="en-US" dirty="0" err="1"/>
              <a:t>Chevallier</a:t>
            </a:r>
            <a:r>
              <a:rPr lang="en-US" dirty="0"/>
              <a:t>, C., Parish-Morris, J., McVey, A., Rump, K. M., </a:t>
            </a:r>
            <a:r>
              <a:rPr lang="en-US" dirty="0" err="1"/>
              <a:t>Sasson</a:t>
            </a:r>
            <a:r>
              <a:rPr lang="en-US" dirty="0"/>
              <a:t>, N. J., Herrington, J. D., &amp; Schultz, R. T.  (2015). Measuring social attention and motivation in autism spectrum disorder using eye‐tracking: Stimulus type matters. Autism Res. , 620–628</a:t>
            </a:r>
            <a:endParaRPr lang="el-GR" dirty="0"/>
          </a:p>
          <a:p>
            <a:pPr marL="0" indent="0">
              <a:buNone/>
            </a:pPr>
            <a:r>
              <a:rPr lang="en-US" dirty="0"/>
              <a:t>Frost-</a:t>
            </a:r>
            <a:r>
              <a:rPr lang="en-US" dirty="0" err="1"/>
              <a:t>Karlsson</a:t>
            </a:r>
            <a:r>
              <a:rPr lang="en-US" dirty="0"/>
              <a:t>, M., </a:t>
            </a:r>
            <a:r>
              <a:rPr lang="en-US" dirty="0" err="1"/>
              <a:t>Galazka</a:t>
            </a:r>
            <a:r>
              <a:rPr lang="en-US" dirty="0"/>
              <a:t>, M. A., </a:t>
            </a:r>
            <a:r>
              <a:rPr lang="en-US" dirty="0" err="1"/>
              <a:t>Gillberg</a:t>
            </a:r>
            <a:r>
              <a:rPr lang="en-US" dirty="0"/>
              <a:t>, C., </a:t>
            </a:r>
            <a:r>
              <a:rPr lang="en-US" dirty="0" err="1"/>
              <a:t>Gillberg</a:t>
            </a:r>
            <a:r>
              <a:rPr lang="en-US" dirty="0"/>
              <a:t>, C., </a:t>
            </a:r>
            <a:r>
              <a:rPr lang="en-US" dirty="0" err="1"/>
              <a:t>Miniscalco</a:t>
            </a:r>
            <a:r>
              <a:rPr lang="en-US" dirty="0"/>
              <a:t>, C., </a:t>
            </a:r>
            <a:r>
              <a:rPr lang="en-US" dirty="0" err="1"/>
              <a:t>Billstedt</a:t>
            </a:r>
            <a:r>
              <a:rPr lang="en-US" dirty="0"/>
              <a:t>, E., </a:t>
            </a:r>
            <a:r>
              <a:rPr lang="en-US" dirty="0" err="1"/>
              <a:t>Hadjikhani</a:t>
            </a:r>
            <a:r>
              <a:rPr lang="en-US" dirty="0"/>
              <a:t>, N., &amp; </a:t>
            </a:r>
            <a:r>
              <a:rPr lang="en-US" dirty="0" err="1"/>
              <a:t>Åsberg</a:t>
            </a:r>
            <a:r>
              <a:rPr lang="en-US" dirty="0"/>
              <a:t> </a:t>
            </a:r>
            <a:r>
              <a:rPr lang="en-US" dirty="0" err="1"/>
              <a:t>Johnels</a:t>
            </a:r>
            <a:r>
              <a:rPr lang="en-US" dirty="0"/>
              <a:t>, J. (2019). Social scene perception in autism spectrum disorder: An eye-tracking and </a:t>
            </a:r>
            <a:r>
              <a:rPr lang="en-US" dirty="0" err="1"/>
              <a:t>pupillometric</a:t>
            </a:r>
            <a:r>
              <a:rPr lang="en-US" dirty="0"/>
              <a:t> study. </a:t>
            </a:r>
            <a:r>
              <a:rPr lang="en-US" i="1" dirty="0"/>
              <a:t>Journal of Clinical and Experimental Neuropsychology</a:t>
            </a:r>
            <a:r>
              <a:rPr lang="en-US" dirty="0"/>
              <a:t>, </a:t>
            </a:r>
            <a:r>
              <a:rPr lang="en-US" i="1" dirty="0"/>
              <a:t>41</a:t>
            </a:r>
            <a:r>
              <a:rPr lang="en-US" dirty="0"/>
              <a:t>, 1024–1032. </a:t>
            </a:r>
            <a:endParaRPr lang="en-US" dirty="0" smtClean="0"/>
          </a:p>
          <a:p>
            <a:pPr marL="0" indent="0">
              <a:buNone/>
            </a:pPr>
            <a:r>
              <a:rPr lang="en-US" dirty="0" err="1" smtClean="0"/>
              <a:t>Sabatos</a:t>
            </a:r>
            <a:r>
              <a:rPr lang="en-US" dirty="0" smtClean="0"/>
              <a:t>-DeVito</a:t>
            </a:r>
            <a:r>
              <a:rPr lang="en-US" dirty="0"/>
              <a:t>, M., </a:t>
            </a:r>
            <a:r>
              <a:rPr lang="en-US" dirty="0" err="1"/>
              <a:t>Schipul</a:t>
            </a:r>
            <a:r>
              <a:rPr lang="en-US" dirty="0"/>
              <a:t>, S. E., </a:t>
            </a:r>
            <a:r>
              <a:rPr lang="en-US" dirty="0" err="1"/>
              <a:t>Bulluck</a:t>
            </a:r>
            <a:r>
              <a:rPr lang="en-US" dirty="0"/>
              <a:t>, J. C., </a:t>
            </a:r>
            <a:r>
              <a:rPr lang="en-US" dirty="0" err="1"/>
              <a:t>Belger</a:t>
            </a:r>
            <a:r>
              <a:rPr lang="en-US" dirty="0"/>
              <a:t>, A., &amp; </a:t>
            </a:r>
            <a:r>
              <a:rPr lang="en-US" dirty="0" err="1"/>
              <a:t>Baranek</a:t>
            </a:r>
            <a:r>
              <a:rPr lang="en-US" dirty="0"/>
              <a:t>, G. T. (2016). Eye Tracking Reveals Impaired Attentional Disengagement Associated with Sensory Response Patterns in Children with Autism. J Autism Dev </a:t>
            </a:r>
            <a:r>
              <a:rPr lang="en-US" dirty="0" err="1"/>
              <a:t>Disord</a:t>
            </a:r>
            <a:r>
              <a:rPr lang="en-US" dirty="0"/>
              <a:t>, 46, 1319–1333. </a:t>
            </a:r>
            <a:r>
              <a:rPr lang="en-US" dirty="0" err="1"/>
              <a:t>doi</a:t>
            </a:r>
            <a:r>
              <a:rPr lang="en-US" dirty="0"/>
              <a:t>: 10.1007/s10803-015-2681-5</a:t>
            </a:r>
            <a:endParaRPr lang="el-GR" dirty="0"/>
          </a:p>
          <a:p>
            <a:pPr marL="0" indent="0">
              <a:buNone/>
            </a:pPr>
            <a:r>
              <a:rPr lang="en-US" dirty="0" err="1"/>
              <a:t>Thorup</a:t>
            </a:r>
            <a:r>
              <a:rPr lang="en-US" dirty="0"/>
              <a:t>, E., </a:t>
            </a:r>
            <a:r>
              <a:rPr lang="en-US" dirty="0" err="1"/>
              <a:t>Nyström</a:t>
            </a:r>
            <a:r>
              <a:rPr lang="en-US" dirty="0"/>
              <a:t>, P., </a:t>
            </a:r>
            <a:r>
              <a:rPr lang="en-US" dirty="0" err="1"/>
              <a:t>Gredebäck</a:t>
            </a:r>
            <a:r>
              <a:rPr lang="en-US" dirty="0"/>
              <a:t>, G.,  Sven </a:t>
            </a:r>
            <a:r>
              <a:rPr lang="en-US" dirty="0" err="1"/>
              <a:t>Bölte</a:t>
            </a:r>
            <a:r>
              <a:rPr lang="en-US" dirty="0"/>
              <a:t>, S.,  </a:t>
            </a:r>
            <a:r>
              <a:rPr lang="en-US" dirty="0" err="1"/>
              <a:t>Falck-Ytter</a:t>
            </a:r>
            <a:r>
              <a:rPr lang="en-US" dirty="0"/>
              <a:t>, T.,  &amp; the EASE Team 2018). Reduced Alternating Gaze During Social Interaction in Infancy is Associated with Elevated Symptoms of Autism in Toddlerhood. </a:t>
            </a:r>
            <a:r>
              <a:rPr lang="en-US" i="1" dirty="0"/>
              <a:t>Journal of Abnormal Child Psychology</a:t>
            </a:r>
            <a:r>
              <a:rPr lang="en-US" dirty="0"/>
              <a:t>, </a:t>
            </a:r>
            <a:r>
              <a:rPr lang="en-US" i="1" dirty="0"/>
              <a:t>46</a:t>
            </a:r>
            <a:r>
              <a:rPr lang="en-US" dirty="0"/>
              <a:t>, 1547–1561. </a:t>
            </a:r>
            <a:endParaRPr lang="el-GR" sz="5000" dirty="0"/>
          </a:p>
        </p:txBody>
      </p:sp>
    </p:spTree>
    <p:extLst>
      <p:ext uri="{BB962C8B-B14F-4D97-AF65-F5344CB8AC3E}">
        <p14:creationId xmlns:p14="http://schemas.microsoft.com/office/powerpoint/2010/main" val="23157766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10515600" cy="6410325"/>
          </a:xfrm>
        </p:spPr>
        <p:txBody>
          <a:bodyPr>
            <a:normAutofit fontScale="47500" lnSpcReduction="20000"/>
          </a:bodyPr>
          <a:lstStyle/>
          <a:p>
            <a:pPr marL="0" indent="0">
              <a:buNone/>
            </a:pPr>
            <a:endParaRPr lang="en-US" sz="4800" b="1" dirty="0" smtClean="0"/>
          </a:p>
          <a:p>
            <a:pPr marL="0" indent="0">
              <a:buNone/>
            </a:pPr>
            <a:r>
              <a:rPr lang="en-US" sz="3400" b="1" dirty="0" smtClean="0">
                <a:solidFill>
                  <a:srgbClr val="FF0000"/>
                </a:solidFill>
              </a:rPr>
              <a:t>Hearing impairments</a:t>
            </a:r>
            <a:endParaRPr lang="el-GR" sz="3400" dirty="0" smtClean="0">
              <a:solidFill>
                <a:srgbClr val="FF0000"/>
              </a:solidFill>
            </a:endParaRPr>
          </a:p>
          <a:p>
            <a:pPr marL="0" indent="0">
              <a:buNone/>
            </a:pPr>
            <a:r>
              <a:rPr lang="en-US" sz="3400" dirty="0" smtClean="0"/>
              <a:t>McMurray</a:t>
            </a:r>
            <a:r>
              <a:rPr lang="en-US" sz="3400" dirty="0"/>
              <a:t>, B., Farris-Trimble, A., &amp; </a:t>
            </a:r>
            <a:r>
              <a:rPr lang="en-US" sz="3400" dirty="0" err="1"/>
              <a:t>Rigler</a:t>
            </a:r>
            <a:r>
              <a:rPr lang="en-US" sz="3400" dirty="0"/>
              <a:t>, H. (2017). Waiting for lexical access: Cochlear implants or severely degraded input lead listeners to process speech less incrementally. </a:t>
            </a:r>
            <a:r>
              <a:rPr lang="en-US" sz="3400" i="1" dirty="0"/>
              <a:t>Cognition</a:t>
            </a:r>
            <a:r>
              <a:rPr lang="en-US" sz="3400" dirty="0"/>
              <a:t>, </a:t>
            </a:r>
            <a:r>
              <a:rPr lang="en-US" sz="3400" i="1" dirty="0"/>
              <a:t>169</a:t>
            </a:r>
            <a:r>
              <a:rPr lang="en-US" sz="3400" dirty="0"/>
              <a:t>, 147-164.</a:t>
            </a:r>
            <a:endParaRPr lang="el-GR" sz="3400" dirty="0"/>
          </a:p>
          <a:p>
            <a:pPr marL="0" indent="0">
              <a:buNone/>
            </a:pPr>
            <a:r>
              <a:rPr lang="en-US" sz="3400" dirty="0"/>
              <a:t>Steel, M. M., Blake, C. P., &amp; Gordon, K. A. (2015). Binaural Fusion and Listening Effort in Children Who Use Bilateral Cochlear Implants: A Psychoacoustic and </a:t>
            </a:r>
            <a:r>
              <a:rPr lang="en-US" sz="3400" dirty="0" err="1"/>
              <a:t>Pupillometric</a:t>
            </a:r>
            <a:r>
              <a:rPr lang="en-US" sz="3400" dirty="0"/>
              <a:t> Study. </a:t>
            </a:r>
            <a:r>
              <a:rPr lang="en-US" sz="3400" i="1" dirty="0" err="1" smtClean="0"/>
              <a:t>PlosOne</a:t>
            </a:r>
            <a:r>
              <a:rPr lang="en-US" sz="3400" dirty="0" smtClean="0"/>
              <a:t>, </a:t>
            </a:r>
            <a:r>
              <a:rPr lang="en-US" sz="3400" dirty="0" err="1" smtClean="0"/>
              <a:t>doi</a:t>
            </a:r>
            <a:r>
              <a:rPr lang="en-US" sz="3400" dirty="0" smtClean="0"/>
              <a:t>: 10.1371/journal.pone.0117611</a:t>
            </a:r>
            <a:endParaRPr lang="el-GR" sz="3400" dirty="0" smtClean="0"/>
          </a:p>
          <a:p>
            <a:pPr marL="0" indent="0">
              <a:buNone/>
            </a:pPr>
            <a:r>
              <a:rPr lang="en-US" sz="3400" dirty="0" smtClean="0"/>
              <a:t>Van Engen, K. J. &amp; </a:t>
            </a:r>
            <a:r>
              <a:rPr lang="en-US" sz="3400" dirty="0" err="1" smtClean="0"/>
              <a:t>McLaoughlin</a:t>
            </a:r>
            <a:r>
              <a:rPr lang="en-US" sz="3400" dirty="0" smtClean="0"/>
              <a:t>, D. J. (2018). Eyes and ears: Using eye tracking and </a:t>
            </a:r>
            <a:r>
              <a:rPr lang="en-US" sz="3400" dirty="0" err="1" smtClean="0"/>
              <a:t>pupillometry</a:t>
            </a:r>
            <a:r>
              <a:rPr lang="en-US" sz="3400" dirty="0" smtClean="0"/>
              <a:t> to understand challenges to speech recognition. </a:t>
            </a:r>
            <a:r>
              <a:rPr lang="en-US" sz="3400" i="1" dirty="0" smtClean="0"/>
              <a:t>Hearing Research</a:t>
            </a:r>
            <a:r>
              <a:rPr lang="en-US" sz="3400" dirty="0" smtClean="0"/>
              <a:t>, </a:t>
            </a:r>
            <a:r>
              <a:rPr lang="en-US" sz="3400" i="1" dirty="0" smtClean="0"/>
              <a:t>369</a:t>
            </a:r>
            <a:r>
              <a:rPr lang="en-US" sz="3400" dirty="0" smtClean="0"/>
              <a:t>, 56-66.</a:t>
            </a:r>
            <a:endParaRPr lang="el-GR" sz="3400" dirty="0" smtClean="0"/>
          </a:p>
          <a:p>
            <a:pPr marL="0" indent="0">
              <a:buNone/>
            </a:pPr>
            <a:r>
              <a:rPr lang="en-US" sz="3400" dirty="0" smtClean="0"/>
              <a:t>Wendt</a:t>
            </a:r>
            <a:r>
              <a:rPr lang="en-US" sz="3400" dirty="0"/>
              <a:t>, D., </a:t>
            </a:r>
            <a:r>
              <a:rPr lang="en-US" sz="3400" dirty="0" err="1"/>
              <a:t>Kollmeier</a:t>
            </a:r>
            <a:r>
              <a:rPr lang="en-US" sz="3400" dirty="0"/>
              <a:t>, B., &amp; Brand, T. (2015). How Hearing Impairment Affects Sentence Comprehension: Using Eye Fixations to Investigate the Duration of Speech Processing. </a:t>
            </a:r>
            <a:r>
              <a:rPr lang="en-US" sz="3400" i="1" dirty="0"/>
              <a:t>Trends in Hearing</a:t>
            </a:r>
            <a:r>
              <a:rPr lang="en-US" sz="3400" dirty="0"/>
              <a:t>, </a:t>
            </a:r>
            <a:r>
              <a:rPr lang="en-US" sz="3400" i="1" dirty="0"/>
              <a:t>19</a:t>
            </a:r>
            <a:r>
              <a:rPr lang="en-US" sz="3400" dirty="0"/>
              <a:t>, 118. </a:t>
            </a:r>
            <a:endParaRPr lang="el-GR" sz="3400" dirty="0"/>
          </a:p>
          <a:p>
            <a:pPr marL="0" indent="0">
              <a:buNone/>
            </a:pPr>
            <a:r>
              <a:rPr lang="en-US" sz="3400" b="1" dirty="0">
                <a:solidFill>
                  <a:srgbClr val="FF0000"/>
                </a:solidFill>
              </a:rPr>
              <a:t>Intellectual disabilities</a:t>
            </a:r>
            <a:endParaRPr lang="el-GR" sz="3400" dirty="0">
              <a:solidFill>
                <a:srgbClr val="FF0000"/>
              </a:solidFill>
            </a:endParaRPr>
          </a:p>
          <a:p>
            <a:pPr marL="0" indent="0">
              <a:buNone/>
            </a:pPr>
            <a:r>
              <a:rPr lang="en-US" sz="3400" dirty="0"/>
              <a:t>Boot, F. H., </a:t>
            </a:r>
            <a:r>
              <a:rPr lang="en-US" sz="3400" dirty="0" err="1"/>
              <a:t>Pel</a:t>
            </a:r>
            <a:r>
              <a:rPr lang="en-US" sz="3400" dirty="0"/>
              <a:t>, J.J.M., </a:t>
            </a:r>
            <a:r>
              <a:rPr lang="en-US" sz="3400" dirty="0" err="1"/>
              <a:t>Vermaak</a:t>
            </a:r>
            <a:r>
              <a:rPr lang="en-US" sz="3400" dirty="0"/>
              <a:t>, M. P., van der Steen, J. &amp; </a:t>
            </a:r>
            <a:r>
              <a:rPr lang="en-US" sz="3400" dirty="0" err="1"/>
              <a:t>Evenhuis</a:t>
            </a:r>
            <a:r>
              <a:rPr lang="en-US" sz="3400" dirty="0"/>
              <a:t>, H. M. (2013). Delayed visual orienting responses in children with developmental and/or intellectual disabilities. </a:t>
            </a:r>
            <a:r>
              <a:rPr lang="en-US" sz="3400" i="1" dirty="0"/>
              <a:t>Journal of Intellectual Disability Research</a:t>
            </a:r>
            <a:r>
              <a:rPr lang="en-US" sz="3400" dirty="0"/>
              <a:t>, </a:t>
            </a:r>
            <a:r>
              <a:rPr lang="en-US" sz="3400" i="1" dirty="0"/>
              <a:t>57</a:t>
            </a:r>
            <a:r>
              <a:rPr lang="en-US" sz="3400" dirty="0"/>
              <a:t>, 1093–1103. </a:t>
            </a:r>
            <a:endParaRPr lang="el-GR" sz="3400" dirty="0"/>
          </a:p>
          <a:p>
            <a:pPr marL="0" indent="0">
              <a:buNone/>
            </a:pPr>
            <a:r>
              <a:rPr lang="en-US" sz="3400" dirty="0" err="1" smtClean="0"/>
              <a:t>Vakil</a:t>
            </a:r>
            <a:r>
              <a:rPr lang="en-US" sz="3400" dirty="0" smtClean="0"/>
              <a:t>, E. &amp; </a:t>
            </a:r>
            <a:r>
              <a:rPr lang="en-US" sz="3400" dirty="0" err="1" smtClean="0"/>
              <a:t>Lifshitz-Zehavi</a:t>
            </a:r>
            <a:r>
              <a:rPr lang="en-US" sz="3400" dirty="0" smtClean="0"/>
              <a:t>, H. (2012). Solving the Raven Progressive Matrices by adults with intellectual disability with/without Down syndrome: Different cognitive patterns as indicated by eye-movements. </a:t>
            </a:r>
            <a:r>
              <a:rPr lang="en-US" sz="3400" i="1" dirty="0" smtClean="0"/>
              <a:t>Research in Developmental Disabilities</a:t>
            </a:r>
            <a:r>
              <a:rPr lang="en-US" sz="3400" dirty="0" smtClean="0"/>
              <a:t>, </a:t>
            </a:r>
            <a:r>
              <a:rPr lang="en-US" sz="3400" i="1" dirty="0" smtClean="0"/>
              <a:t>33</a:t>
            </a:r>
            <a:r>
              <a:rPr lang="en-US" sz="3400" dirty="0" smtClean="0"/>
              <a:t>,645-654. </a:t>
            </a:r>
            <a:endParaRPr lang="el-GR" sz="3400" dirty="0" smtClean="0"/>
          </a:p>
          <a:p>
            <a:pPr marL="0" indent="0">
              <a:buNone/>
            </a:pPr>
            <a:r>
              <a:rPr lang="en-US" sz="3400" b="1" dirty="0" smtClean="0">
                <a:solidFill>
                  <a:srgbClr val="FF0000"/>
                </a:solidFill>
              </a:rPr>
              <a:t>Emotional Status</a:t>
            </a:r>
            <a:endParaRPr lang="el-GR" sz="3400" dirty="0" smtClean="0">
              <a:solidFill>
                <a:srgbClr val="FF0000"/>
              </a:solidFill>
            </a:endParaRPr>
          </a:p>
          <a:p>
            <a:pPr marL="0" indent="0">
              <a:buNone/>
            </a:pPr>
            <a:r>
              <a:rPr lang="en-US" sz="3400" dirty="0" err="1" smtClean="0"/>
              <a:t>Harrisson</a:t>
            </a:r>
            <a:r>
              <a:rPr lang="en-US" sz="3400" dirty="0" smtClean="0"/>
              <a:t>, A. J. &amp; Gibb, B. E. (2015). Attentional Biases in Currently Depressed Children: An Eye-Tracking Study of Biases in Sustained Attention to Emotional Stimuli. </a:t>
            </a:r>
            <a:r>
              <a:rPr lang="en-US" sz="3400" i="1" dirty="0" smtClean="0"/>
              <a:t>Journal of Clinical Child &amp; Adolescent Psychology</a:t>
            </a:r>
            <a:r>
              <a:rPr lang="en-US" sz="3400" dirty="0" smtClean="0"/>
              <a:t>, </a:t>
            </a:r>
            <a:r>
              <a:rPr lang="en-US" sz="3400" i="1" dirty="0" smtClean="0"/>
              <a:t>44</a:t>
            </a:r>
            <a:r>
              <a:rPr lang="en-US" sz="3400" dirty="0" smtClean="0"/>
              <a:t>, 1008–1014. </a:t>
            </a:r>
            <a:endParaRPr lang="el-GR" sz="3400" dirty="0" smtClean="0"/>
          </a:p>
          <a:p>
            <a:pPr marL="0" indent="0">
              <a:buNone/>
            </a:pPr>
            <a:r>
              <a:rPr lang="en-US" sz="3400" dirty="0" err="1" smtClean="0"/>
              <a:t>Derakshan</a:t>
            </a:r>
            <a:r>
              <a:rPr lang="en-US" sz="3400" dirty="0" smtClean="0"/>
              <a:t>, N., Ansari, T. L., Hansard, M., </a:t>
            </a:r>
            <a:r>
              <a:rPr lang="en-US" sz="3400" dirty="0" err="1" smtClean="0"/>
              <a:t>Shoker</a:t>
            </a:r>
            <a:r>
              <a:rPr lang="en-US" sz="3400" dirty="0" smtClean="0"/>
              <a:t>, L., &amp; Eysenck, M. W. (2009). Anxiety, Inhibition, Efficiency, and Effectiveness: An Investigation Using the </a:t>
            </a:r>
            <a:r>
              <a:rPr lang="en-US" sz="3400" dirty="0" err="1" smtClean="0"/>
              <a:t>Antisaccade</a:t>
            </a:r>
            <a:r>
              <a:rPr lang="en-US" sz="3400" dirty="0" smtClean="0"/>
              <a:t> Task. </a:t>
            </a:r>
            <a:r>
              <a:rPr lang="en-US" sz="3400" i="1" dirty="0" err="1" smtClean="0"/>
              <a:t>Exp</a:t>
            </a:r>
            <a:r>
              <a:rPr lang="en-US" sz="3400" i="1" dirty="0" smtClean="0"/>
              <a:t> Psychol</a:t>
            </a:r>
            <a:r>
              <a:rPr lang="en-US" sz="3400" dirty="0" smtClean="0"/>
              <a:t>. , </a:t>
            </a:r>
            <a:r>
              <a:rPr lang="en-US" sz="3400" i="1" dirty="0" smtClean="0"/>
              <a:t>56</a:t>
            </a:r>
            <a:r>
              <a:rPr lang="en-US" sz="3400" dirty="0" smtClean="0"/>
              <a:t>, 48–55.</a:t>
            </a:r>
            <a:endParaRPr lang="el-GR" sz="3400" dirty="0" smtClean="0"/>
          </a:p>
          <a:p>
            <a:pPr marL="0" indent="0">
              <a:buNone/>
            </a:pPr>
            <a:endParaRPr lang="el-GR" sz="3400" dirty="0"/>
          </a:p>
        </p:txBody>
      </p:sp>
    </p:spTree>
    <p:extLst>
      <p:ext uri="{BB962C8B-B14F-4D97-AF65-F5344CB8AC3E}">
        <p14:creationId xmlns:p14="http://schemas.microsoft.com/office/powerpoint/2010/main" val="1116724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6200" y="1174607"/>
            <a:ext cx="3657600" cy="4351338"/>
          </a:xfrm>
        </p:spPr>
        <p:txBody>
          <a:bodyPr/>
          <a:lstStyle/>
          <a:p>
            <a:pPr marL="0" indent="0">
              <a:buNone/>
            </a:pPr>
            <a:r>
              <a:rPr lang="en-US" dirty="0" smtClean="0"/>
              <a:t>Children with dyslexia </a:t>
            </a:r>
            <a:r>
              <a:rPr lang="en-US" dirty="0"/>
              <a:t>extract less </a:t>
            </a:r>
            <a:r>
              <a:rPr lang="en-US" dirty="0" err="1"/>
              <a:t>parafoveal</a:t>
            </a:r>
            <a:r>
              <a:rPr lang="en-US" dirty="0"/>
              <a:t> information than control children</a:t>
            </a:r>
            <a:endParaRPr lang="el-GR" dirty="0"/>
          </a:p>
        </p:txBody>
      </p:sp>
      <p:pic>
        <p:nvPicPr>
          <p:cNvPr id="4" name="Picture 3"/>
          <p:cNvPicPr>
            <a:picLocks noChangeAspect="1"/>
          </p:cNvPicPr>
          <p:nvPr/>
        </p:nvPicPr>
        <p:blipFill>
          <a:blip r:embed="rId2"/>
          <a:stretch>
            <a:fillRect/>
          </a:stretch>
        </p:blipFill>
        <p:spPr>
          <a:xfrm>
            <a:off x="472848" y="146276"/>
            <a:ext cx="6277068" cy="640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089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772" y="152400"/>
            <a:ext cx="10515600" cy="3907971"/>
          </a:xfrm>
        </p:spPr>
        <p:txBody>
          <a:bodyPr>
            <a:normAutofit fontScale="55000" lnSpcReduction="20000"/>
          </a:bodyPr>
          <a:lstStyle/>
          <a:p>
            <a:pPr marL="0" indent="0">
              <a:buNone/>
            </a:pPr>
            <a:endParaRPr lang="en-US" sz="4800" b="1" dirty="0" smtClean="0"/>
          </a:p>
          <a:p>
            <a:pPr marL="0" indent="0">
              <a:buNone/>
            </a:pPr>
            <a:r>
              <a:rPr lang="en-US" sz="2900" b="1" dirty="0" smtClean="0">
                <a:solidFill>
                  <a:srgbClr val="FF0000"/>
                </a:solidFill>
              </a:rPr>
              <a:t>Multimedia learning and Educational computer games</a:t>
            </a:r>
            <a:endParaRPr lang="el-GR" sz="2900" dirty="0" smtClean="0">
              <a:solidFill>
                <a:srgbClr val="FF0000"/>
              </a:solidFill>
            </a:endParaRPr>
          </a:p>
          <a:p>
            <a:pPr marL="0" indent="0">
              <a:buNone/>
            </a:pPr>
            <a:r>
              <a:rPr lang="en-US" sz="2900" dirty="0" smtClean="0"/>
              <a:t>Andresen, A., </a:t>
            </a:r>
            <a:r>
              <a:rPr lang="en-US" sz="2900" dirty="0" err="1" smtClean="0"/>
              <a:t>Øistein</a:t>
            </a:r>
            <a:r>
              <a:rPr lang="en-US" sz="2900" dirty="0" smtClean="0"/>
              <a:t>, A., </a:t>
            </a:r>
            <a:r>
              <a:rPr lang="en-US" sz="2900" dirty="0" err="1" smtClean="0"/>
              <a:t>Salmerón</a:t>
            </a:r>
            <a:r>
              <a:rPr lang="en-US" sz="2900" dirty="0" smtClean="0"/>
              <a:t>, L., &amp; </a:t>
            </a:r>
            <a:r>
              <a:rPr lang="en-US" sz="2900" dirty="0" err="1" smtClean="0"/>
              <a:t>Bråten</a:t>
            </a:r>
            <a:r>
              <a:rPr lang="en-US" sz="2900" dirty="0" smtClean="0"/>
              <a:t>, I. (2019). Processing and learning from multiple sources: A comparative case study of students with dyslexia working in a multiple source multimedia context. </a:t>
            </a:r>
            <a:r>
              <a:rPr lang="en-US" sz="2900" i="1" dirty="0" smtClean="0"/>
              <a:t>Frontline Learning Research</a:t>
            </a:r>
            <a:r>
              <a:rPr lang="en-US" sz="2900" dirty="0" smtClean="0"/>
              <a:t>,</a:t>
            </a:r>
            <a:r>
              <a:rPr lang="en-US" sz="2900" i="1" dirty="0" smtClean="0"/>
              <a:t> 7</a:t>
            </a:r>
            <a:r>
              <a:rPr lang="en-US" sz="2900" dirty="0" smtClean="0"/>
              <a:t>, 1–26. </a:t>
            </a:r>
            <a:endParaRPr lang="el-GR" sz="2900" dirty="0" smtClean="0"/>
          </a:p>
          <a:p>
            <a:pPr marL="0" indent="0">
              <a:buNone/>
            </a:pPr>
            <a:r>
              <a:rPr lang="en-US" sz="2900" dirty="0" err="1" smtClean="0"/>
              <a:t>Conati</a:t>
            </a:r>
            <a:r>
              <a:rPr lang="en-US" sz="2900" dirty="0" smtClean="0"/>
              <a:t>, C., </a:t>
            </a:r>
            <a:r>
              <a:rPr lang="en-US" sz="2900" dirty="0" err="1" smtClean="0"/>
              <a:t>Jaques</a:t>
            </a:r>
            <a:r>
              <a:rPr lang="en-US" sz="2900" dirty="0" smtClean="0"/>
              <a:t>, N., &amp; Muir, M. (2013). Understanding Attention to Adaptive Hints in Educational Games: An Eye-Tracking Study. </a:t>
            </a:r>
            <a:r>
              <a:rPr lang="en-US" sz="2900" dirty="0" err="1" smtClean="0"/>
              <a:t>Int</a:t>
            </a:r>
            <a:r>
              <a:rPr lang="en-US" sz="2900" dirty="0" smtClean="0"/>
              <a:t> J </a:t>
            </a:r>
            <a:r>
              <a:rPr lang="en-US" sz="2900" dirty="0" err="1" smtClean="0"/>
              <a:t>Artif</a:t>
            </a:r>
            <a:r>
              <a:rPr lang="en-US" sz="2900" dirty="0" smtClean="0"/>
              <a:t> </a:t>
            </a:r>
            <a:r>
              <a:rPr lang="en-US" sz="2900" dirty="0" err="1" smtClean="0"/>
              <a:t>Intell</a:t>
            </a:r>
            <a:r>
              <a:rPr lang="en-US" sz="2900" dirty="0" smtClean="0"/>
              <a:t> </a:t>
            </a:r>
            <a:r>
              <a:rPr lang="en-US" sz="2900" dirty="0" err="1" smtClean="0"/>
              <a:t>Educ</a:t>
            </a:r>
            <a:r>
              <a:rPr lang="en-US" sz="2900" dirty="0" smtClean="0"/>
              <a:t>, 23, 136–161. </a:t>
            </a:r>
          </a:p>
          <a:p>
            <a:pPr marL="0" indent="0">
              <a:buNone/>
            </a:pPr>
            <a:r>
              <a:rPr lang="en-US" sz="2900" b="1" dirty="0" smtClean="0">
                <a:solidFill>
                  <a:srgbClr val="FF0000"/>
                </a:solidFill>
              </a:rPr>
              <a:t>Teachers’ attention</a:t>
            </a:r>
            <a:endParaRPr lang="el-GR" sz="2900" dirty="0" smtClean="0">
              <a:solidFill>
                <a:srgbClr val="FF0000"/>
              </a:solidFill>
            </a:endParaRPr>
          </a:p>
          <a:p>
            <a:pPr marL="0" indent="0">
              <a:buNone/>
            </a:pPr>
            <a:r>
              <a:rPr lang="en-US" sz="2900" dirty="0" smtClean="0"/>
              <a:t>Wolf, C. E., </a:t>
            </a:r>
            <a:r>
              <a:rPr lang="en-US" sz="2900" dirty="0" err="1" smtClean="0"/>
              <a:t>Jarodzka</a:t>
            </a:r>
            <a:r>
              <a:rPr lang="en-US" sz="2900" dirty="0" smtClean="0"/>
              <a:t>, H., van den </a:t>
            </a:r>
            <a:r>
              <a:rPr lang="en-US" sz="2900" dirty="0" err="1" smtClean="0"/>
              <a:t>Bogert</a:t>
            </a:r>
            <a:r>
              <a:rPr lang="en-US" sz="2900" dirty="0" smtClean="0"/>
              <a:t>, N., &amp; </a:t>
            </a:r>
            <a:r>
              <a:rPr lang="en-US" sz="2900" dirty="0" err="1" smtClean="0"/>
              <a:t>Boshuizen</a:t>
            </a:r>
            <a:r>
              <a:rPr lang="en-US" sz="2900" dirty="0" smtClean="0"/>
              <a:t>, H. P. A. (2016). Teacher vision: expert and novice teachers’ perception of problematic classroom management scenes. </a:t>
            </a:r>
            <a:r>
              <a:rPr lang="en-US" sz="2900" dirty="0" err="1" smtClean="0"/>
              <a:t>Instr</a:t>
            </a:r>
            <a:r>
              <a:rPr lang="en-US" sz="2900" dirty="0" smtClean="0"/>
              <a:t> Sci,44,243–265. </a:t>
            </a:r>
          </a:p>
          <a:p>
            <a:pPr marL="0" indent="0">
              <a:buNone/>
            </a:pPr>
            <a:r>
              <a:rPr lang="en-US" sz="2900" b="1" dirty="0" smtClean="0">
                <a:solidFill>
                  <a:srgbClr val="FF0000"/>
                </a:solidFill>
              </a:rPr>
              <a:t>Eye-tracking as a tool: S</a:t>
            </a:r>
            <a:r>
              <a:rPr lang="el-GR" sz="2900" b="1" dirty="0" smtClean="0">
                <a:solidFill>
                  <a:srgbClr val="FF0000"/>
                </a:solidFill>
              </a:rPr>
              <a:t>imulated thalamic visual prostheses</a:t>
            </a:r>
            <a:endParaRPr lang="el-GR" sz="2900" dirty="0" smtClean="0">
              <a:solidFill>
                <a:srgbClr val="FF0000"/>
              </a:solidFill>
            </a:endParaRPr>
          </a:p>
          <a:p>
            <a:pPr marL="0" indent="0">
              <a:buNone/>
            </a:pPr>
            <a:r>
              <a:rPr lang="en-US" sz="2900" dirty="0" err="1" smtClean="0"/>
              <a:t>Rassia</a:t>
            </a:r>
            <a:r>
              <a:rPr lang="en-US" sz="2900" dirty="0" smtClean="0"/>
              <a:t>, E. K. &amp; </a:t>
            </a:r>
            <a:r>
              <a:rPr lang="en-US" sz="2900" dirty="0" err="1" smtClean="0"/>
              <a:t>Pezaris</a:t>
            </a:r>
            <a:r>
              <a:rPr lang="en-US" sz="2900" dirty="0" smtClean="0"/>
              <a:t>, J. S. (2018). </a:t>
            </a:r>
            <a:r>
              <a:rPr lang="el-GR" sz="2900" dirty="0" smtClean="0"/>
              <a:t>Improvement in reading performance through training with simulated thalamic visual prostheses</a:t>
            </a:r>
            <a:r>
              <a:rPr lang="en-US" sz="2900" dirty="0" smtClean="0"/>
              <a:t>. </a:t>
            </a:r>
            <a:r>
              <a:rPr lang="en-US" sz="2900" i="1" dirty="0" smtClean="0"/>
              <a:t>Nature</a:t>
            </a:r>
            <a:r>
              <a:rPr lang="en-US" sz="2900" dirty="0" smtClean="0"/>
              <a:t>,  </a:t>
            </a:r>
            <a:r>
              <a:rPr lang="en-US" sz="2900" i="1" dirty="0" smtClean="0"/>
              <a:t>8</a:t>
            </a:r>
            <a:r>
              <a:rPr lang="en-US" sz="2900" dirty="0" smtClean="0"/>
              <a:t>, 16310. </a:t>
            </a:r>
            <a:endParaRPr lang="el-GR" sz="2900" dirty="0" smtClean="0"/>
          </a:p>
          <a:p>
            <a:pPr marL="0" indent="0">
              <a:buNone/>
            </a:pPr>
            <a:r>
              <a:rPr lang="en-US" sz="2900" dirty="0" smtClean="0"/>
              <a:t>Rayner</a:t>
            </a:r>
            <a:r>
              <a:rPr lang="en-US" sz="2900" dirty="0"/>
              <a:t>, K. &amp; Johnson, R. L. (2005). Letter-by-Letter Acquired Dyslexia Is Due to the Serial Encoding of Letters. </a:t>
            </a:r>
            <a:r>
              <a:rPr lang="fr-FR" sz="2900" i="1" dirty="0" err="1"/>
              <a:t>Psychological</a:t>
            </a:r>
            <a:r>
              <a:rPr lang="fr-FR" sz="2900" i="1" dirty="0"/>
              <a:t> Science</a:t>
            </a:r>
            <a:r>
              <a:rPr lang="fr-FR" sz="2900" dirty="0"/>
              <a:t>, </a:t>
            </a:r>
            <a:r>
              <a:rPr lang="fr-FR" sz="2900" i="1" dirty="0"/>
              <a:t>16</a:t>
            </a:r>
            <a:r>
              <a:rPr lang="fr-FR" sz="2900" dirty="0"/>
              <a:t>, 530</a:t>
            </a:r>
            <a:r>
              <a:rPr lang="en-US" sz="2900" dirty="0"/>
              <a:t>–534.</a:t>
            </a:r>
            <a:endParaRPr lang="el-GR" sz="2900" dirty="0"/>
          </a:p>
          <a:p>
            <a:pPr marL="0" indent="0">
              <a:buNone/>
            </a:pPr>
            <a:endParaRPr lang="el-GR" sz="5000" dirty="0"/>
          </a:p>
        </p:txBody>
      </p:sp>
    </p:spTree>
    <p:extLst>
      <p:ext uri="{BB962C8B-B14F-4D97-AF65-F5344CB8AC3E}">
        <p14:creationId xmlns:p14="http://schemas.microsoft.com/office/powerpoint/2010/main" val="33697197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solidFill>
                  <a:srgbClr val="FF0000"/>
                </a:solidFill>
              </a:rPr>
              <a:t>Thank you.</a:t>
            </a:r>
            <a:endParaRPr lang="el-GR" sz="3200" dirty="0">
              <a:solidFill>
                <a:srgbClr val="FF0000"/>
              </a:solidFill>
            </a:endParaRP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671440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343" y="718456"/>
            <a:ext cx="11146971" cy="620487"/>
          </a:xfrm>
        </p:spPr>
        <p:txBody>
          <a:bodyPr>
            <a:normAutofit fontScale="90000"/>
          </a:bodyPr>
          <a:lstStyle/>
          <a:p>
            <a:r>
              <a:rPr lang="en-US" sz="3600" dirty="0" smtClean="0">
                <a:solidFill>
                  <a:srgbClr val="FF0000"/>
                </a:solidFill>
              </a:rPr>
              <a:t>Eye-voice span (Eye-voice lead)</a:t>
            </a:r>
            <a:br>
              <a:rPr lang="en-US" sz="3600" dirty="0" smtClean="0">
                <a:solidFill>
                  <a:srgbClr val="FF0000"/>
                </a:solidFill>
              </a:rPr>
            </a:br>
            <a:r>
              <a:rPr lang="en-US" dirty="0">
                <a:solidFill>
                  <a:srgbClr val="FF0000"/>
                </a:solidFill>
              </a:rPr>
              <a:t/>
            </a:r>
            <a:br>
              <a:rPr lang="en-US" dirty="0">
                <a:solidFill>
                  <a:srgbClr val="FF0000"/>
                </a:solidFill>
              </a:rPr>
            </a:br>
            <a:r>
              <a:rPr lang="en-US" sz="2200" dirty="0" smtClean="0">
                <a:solidFill>
                  <a:srgbClr val="FF0000"/>
                </a:solidFill>
              </a:rPr>
              <a:t>de Luca et al. (2013). </a:t>
            </a:r>
            <a:r>
              <a:rPr lang="en-US" sz="2200" b="1" dirty="0">
                <a:solidFill>
                  <a:srgbClr val="FF0000"/>
                </a:solidFill>
              </a:rPr>
              <a:t>The eye-voice lead during oral reading in developmental </a:t>
            </a:r>
            <a:r>
              <a:rPr lang="en-US" sz="2200" b="1" dirty="0" smtClean="0">
                <a:solidFill>
                  <a:srgbClr val="FF0000"/>
                </a:solidFill>
              </a:rPr>
              <a:t>dyslexia. </a:t>
            </a:r>
            <a:r>
              <a:rPr lang="en-US" sz="2200" b="1" i="1" dirty="0" smtClean="0">
                <a:solidFill>
                  <a:srgbClr val="FF0000"/>
                </a:solidFill>
              </a:rPr>
              <a:t>Frontiers in Human Neuroscience.</a:t>
            </a:r>
            <a:r>
              <a:rPr lang="en-US" sz="2200" b="1" dirty="0" smtClean="0">
                <a:solidFill>
                  <a:srgbClr val="FF0000"/>
                </a:solidFill>
              </a:rPr>
              <a:t> </a:t>
            </a:r>
            <a:r>
              <a:rPr lang="en-US" sz="2200" b="1" dirty="0" err="1" smtClean="0">
                <a:solidFill>
                  <a:srgbClr val="FF0000"/>
                </a:solidFill>
              </a:rPr>
              <a:t>doi</a:t>
            </a:r>
            <a:r>
              <a:rPr lang="en-US" sz="2200" b="1" dirty="0" smtClean="0">
                <a:solidFill>
                  <a:srgbClr val="FF0000"/>
                </a:solidFill>
              </a:rPr>
              <a:t>: 10.3389/fnhum.2013.00696</a:t>
            </a:r>
            <a:r>
              <a:rPr lang="en-US" sz="2200" b="1" dirty="0">
                <a:solidFill>
                  <a:srgbClr val="FF0000"/>
                </a:solidFill>
              </a:rPr>
              <a:t/>
            </a:r>
            <a:br>
              <a:rPr lang="en-US" sz="2200" b="1" dirty="0">
                <a:solidFill>
                  <a:srgbClr val="FF0000"/>
                </a:solidFill>
              </a:rPr>
            </a:br>
            <a:endParaRPr lang="el-GR" sz="2200" b="1" dirty="0">
              <a:solidFill>
                <a:srgbClr val="FF0000"/>
              </a:solidFill>
            </a:endParaRPr>
          </a:p>
        </p:txBody>
      </p:sp>
      <p:sp>
        <p:nvSpPr>
          <p:cNvPr id="3" name="Content Placeholder 2"/>
          <p:cNvSpPr>
            <a:spLocks noGrp="1"/>
          </p:cNvSpPr>
          <p:nvPr>
            <p:ph idx="1"/>
          </p:nvPr>
        </p:nvSpPr>
        <p:spPr>
          <a:xfrm>
            <a:off x="838200" y="1992085"/>
            <a:ext cx="10515600" cy="4184877"/>
          </a:xfrm>
        </p:spPr>
        <p:txBody>
          <a:bodyPr/>
          <a:lstStyle/>
          <a:p>
            <a:pPr>
              <a:buClr>
                <a:srgbClr val="FF0000"/>
              </a:buClr>
            </a:pPr>
            <a:r>
              <a:rPr lang="en-US" dirty="0" smtClean="0"/>
              <a:t>The </a:t>
            </a:r>
            <a:r>
              <a:rPr lang="en-US" dirty="0"/>
              <a:t>eye typically leads over voice </a:t>
            </a:r>
            <a:r>
              <a:rPr lang="en-US" dirty="0" smtClean="0"/>
              <a:t>position</a:t>
            </a:r>
          </a:p>
          <a:p>
            <a:pPr>
              <a:buClr>
                <a:srgbClr val="FF0000"/>
              </a:buClr>
            </a:pPr>
            <a:r>
              <a:rPr lang="en-US" dirty="0" smtClean="0"/>
              <a:t>Comparing children with dyslexia and control readers</a:t>
            </a:r>
          </a:p>
          <a:p>
            <a:pPr>
              <a:buClr>
                <a:srgbClr val="FF0000"/>
              </a:buClr>
            </a:pPr>
            <a:r>
              <a:rPr lang="en-US" dirty="0" smtClean="0"/>
              <a:t>Passage reading</a:t>
            </a:r>
          </a:p>
          <a:p>
            <a:pPr marL="0" indent="0">
              <a:buNone/>
            </a:pPr>
            <a:endParaRPr lang="el-GR" dirty="0"/>
          </a:p>
        </p:txBody>
      </p:sp>
    </p:spTree>
    <p:extLst>
      <p:ext uri="{BB962C8B-B14F-4D97-AF65-F5344CB8AC3E}">
        <p14:creationId xmlns:p14="http://schemas.microsoft.com/office/powerpoint/2010/main" val="2971258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8714" y="217714"/>
            <a:ext cx="3603172" cy="5959249"/>
          </a:xfrm>
        </p:spPr>
        <p:txBody>
          <a:bodyPr/>
          <a:lstStyle/>
          <a:p>
            <a:endParaRPr lang="en-US" dirty="0" smtClean="0"/>
          </a:p>
          <a:p>
            <a:pPr marL="0" indent="0">
              <a:buNone/>
            </a:pPr>
            <a:r>
              <a:rPr lang="en-US" dirty="0" smtClean="0"/>
              <a:t>Eye-voice span </a:t>
            </a:r>
            <a:r>
              <a:rPr lang="en-US" dirty="0"/>
              <a:t>was significantly smaller in dyslexic than control readers</a:t>
            </a:r>
            <a:endParaRPr lang="el-GR" dirty="0"/>
          </a:p>
        </p:txBody>
      </p:sp>
      <p:pic>
        <p:nvPicPr>
          <p:cNvPr id="5" name="Picture 4"/>
          <p:cNvPicPr>
            <a:picLocks noChangeAspect="1"/>
          </p:cNvPicPr>
          <p:nvPr/>
        </p:nvPicPr>
        <p:blipFill>
          <a:blip r:embed="rId2"/>
          <a:stretch>
            <a:fillRect/>
          </a:stretch>
        </p:blipFill>
        <p:spPr>
          <a:xfrm>
            <a:off x="263978" y="1126671"/>
            <a:ext cx="76581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8460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marL="0" indent="0">
              <a:buNone/>
            </a:pPr>
            <a:r>
              <a:rPr lang="en-US" dirty="0" smtClean="0">
                <a:solidFill>
                  <a:srgbClr val="FF0000"/>
                </a:solidFill>
              </a:rPr>
              <a:t>Eye-hand</a:t>
            </a:r>
            <a:r>
              <a:rPr lang="en-US" dirty="0" smtClean="0">
                <a:solidFill>
                  <a:srgbClr val="FF0000"/>
                </a:solidFill>
              </a:rPr>
              <a:t> </a:t>
            </a:r>
            <a:r>
              <a:rPr lang="en-US" dirty="0" smtClean="0">
                <a:solidFill>
                  <a:srgbClr val="FF0000"/>
                </a:solidFill>
              </a:rPr>
              <a:t>span</a:t>
            </a:r>
          </a:p>
          <a:p>
            <a:pPr marL="0" indent="0">
              <a:buNone/>
            </a:pPr>
            <a:r>
              <a:rPr lang="en-US" dirty="0" err="1" smtClean="0"/>
              <a:t>Penttinen</a:t>
            </a:r>
            <a:r>
              <a:rPr lang="en-US" dirty="0" smtClean="0"/>
              <a:t> et al. </a:t>
            </a:r>
            <a:r>
              <a:rPr lang="en-US" b="1" dirty="0" smtClean="0"/>
              <a:t> (2014). Reading ahead: Adult music students’ eye movements in temporally controlled performances of a children’s song. </a:t>
            </a:r>
            <a:r>
              <a:rPr lang="en-US" i="1" dirty="0" smtClean="0"/>
              <a:t>International Journal of Music Education</a:t>
            </a:r>
            <a:r>
              <a:rPr lang="en-US" dirty="0" smtClean="0"/>
              <a:t>, </a:t>
            </a:r>
            <a:r>
              <a:rPr lang="en-US" i="1" dirty="0" smtClean="0"/>
              <a:t>33</a:t>
            </a:r>
            <a:r>
              <a:rPr lang="en-US" dirty="0" smtClean="0"/>
              <a:t>, 36-50</a:t>
            </a:r>
            <a:endParaRPr lang="en-US" b="1" dirty="0" smtClean="0"/>
          </a:p>
          <a:p>
            <a:pPr marL="0" indent="0">
              <a:buNone/>
            </a:pPr>
            <a:endParaRPr lang="el-GR" dirty="0"/>
          </a:p>
        </p:txBody>
      </p:sp>
    </p:spTree>
    <p:extLst>
      <p:ext uri="{BB962C8B-B14F-4D97-AF65-F5344CB8AC3E}">
        <p14:creationId xmlns:p14="http://schemas.microsoft.com/office/powerpoint/2010/main" val="3548805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3510</TotalTime>
  <Words>2321</Words>
  <Application>Microsoft Office PowerPoint</Application>
  <PresentationFormat>Widescreen</PresentationFormat>
  <Paragraphs>233</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Calibri Light</vt:lpstr>
      <vt:lpstr>Wingdings</vt:lpstr>
      <vt:lpstr>Office Theme</vt:lpstr>
      <vt:lpstr>Eye-tracking in Special needs Education Research: Thinking out of the box </vt:lpstr>
      <vt:lpstr>Main domains</vt:lpstr>
      <vt:lpstr>Reading and Mathematics</vt:lpstr>
      <vt:lpstr>PowerPoint Presentation</vt:lpstr>
      <vt:lpstr>Parafoveal Processing and Perceptual Span  Yan et al. (2013). Parafoveal processing efficiency in rapid automatized naming: A comparison between Chinese normal and dyslexic children. Journal of Experimental Child Psychology</vt:lpstr>
      <vt:lpstr>PowerPoint Presentation</vt:lpstr>
      <vt:lpstr>Eye-voice span (Eye-voice lead)  de Luca et al. (2013). The eye-voice lead during oral reading in developmental dyslexia. Frontiers in Human Neuroscience. doi: 10.3389/fnhum.2013.00696 </vt:lpstr>
      <vt:lpstr>PowerPoint Presentation</vt:lpstr>
      <vt:lpstr>PowerPoint Presentation</vt:lpstr>
      <vt:lpstr>Math Anxiety and Performance  Hunt et al. (2015). Exploring the Relationship Between Mathematics Anxiety and Performance: An Eye‐Tracking Approach. Applied Cognitive Psychology, 29, 226–231   </vt:lpstr>
      <vt:lpstr>PowerPoint Presentation</vt:lpstr>
      <vt:lpstr> Strategies  van’t Noordende et al. (2016). Number line estimation strategies in children with mathematical learning difficulties measured by eye tracking. Psychological Research, 80,368–378.  </vt:lpstr>
      <vt:lpstr>PowerPoint Presentation</vt:lpstr>
      <vt:lpstr>Mathematical Representations   Bolden et al. (2015). How young children view mathematical representations: a study using eye-tracking technology. Educational Research, 57, 59–79</vt:lpstr>
      <vt:lpstr>PowerPoint Presentation</vt:lpstr>
      <vt:lpstr>PowerPoint Presentation</vt:lpstr>
      <vt:lpstr>Attentional disengagement, joint attention, and social scene perception</vt:lpstr>
      <vt:lpstr>Joint attention and attentional disengagement in Infancy  Thorup et al. (2018). Reduced Alternating Gaze During Social Interaction in Infancy is Associated with Elevated Symptoms of Autism in Toddlerhood. Journal of Abnormal Child Psychology, 46, 1547–1561  </vt:lpstr>
      <vt:lpstr>PowerPoint Presentation</vt:lpstr>
      <vt:lpstr>PowerPoint Presentation</vt:lpstr>
      <vt:lpstr>PowerPoint Presentation</vt:lpstr>
      <vt:lpstr>PowerPoint Presentation</vt:lpstr>
      <vt:lpstr>PowerPoint Presentation</vt:lpstr>
      <vt:lpstr> Attentional Disengagement in older children   Sabatos-DeVito et al. (2016). Eye Tracking Reveals Impaired Attentional Disengagement Associated with Sensory Response Patterns in Children with Autism. J Autism Dev Disord, 46, 1319–1333  </vt:lpstr>
      <vt:lpstr>PowerPoint Presentation</vt:lpstr>
      <vt:lpstr>Social scene perception  Frost-Karlsson et al. (2019). Social scene perception in autism spectrum disorder: An eye-tracking and pupillometric study. Journal of Clinical and Experimental Neuropsychology ,41, 1024–1032   </vt:lpstr>
      <vt:lpstr>PowerPoint Presentation</vt:lpstr>
      <vt:lpstr>Nature of social stimuli  Chevallier et al. (2015). Measuring social attention and motivation in autism spectrum disorder using eye‐tracking: Stimulus type matters. Autism Res. , 620–628 </vt:lpstr>
      <vt:lpstr>PowerPoint Presentation</vt:lpstr>
      <vt:lpstr>Hearing impairments</vt:lpstr>
      <vt:lpstr>Speech Processing  McMurray et al. (2017). Waiting for lexical access: Cochlear implants or severely degraded input lead listeners to process speech less incrementally. Cognition, 169, 147-164.</vt:lpstr>
      <vt:lpstr>PowerPoint Presentation</vt:lpstr>
      <vt:lpstr>Sentence Comprehension   Wendt et al. (2015). How Hearing Impairment Affects Sentence Comprehension: Using Eye Fixations to Investigate the Duration of Speech Processing. Trends in Hearing, 19, 118. </vt:lpstr>
      <vt:lpstr>PowerPoint Presentation</vt:lpstr>
      <vt:lpstr>Listening Effort   Steel et al. (2015). Binaural Fusion and Listening Effort in Children Who Use Bilateral Cochlear Implants: A Psychoacoustic and Pupillometric Study. PlosOne, doi: 10.1371/journal.pone.0117611 </vt:lpstr>
      <vt:lpstr>PowerPoint Presentation</vt:lpstr>
      <vt:lpstr> </vt:lpstr>
      <vt:lpstr>Intellectual disabilities</vt:lpstr>
      <vt:lpstr>Strategies  Vakil &amp; Lifshitz-Zehavi, (2012). Solving the Raven Progressive Matrices by adults with intellectual disability with/without Down syndrome: Different cognitive patterns as indicated by eye-movements. Research in Developmental Disabilities, 33,645-654   </vt:lpstr>
      <vt:lpstr>Visual processing   Boot et al. (2013). Delayed visual orienting responses in children with developmental and/or intellectual disabilities. Journal of Intellectual Disability Research, 57, 1093–1103 </vt:lpstr>
      <vt:lpstr>Emotional status</vt:lpstr>
      <vt:lpstr>Depression  Harrisson &amp; Gibb(2015). Attentional Biases in Currently Depressed Children: An Eye-Tracking Study of Biases in Sustained Attention to Emotional Stimuli. Journal of Clinical Child &amp; Adolescent Psychology, 44, 1008–1014 </vt:lpstr>
      <vt:lpstr>PowerPoint Presentation</vt:lpstr>
      <vt:lpstr>Anxiety and Executive Functioning  Derakshan, N. et al.  (2009). Anxiety, Inhibition, Efficiency, and Effectiveness: An Investigation Using the Antisaccade Task. Exp Psychol. , 56, 48–55.  </vt:lpstr>
      <vt:lpstr>PowerPoint Presentation</vt:lpstr>
      <vt:lpstr>Teachers’ attention</vt:lpstr>
      <vt:lpstr>Wolf et al. (2016). Teacher vision: Expert and novice teachers’ perception of problematic classroom management scenes. Instr Sci,44,243–265  </vt:lpstr>
      <vt:lpstr>PowerPoint Presentation</vt:lpstr>
      <vt:lpstr>Multimedia learning and Educational computer games</vt:lpstr>
      <vt:lpstr>Multimedia learning   Andresen et al.  (2019). Processing and learning from multiple sources: A comparative case study of students with dyslexia working in a multiple source multimedia context. Frontline Learning Research, 7, 1–26.  </vt:lpstr>
      <vt:lpstr>Educational Games   Conati et al.  (2013). Understanding Attention to Adaptive Hints in Educational Games: An Eye-Tracking Study. Int J Artif Intell Educ, 23, 136–161  </vt:lpstr>
      <vt:lpstr>PowerPoint Presentation</vt:lpstr>
      <vt:lpstr>Why is eye-tracking better than hint-display time?</vt:lpstr>
      <vt:lpstr>Eye-tracking as a tool</vt:lpstr>
      <vt:lpstr>Simulated thalamic visual prostheses  Rassia &amp; Pezaris (2018). Improvement in reading performance through training with simulated thalamic visual prostheses. Nature,  8, 16310  </vt:lpstr>
      <vt:lpstr>PowerPoint Presentation</vt:lpstr>
      <vt:lpstr>Pure Alexia (Letter-by-Letter Acquired Dyslexia )  Rayner &amp; Johnson (2005). Letter-by-Letter Acquired Dyslexia Is Due to the Serial Encoding of Letters. Psychological Science, 16, 530–534.</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studies</dc:title>
  <dc:creator>ΛΑΟΥΡΑ ΖΙΑΚΑ</dc:creator>
  <cp:lastModifiedBy>ΛΑΟΥΡΑ ΖΙΑΚΑ</cp:lastModifiedBy>
  <cp:revision>126</cp:revision>
  <dcterms:created xsi:type="dcterms:W3CDTF">2020-01-12T19:02:11Z</dcterms:created>
  <dcterms:modified xsi:type="dcterms:W3CDTF">2020-01-27T14:45:47Z</dcterms:modified>
</cp:coreProperties>
</file>