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8_DE46E72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59" r:id="rId4"/>
    <p:sldId id="262" r:id="rId5"/>
    <p:sldId id="275" r:id="rId6"/>
    <p:sldId id="260" r:id="rId7"/>
    <p:sldId id="261" r:id="rId8"/>
    <p:sldId id="270" r:id="rId9"/>
    <p:sldId id="269" r:id="rId10"/>
    <p:sldId id="276" r:id="rId11"/>
    <p:sldId id="279"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325" userDrawn="1">
          <p15:clr>
            <a:srgbClr val="A4A3A4"/>
          </p15:clr>
        </p15:guide>
        <p15:guide id="3" pos="39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52EDFA-189A-3735-4F12-31A034C2B466}" name="Elisa Pierfederici" initials="EP" userId="S::mariaepi@uio.no::7bd2a39c-3d75-460b-be00-77dc7f7b61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EBC"/>
    <a:srgbClr val="F49B01"/>
    <a:srgbClr val="FED101"/>
    <a:srgbClr val="E47A00"/>
    <a:srgbClr val="62CDC7"/>
    <a:srgbClr val="C6FFD8"/>
    <a:srgbClr val="B32FA3"/>
    <a:srgbClr val="A62C97"/>
    <a:srgbClr val="39B8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452" autoAdjust="0"/>
  </p:normalViewPr>
  <p:slideViewPr>
    <p:cSldViewPr snapToGrid="0" showGuides="1">
      <p:cViewPr>
        <p:scale>
          <a:sx n="60" d="100"/>
          <a:sy n="60" d="100"/>
        </p:scale>
        <p:origin x="816" y="269"/>
      </p:cViewPr>
      <p:guideLst>
        <p:guide orient="horz" pos="414"/>
        <p:guide pos="325"/>
        <p:guide pos="3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modernComment_118_DE46E723.xml><?xml version="1.0" encoding="utf-8"?>
<p188:cmLst xmlns:a="http://schemas.openxmlformats.org/drawingml/2006/main" xmlns:r="http://schemas.openxmlformats.org/officeDocument/2006/relationships" xmlns:p188="http://schemas.microsoft.com/office/powerpoint/2018/8/main">
  <p188:cm id="{00727F06-1969-4761-A960-ECBDF194F850}" authorId="{B052EDFA-189A-3735-4F12-31A034C2B466}" created="2024-05-16T08:52:31.916">
    <ac:deMkLst xmlns:ac="http://schemas.microsoft.com/office/drawing/2013/main/command">
      <pc:docMk xmlns:pc="http://schemas.microsoft.com/office/powerpoint/2013/main/command"/>
      <pc:sldMk xmlns:pc="http://schemas.microsoft.com/office/powerpoint/2013/main/command" cId="3729188643" sldId="280"/>
      <ac:picMk id="5" creationId="{2FFEA163-17CD-FEF2-012B-510135E3D038}"/>
    </ac:deMkLst>
    <p188:txBody>
      <a:bodyPr/>
      <a:lstStyle/>
      <a:p>
        <a:r>
          <a:rPr lang="en-US"/>
          <a:t>I find this terrible slide. Not sure if we want to use, but definitly there would be something to discuss and often when researcher has to present the project to the funders they will also present the group and so on. SO it might be useful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7D727-6C8A-47AE-9670-57BE2BE52623}"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709E9-530C-4CB9-80CB-3184C3AE350D}" type="slidenum">
              <a:rPr lang="en-US" smtClean="0"/>
              <a:t>‹#›</a:t>
            </a:fld>
            <a:endParaRPr lang="en-US"/>
          </a:p>
        </p:txBody>
      </p:sp>
    </p:spTree>
    <p:extLst>
      <p:ext uri="{BB962C8B-B14F-4D97-AF65-F5344CB8AC3E}">
        <p14:creationId xmlns:p14="http://schemas.microsoft.com/office/powerpoint/2010/main" val="2227090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2626"/>
                </a:solidFill>
                <a:effectLst/>
                <a:highlight>
                  <a:srgbClr val="F9F8FC"/>
                </a:highlight>
                <a:latin typeface="Helvetica" panose="020B0604020202020204" pitchFamily="34" charset="0"/>
              </a:rPr>
              <a:t>Impacts of Sun Storms on Satellite Technology</a:t>
            </a:r>
            <a:endParaRPr lang="en-US" dirty="0"/>
          </a:p>
        </p:txBody>
      </p:sp>
      <p:sp>
        <p:nvSpPr>
          <p:cNvPr id="4" name="Slide Number Placeholder 3"/>
          <p:cNvSpPr>
            <a:spLocks noGrp="1"/>
          </p:cNvSpPr>
          <p:nvPr>
            <p:ph type="sldNum" sz="quarter" idx="5"/>
          </p:nvPr>
        </p:nvSpPr>
        <p:spPr/>
        <p:txBody>
          <a:bodyPr/>
          <a:lstStyle/>
          <a:p>
            <a:fld id="{B0E709E9-530C-4CB9-80CB-3184C3AE350D}" type="slidenum">
              <a:rPr lang="en-US" smtClean="0"/>
              <a:t>1</a:t>
            </a:fld>
            <a:endParaRPr lang="en-US"/>
          </a:p>
        </p:txBody>
      </p:sp>
    </p:spTree>
    <p:extLst>
      <p:ext uri="{BB962C8B-B14F-4D97-AF65-F5344CB8AC3E}">
        <p14:creationId xmlns:p14="http://schemas.microsoft.com/office/powerpoint/2010/main" val="811669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709E9-530C-4CB9-80CB-3184C3AE350D}" type="slidenum">
              <a:rPr lang="en-US" smtClean="0"/>
              <a:t>2</a:t>
            </a:fld>
            <a:endParaRPr lang="en-US"/>
          </a:p>
        </p:txBody>
      </p:sp>
    </p:spTree>
    <p:extLst>
      <p:ext uri="{BB962C8B-B14F-4D97-AF65-F5344CB8AC3E}">
        <p14:creationId xmlns:p14="http://schemas.microsoft.com/office/powerpoint/2010/main" val="31386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709E9-530C-4CB9-80CB-3184C3AE350D}" type="slidenum">
              <a:rPr lang="en-US" smtClean="0"/>
              <a:t>3</a:t>
            </a:fld>
            <a:endParaRPr lang="en-US"/>
          </a:p>
        </p:txBody>
      </p:sp>
    </p:spTree>
    <p:extLst>
      <p:ext uri="{BB962C8B-B14F-4D97-AF65-F5344CB8AC3E}">
        <p14:creationId xmlns:p14="http://schemas.microsoft.com/office/powerpoint/2010/main" val="44428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709E9-530C-4CB9-80CB-3184C3AE350D}" type="slidenum">
              <a:rPr lang="en-US" smtClean="0"/>
              <a:t>4</a:t>
            </a:fld>
            <a:endParaRPr lang="en-US"/>
          </a:p>
        </p:txBody>
      </p:sp>
    </p:spTree>
    <p:extLst>
      <p:ext uri="{BB962C8B-B14F-4D97-AF65-F5344CB8AC3E}">
        <p14:creationId xmlns:p14="http://schemas.microsoft.com/office/powerpoint/2010/main" val="134137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2626"/>
                </a:solidFill>
                <a:effectLst/>
                <a:highlight>
                  <a:srgbClr val="F9F8FC"/>
                </a:highlight>
                <a:latin typeface="Helvetica" panose="020B0604020202020204" pitchFamily="34" charset="0"/>
              </a:rPr>
              <a:t>1. That's almost 1% of the speed of light!</a:t>
            </a:r>
            <a:endParaRPr lang="en-US" dirty="0"/>
          </a:p>
        </p:txBody>
      </p:sp>
      <p:sp>
        <p:nvSpPr>
          <p:cNvPr id="4" name="Slide Number Placeholder 3"/>
          <p:cNvSpPr>
            <a:spLocks noGrp="1"/>
          </p:cNvSpPr>
          <p:nvPr>
            <p:ph type="sldNum" sz="quarter" idx="5"/>
          </p:nvPr>
        </p:nvSpPr>
        <p:spPr/>
        <p:txBody>
          <a:bodyPr/>
          <a:lstStyle/>
          <a:p>
            <a:fld id="{B0E709E9-530C-4CB9-80CB-3184C3AE350D}" type="slidenum">
              <a:rPr lang="en-US" smtClean="0"/>
              <a:t>5</a:t>
            </a:fld>
            <a:endParaRPr lang="en-US"/>
          </a:p>
        </p:txBody>
      </p:sp>
    </p:spTree>
    <p:extLst>
      <p:ext uri="{BB962C8B-B14F-4D97-AF65-F5344CB8AC3E}">
        <p14:creationId xmlns:p14="http://schemas.microsoft.com/office/powerpoint/2010/main" val="26146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709E9-530C-4CB9-80CB-3184C3AE350D}" type="slidenum">
              <a:rPr lang="en-US" smtClean="0"/>
              <a:t>6</a:t>
            </a:fld>
            <a:endParaRPr lang="en-US"/>
          </a:p>
        </p:txBody>
      </p:sp>
    </p:spTree>
    <p:extLst>
      <p:ext uri="{BB962C8B-B14F-4D97-AF65-F5344CB8AC3E}">
        <p14:creationId xmlns:p14="http://schemas.microsoft.com/office/powerpoint/2010/main" val="345989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709E9-530C-4CB9-80CB-3184C3AE350D}" type="slidenum">
              <a:rPr lang="en-US" smtClean="0"/>
              <a:t>7</a:t>
            </a:fld>
            <a:endParaRPr lang="en-US"/>
          </a:p>
        </p:txBody>
      </p:sp>
    </p:spTree>
    <p:extLst>
      <p:ext uri="{BB962C8B-B14F-4D97-AF65-F5344CB8AC3E}">
        <p14:creationId xmlns:p14="http://schemas.microsoft.com/office/powerpoint/2010/main" val="3262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simulate the total solar wind in the inner heliosphere, we used a series of coupled empirical and numerical models in which we treated the corona and heliosphere separately. The Wang-</a:t>
            </a:r>
            <a:r>
              <a:rPr lang="en-US" dirty="0" err="1"/>
              <a:t>Sheeley</a:t>
            </a:r>
            <a:r>
              <a:rPr lang="en-US" dirty="0"/>
              <a:t>-</a:t>
            </a:r>
            <a:r>
              <a:rPr lang="en-US" dirty="0" err="1"/>
              <a:t>Arge</a:t>
            </a:r>
            <a:r>
              <a:rPr lang="en-US" dirty="0"/>
              <a:t> (WSA) model predicts coronal conditions and allows for the eventual mapping of the background solar wind. An extension of the original Wang and </a:t>
            </a:r>
            <a:r>
              <a:rPr lang="en-US" dirty="0" err="1"/>
              <a:t>Sheeley</a:t>
            </a:r>
            <a:r>
              <a:rPr lang="en-US" dirty="0"/>
              <a:t> [1992] model, WSA is a semiempirical model based on magnetic flux-tube expansion [</a:t>
            </a:r>
            <a:r>
              <a:rPr lang="en-US" dirty="0" err="1"/>
              <a:t>Arge</a:t>
            </a:r>
            <a:r>
              <a:rPr lang="en-US" dirty="0"/>
              <a:t> and Pizzo, 2000]. The model uses magnetic synoptic maps of the solar surface as input to a potential field source surface (PFSS) model that provides an estimate of current sheet properties [</a:t>
            </a:r>
            <a:r>
              <a:rPr lang="en-US" dirty="0" err="1"/>
              <a:t>Schatten</a:t>
            </a:r>
            <a:r>
              <a:rPr lang="en-US" dirty="0"/>
              <a:t> et al., 1969]. The PFSS model is predicated on the assumption that the corona is current-free between the photosphere and 2.5 </a:t>
            </a:r>
            <a:r>
              <a:rPr lang="en-US" dirty="0" err="1"/>
              <a:t>Rsun</a:t>
            </a:r>
            <a:r>
              <a:rPr lang="en-US" dirty="0"/>
              <a:t>, beyond which the plasma controls the magnetic field, where </a:t>
            </a:r>
            <a:r>
              <a:rPr lang="en-US" dirty="0" err="1"/>
              <a:t>Rsun</a:t>
            </a:r>
            <a:r>
              <a:rPr lang="en-US" dirty="0"/>
              <a:t> is the solar radius. At 2.5 </a:t>
            </a:r>
            <a:r>
              <a:rPr lang="en-US" dirty="0" err="1"/>
              <a:t>Rsun</a:t>
            </a:r>
            <a:r>
              <a:rPr lang="en-US" dirty="0"/>
              <a:t>, all magnetic field lines are constrained to be open and radial, and the magnetic field is computed from a scalar potential that obeys Laplace’s equation. With empirical relationships for magnetic flux-tube expansion, the model initializes the solar wind flow by propagating the plasma-controlled current sheet properties to 21.5 </a:t>
            </a:r>
            <a:r>
              <a:rPr lang="en-US" dirty="0" err="1"/>
              <a:t>Rsun</a:t>
            </a:r>
            <a:r>
              <a:rPr lang="en-US" dirty="0"/>
              <a:t>. These WSA outer boundary conditions become the inner boundary conditions for the </a:t>
            </a:r>
            <a:r>
              <a:rPr lang="en-US" dirty="0" err="1"/>
              <a:t>heliospheric</a:t>
            </a:r>
            <a:r>
              <a:rPr lang="en-US" dirty="0"/>
              <a:t> model ENLIL (Figure 1).</a:t>
            </a:r>
          </a:p>
        </p:txBody>
      </p:sp>
      <p:sp>
        <p:nvSpPr>
          <p:cNvPr id="4" name="Slide Number Placeholder 3"/>
          <p:cNvSpPr>
            <a:spLocks noGrp="1"/>
          </p:cNvSpPr>
          <p:nvPr>
            <p:ph type="sldNum" sz="quarter" idx="5"/>
          </p:nvPr>
        </p:nvSpPr>
        <p:spPr/>
        <p:txBody>
          <a:bodyPr/>
          <a:lstStyle/>
          <a:p>
            <a:fld id="{B0E709E9-530C-4CB9-80CB-3184C3AE350D}" type="slidenum">
              <a:rPr lang="en-US" smtClean="0"/>
              <a:t>8</a:t>
            </a:fld>
            <a:endParaRPr lang="en-US"/>
          </a:p>
        </p:txBody>
      </p:sp>
    </p:spTree>
    <p:extLst>
      <p:ext uri="{BB962C8B-B14F-4D97-AF65-F5344CB8AC3E}">
        <p14:creationId xmlns:p14="http://schemas.microsoft.com/office/powerpoint/2010/main" val="41767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file:///C:/Users/mariaepi/Downloads/Dewey_et_al-2015-Journal_of_Geophysical_Research__Space_Physics.pdf</a:t>
            </a:r>
          </a:p>
        </p:txBody>
      </p:sp>
      <p:sp>
        <p:nvSpPr>
          <p:cNvPr id="4" name="Slide Number Placeholder 3"/>
          <p:cNvSpPr>
            <a:spLocks noGrp="1"/>
          </p:cNvSpPr>
          <p:nvPr>
            <p:ph type="sldNum" sz="quarter" idx="5"/>
          </p:nvPr>
        </p:nvSpPr>
        <p:spPr/>
        <p:txBody>
          <a:bodyPr/>
          <a:lstStyle/>
          <a:p>
            <a:fld id="{B0E709E9-530C-4CB9-80CB-3184C3AE350D}" type="slidenum">
              <a:rPr lang="en-US" smtClean="0"/>
              <a:t>9</a:t>
            </a:fld>
            <a:endParaRPr lang="en-US"/>
          </a:p>
        </p:txBody>
      </p:sp>
    </p:spTree>
    <p:extLst>
      <p:ext uri="{BB962C8B-B14F-4D97-AF65-F5344CB8AC3E}">
        <p14:creationId xmlns:p14="http://schemas.microsoft.com/office/powerpoint/2010/main" val="132075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820C-91BE-4181-1559-E3298907A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C23449-39A6-F0D2-7638-40181B65B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B64FE-6D34-85A7-2C74-4F67A2058AC2}"/>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5" name="Footer Placeholder 4">
            <a:extLst>
              <a:ext uri="{FF2B5EF4-FFF2-40B4-BE49-F238E27FC236}">
                <a16:creationId xmlns:a16="http://schemas.microsoft.com/office/drawing/2014/main" id="{AC51D032-1C28-1432-42D3-6CF6CB2AD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241B8-8771-176E-08E5-E5DAF245589F}"/>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89402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678F-8B9C-F47C-76EA-FB78F4D76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3F53C7-1374-9877-EA86-CC2B86BAA6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1420D-06FF-4D7B-CCCE-9E3C2CEF57FA}"/>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5" name="Footer Placeholder 4">
            <a:extLst>
              <a:ext uri="{FF2B5EF4-FFF2-40B4-BE49-F238E27FC236}">
                <a16:creationId xmlns:a16="http://schemas.microsoft.com/office/drawing/2014/main" id="{A9E64CE8-EDF6-F4E9-1E5C-29B39143E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57D05-5514-290D-E191-4E9ED11DEC3A}"/>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200068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56F29-9D1E-C72F-0D03-30A6B867A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4E2B1E-DCC7-6EDD-5108-215682A670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4CC3E-A0E5-ECCC-B313-9C99FFEC5AC0}"/>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5" name="Footer Placeholder 4">
            <a:extLst>
              <a:ext uri="{FF2B5EF4-FFF2-40B4-BE49-F238E27FC236}">
                <a16:creationId xmlns:a16="http://schemas.microsoft.com/office/drawing/2014/main" id="{CFE3B37D-B7F6-1A26-8482-54F88633C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3C420-7BC9-B2DC-FA02-E3022A8CD0C7}"/>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283821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1D08-2829-32D7-ADA5-2EDB55E95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7E751-E557-BA61-9E59-6BE68467D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5889A-C459-B57C-BE4A-AC1310738C94}"/>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5" name="Footer Placeholder 4">
            <a:extLst>
              <a:ext uri="{FF2B5EF4-FFF2-40B4-BE49-F238E27FC236}">
                <a16:creationId xmlns:a16="http://schemas.microsoft.com/office/drawing/2014/main" id="{42BA1714-9D27-F400-3EB2-922E77E3E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D78B4-B92E-27DE-536F-DE4B8EE44031}"/>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280375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34BD-5BE4-1604-0FBB-A7726BE01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FB3D8B-32C1-C2B1-5FD5-07F34E08C5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3FD29C-E486-C6D0-03FE-325AF1F2BFB4}"/>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5" name="Footer Placeholder 4">
            <a:extLst>
              <a:ext uri="{FF2B5EF4-FFF2-40B4-BE49-F238E27FC236}">
                <a16:creationId xmlns:a16="http://schemas.microsoft.com/office/drawing/2014/main" id="{D2AED11F-94CB-8A46-5DF8-634124C75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5C636-3260-E78A-2AFE-6B8B8D9E4F8A}"/>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3517786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971E-FC44-E011-9EB2-B16C6755C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04B21E-0066-D277-25F8-98A29C43CF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EC328E-F0AA-4ECD-20E5-8086267A2B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45672-E16C-AA3A-47CD-0084BEE5CB81}"/>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6" name="Footer Placeholder 5">
            <a:extLst>
              <a:ext uri="{FF2B5EF4-FFF2-40B4-BE49-F238E27FC236}">
                <a16:creationId xmlns:a16="http://schemas.microsoft.com/office/drawing/2014/main" id="{92A67150-4331-F8BA-1145-42574D62B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C6887-EA78-3E6F-2501-7FA0880DA7AA}"/>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138318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294A-56D3-9CBE-255C-FBC8EEADCE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0727D-FBB1-C1A0-C9D3-997A682D92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9CAABB-CCA0-6AF7-63D6-1B9126F0A1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C16EE-5E36-C34A-F062-EA24CBB90A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C4691-CDDD-F6F1-2FD5-2AADE25162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D6B311-AFAC-B72E-17E4-44D41720921E}"/>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8" name="Footer Placeholder 7">
            <a:extLst>
              <a:ext uri="{FF2B5EF4-FFF2-40B4-BE49-F238E27FC236}">
                <a16:creationId xmlns:a16="http://schemas.microsoft.com/office/drawing/2014/main" id="{4DEEDE75-6FE8-82EE-0304-61224E47EE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7C910C-D6F5-EFEB-3636-4676AAEB51CD}"/>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22610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042A-94E0-76DA-6257-23ED9F041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99415-3FA6-57B6-1052-5C875AF98E5A}"/>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4" name="Footer Placeholder 3">
            <a:extLst>
              <a:ext uri="{FF2B5EF4-FFF2-40B4-BE49-F238E27FC236}">
                <a16:creationId xmlns:a16="http://schemas.microsoft.com/office/drawing/2014/main" id="{8119FFDA-08C1-A9DF-F7EC-D46F329E9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A2ABDD-FAD8-CFAB-8CB1-2BCF241B096C}"/>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25134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B2C276-2504-1F48-CAFF-C841336EB549}"/>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3" name="Footer Placeholder 2">
            <a:extLst>
              <a:ext uri="{FF2B5EF4-FFF2-40B4-BE49-F238E27FC236}">
                <a16:creationId xmlns:a16="http://schemas.microsoft.com/office/drawing/2014/main" id="{ACD784A5-707F-3E12-C1E3-55907971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767AC-C9AC-E616-E040-A8B043CA813F}"/>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121517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FC6B-E9D6-68F0-959E-8ACF1A4A4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BB469B-AA6D-0EEA-54AA-6DA9A8CAF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82B948-FA9F-4DC5-F984-CB15FFC22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EB6E6-D421-A932-53F6-C597A44794D8}"/>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6" name="Footer Placeholder 5">
            <a:extLst>
              <a:ext uri="{FF2B5EF4-FFF2-40B4-BE49-F238E27FC236}">
                <a16:creationId xmlns:a16="http://schemas.microsoft.com/office/drawing/2014/main" id="{999FDB81-E052-5746-9D22-8B5603847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BF095-E2F8-83CD-F727-AAB4BB9ACA85}"/>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78703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88DB-119F-D233-3125-799013EDBF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C6D78-124C-29EE-7CB6-E3F8A4F02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EBF0FF-9BF7-2934-E966-37E2678EC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63B59-2654-DEC4-B2CE-A6A29905A821}"/>
              </a:ext>
            </a:extLst>
          </p:cNvPr>
          <p:cNvSpPr>
            <a:spLocks noGrp="1"/>
          </p:cNvSpPr>
          <p:nvPr>
            <p:ph type="dt" sz="half" idx="10"/>
          </p:nvPr>
        </p:nvSpPr>
        <p:spPr/>
        <p:txBody>
          <a:bodyPr/>
          <a:lstStyle/>
          <a:p>
            <a:fld id="{C9BCD344-8AF6-4AE6-86D9-496314A56573}" type="datetimeFigureOut">
              <a:rPr lang="en-US" smtClean="0"/>
              <a:t>5/20/2024</a:t>
            </a:fld>
            <a:endParaRPr lang="en-US"/>
          </a:p>
        </p:txBody>
      </p:sp>
      <p:sp>
        <p:nvSpPr>
          <p:cNvPr id="6" name="Footer Placeholder 5">
            <a:extLst>
              <a:ext uri="{FF2B5EF4-FFF2-40B4-BE49-F238E27FC236}">
                <a16:creationId xmlns:a16="http://schemas.microsoft.com/office/drawing/2014/main" id="{2CFEFB3F-C06B-513C-2E80-227EA09C5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C24C0-DBF7-48A8-E496-568BEC085468}"/>
              </a:ext>
            </a:extLst>
          </p:cNvPr>
          <p:cNvSpPr>
            <a:spLocks noGrp="1"/>
          </p:cNvSpPr>
          <p:nvPr>
            <p:ph type="sldNum" sz="quarter" idx="12"/>
          </p:nvPr>
        </p:nvSpPr>
        <p:spPr/>
        <p:txBody>
          <a:bodyPr/>
          <a:lstStyle/>
          <a:p>
            <a:fld id="{C3725BEB-B9B8-4FAB-9ACC-7616E1B36EFF}" type="slidenum">
              <a:rPr lang="en-US" smtClean="0"/>
              <a:t>‹#›</a:t>
            </a:fld>
            <a:endParaRPr lang="en-US"/>
          </a:p>
        </p:txBody>
      </p:sp>
    </p:spTree>
    <p:extLst>
      <p:ext uri="{BB962C8B-B14F-4D97-AF65-F5344CB8AC3E}">
        <p14:creationId xmlns:p14="http://schemas.microsoft.com/office/powerpoint/2010/main" val="35380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83F8C-8BF3-672D-58A2-1BB68399BB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FE0A54-91EE-090C-E0E7-0DEDDD2E29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130D7-657D-D157-B3BF-6F8A4D81ED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BCD344-8AF6-4AE6-86D9-496314A56573}" type="datetimeFigureOut">
              <a:rPr lang="en-US" smtClean="0"/>
              <a:t>5/20/2024</a:t>
            </a:fld>
            <a:endParaRPr lang="en-US"/>
          </a:p>
        </p:txBody>
      </p:sp>
      <p:sp>
        <p:nvSpPr>
          <p:cNvPr id="5" name="Footer Placeholder 4">
            <a:extLst>
              <a:ext uri="{FF2B5EF4-FFF2-40B4-BE49-F238E27FC236}">
                <a16:creationId xmlns:a16="http://schemas.microsoft.com/office/drawing/2014/main" id="{CE35284D-1EF6-27E8-DA1E-26CFAA5004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9F6B52-87B3-D533-E625-B0F7306D9E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725BEB-B9B8-4FAB-9ACC-7616E1B36EFF}" type="slidenum">
              <a:rPr lang="en-US" smtClean="0"/>
              <a:t>‹#›</a:t>
            </a:fld>
            <a:endParaRPr lang="en-US"/>
          </a:p>
        </p:txBody>
      </p:sp>
    </p:spTree>
    <p:extLst>
      <p:ext uri="{BB962C8B-B14F-4D97-AF65-F5344CB8AC3E}">
        <p14:creationId xmlns:p14="http://schemas.microsoft.com/office/powerpoint/2010/main" val="567857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18_DE46E72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GO-ERC.jpg" descr="LOGO-ERC.jpg">
            <a:extLst>
              <a:ext uri="{FF2B5EF4-FFF2-40B4-BE49-F238E27FC236}">
                <a16:creationId xmlns:a16="http://schemas.microsoft.com/office/drawing/2014/main" id="{BC03303C-7BA3-B127-A948-A86AD5FB90D3}"/>
              </a:ext>
            </a:extLst>
          </p:cNvPr>
          <p:cNvPicPr>
            <a:picLocks noChangeAspect="1"/>
          </p:cNvPicPr>
          <p:nvPr/>
        </p:nvPicPr>
        <p:blipFill>
          <a:blip r:embed="rId3"/>
          <a:srcRect/>
          <a:stretch>
            <a:fillRect/>
          </a:stretch>
        </p:blipFill>
        <p:spPr>
          <a:xfrm>
            <a:off x="3360908" y="186519"/>
            <a:ext cx="737070" cy="705289"/>
          </a:xfrm>
          <a:prstGeom prst="rect">
            <a:avLst/>
          </a:prstGeom>
          <a:ln w="12700">
            <a:miter lim="400000"/>
          </a:ln>
        </p:spPr>
      </p:pic>
      <p:pic>
        <p:nvPicPr>
          <p:cNvPr id="5" name="Image" descr="Image">
            <a:extLst>
              <a:ext uri="{FF2B5EF4-FFF2-40B4-BE49-F238E27FC236}">
                <a16:creationId xmlns:a16="http://schemas.microsoft.com/office/drawing/2014/main" id="{808097C8-2C6C-A565-868E-EE5F5764E4C6}"/>
              </a:ext>
            </a:extLst>
          </p:cNvPr>
          <p:cNvPicPr>
            <a:picLocks noChangeAspect="1"/>
          </p:cNvPicPr>
          <p:nvPr/>
        </p:nvPicPr>
        <p:blipFill>
          <a:blip r:embed="rId4"/>
          <a:stretch>
            <a:fillRect/>
          </a:stretch>
        </p:blipFill>
        <p:spPr>
          <a:xfrm>
            <a:off x="7795562" y="101297"/>
            <a:ext cx="1172281" cy="822026"/>
          </a:xfrm>
          <a:prstGeom prst="rect">
            <a:avLst/>
          </a:prstGeom>
          <a:ln w="12700">
            <a:miter lim="400000"/>
          </a:ln>
        </p:spPr>
      </p:pic>
      <p:pic>
        <p:nvPicPr>
          <p:cNvPr id="1026" name="Picture 2" descr="NASA Scientists Find Sun's History Buried in Moon's Crust - NASA">
            <a:extLst>
              <a:ext uri="{FF2B5EF4-FFF2-40B4-BE49-F238E27FC236}">
                <a16:creationId xmlns:a16="http://schemas.microsoft.com/office/drawing/2014/main" id="{C5134AA0-4988-53E8-66B2-7FD1DD9DFC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20" t="2145"/>
          <a:stretch/>
        </p:blipFill>
        <p:spPr bwMode="auto">
          <a:xfrm>
            <a:off x="2702912" y="2066337"/>
            <a:ext cx="3160483" cy="2944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A49093-CE6C-0AEC-BCAF-CC2384E3DA4F}"/>
              </a:ext>
            </a:extLst>
          </p:cNvPr>
          <p:cNvSpPr txBox="1"/>
          <p:nvPr/>
        </p:nvSpPr>
        <p:spPr>
          <a:xfrm>
            <a:off x="-45906" y="954837"/>
            <a:ext cx="12074287" cy="954107"/>
          </a:xfrm>
          <a:prstGeom prst="rect">
            <a:avLst/>
          </a:prstGeom>
          <a:noFill/>
        </p:spPr>
        <p:txBody>
          <a:bodyPr wrap="square">
            <a:spAutoFit/>
          </a:bodyPr>
          <a:lstStyle/>
          <a:p>
            <a:pPr algn="ctr"/>
            <a:r>
              <a:rPr lang="en-US" sz="2800" b="1" dirty="0">
                <a:ln>
                  <a:solidFill>
                    <a:schemeClr val="tx1"/>
                  </a:solidFill>
                </a:ln>
                <a:solidFill>
                  <a:schemeClr val="tx2">
                    <a:lumMod val="25000"/>
                    <a:lumOff val="75000"/>
                  </a:schemeClr>
                </a:solidFill>
              </a:rPr>
              <a:t>Impacts of coronal mass ejections </a:t>
            </a:r>
            <a:br>
              <a:rPr lang="en-US" sz="2800" b="1" dirty="0">
                <a:ln>
                  <a:solidFill>
                    <a:schemeClr val="tx1"/>
                  </a:solidFill>
                </a:ln>
                <a:solidFill>
                  <a:schemeClr val="tx2">
                    <a:lumMod val="25000"/>
                    <a:lumOff val="75000"/>
                  </a:schemeClr>
                </a:solidFill>
              </a:rPr>
            </a:br>
            <a:r>
              <a:rPr lang="en-US" sz="2800" b="1" dirty="0">
                <a:ln>
                  <a:solidFill>
                    <a:schemeClr val="tx1"/>
                  </a:solidFill>
                </a:ln>
                <a:solidFill>
                  <a:schemeClr val="tx2">
                    <a:lumMod val="25000"/>
                    <a:lumOff val="75000"/>
                  </a:schemeClr>
                </a:solidFill>
              </a:rPr>
              <a:t>(CMEs) on Satellite Technology</a:t>
            </a:r>
          </a:p>
        </p:txBody>
      </p:sp>
      <p:pic>
        <p:nvPicPr>
          <p:cNvPr id="1030" name="Picture 6" descr="satellite flying on space">
            <a:extLst>
              <a:ext uri="{FF2B5EF4-FFF2-40B4-BE49-F238E27FC236}">
                <a16:creationId xmlns:a16="http://schemas.microsoft.com/office/drawing/2014/main" id="{F84C95ED-49AF-5515-AD19-5046C075B9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39" t="24563" r="29568" b="24563"/>
          <a:stretch/>
        </p:blipFill>
        <p:spPr bwMode="auto">
          <a:xfrm>
            <a:off x="6513678" y="2081827"/>
            <a:ext cx="3932794" cy="2864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6CE3ED-FA0B-AA24-5C97-4FD69A95FD28}"/>
              </a:ext>
            </a:extLst>
          </p:cNvPr>
          <p:cNvSpPr txBox="1"/>
          <p:nvPr/>
        </p:nvSpPr>
        <p:spPr>
          <a:xfrm>
            <a:off x="1366749" y="5118945"/>
            <a:ext cx="10028026" cy="646331"/>
          </a:xfrm>
          <a:prstGeom prst="rect">
            <a:avLst/>
          </a:prstGeom>
          <a:noFill/>
        </p:spPr>
        <p:txBody>
          <a:bodyPr wrap="square">
            <a:spAutoFit/>
          </a:bodyPr>
          <a:lstStyle/>
          <a:p>
            <a:pPr algn="ctr"/>
            <a:r>
              <a:rPr lang="nb-NO" sz="1800" dirty="0">
                <a:solidFill>
                  <a:schemeClr val="tx1"/>
                </a:solidFill>
              </a:rPr>
              <a:t>Magnus </a:t>
            </a:r>
            <a:r>
              <a:rPr lang="nb-NO" sz="1800" dirty="0" err="1">
                <a:solidFill>
                  <a:schemeClr val="tx1"/>
                </a:solidFill>
              </a:rPr>
              <a:t>Carlom</a:t>
            </a:r>
            <a:r>
              <a:rPr lang="nb-NO" sz="1800" dirty="0">
                <a:solidFill>
                  <a:schemeClr val="tx1"/>
                </a:solidFill>
              </a:rPr>
              <a:t>, Hilde </a:t>
            </a:r>
            <a:r>
              <a:rPr lang="nb-NO" sz="1800" dirty="0" err="1">
                <a:solidFill>
                  <a:schemeClr val="tx1"/>
                </a:solidFill>
              </a:rPr>
              <a:t>Hemmos</a:t>
            </a:r>
            <a:r>
              <a:rPr lang="nb-NO" sz="1800" dirty="0">
                <a:solidFill>
                  <a:schemeClr val="tx1"/>
                </a:solidFill>
              </a:rPr>
              <a:t>, Håvard </a:t>
            </a:r>
            <a:r>
              <a:rPr lang="nb-NO" sz="1800" dirty="0" err="1">
                <a:solidFill>
                  <a:schemeClr val="tx1"/>
                </a:solidFill>
              </a:rPr>
              <a:t>Nesthun</a:t>
            </a:r>
            <a:r>
              <a:rPr lang="nb-NO" sz="1800" dirty="0">
                <a:solidFill>
                  <a:schemeClr val="tx1"/>
                </a:solidFill>
              </a:rPr>
              <a:t> Tiner, Oda </a:t>
            </a:r>
            <a:r>
              <a:rPr lang="nb-NO" sz="1800" dirty="0" err="1">
                <a:solidFill>
                  <a:schemeClr val="tx1"/>
                </a:solidFill>
              </a:rPr>
              <a:t>EggenRosenkilde</a:t>
            </a:r>
            <a:r>
              <a:rPr lang="nb-NO" sz="1800" dirty="0">
                <a:solidFill>
                  <a:schemeClr val="tx1"/>
                </a:solidFill>
              </a:rPr>
              <a:t>, Rannveig </a:t>
            </a:r>
            <a:r>
              <a:rPr lang="nb-NO" sz="1800" dirty="0" err="1">
                <a:solidFill>
                  <a:schemeClr val="tx1"/>
                </a:solidFill>
              </a:rPr>
              <a:t>Windingstadson</a:t>
            </a:r>
            <a:r>
              <a:rPr lang="nb-NO" sz="1800" dirty="0">
                <a:solidFill>
                  <a:schemeClr val="tx1"/>
                </a:solidFill>
              </a:rPr>
              <a:t> og Anne-Ellen Skonnord </a:t>
            </a:r>
            <a:endParaRPr lang="en-US" dirty="0"/>
          </a:p>
        </p:txBody>
      </p:sp>
      <p:pic>
        <p:nvPicPr>
          <p:cNvPr id="8" name="Graphic 7" descr="Satellite outline">
            <a:extLst>
              <a:ext uri="{FF2B5EF4-FFF2-40B4-BE49-F238E27FC236}">
                <a16:creationId xmlns:a16="http://schemas.microsoft.com/office/drawing/2014/main" id="{40D26EFF-BE5E-1859-A10C-C96386B726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60755" y="178452"/>
            <a:ext cx="1426713" cy="1426713"/>
          </a:xfrm>
          <a:prstGeom prst="rect">
            <a:avLst/>
          </a:prstGeom>
        </p:spPr>
      </p:pic>
      <p:pic>
        <p:nvPicPr>
          <p:cNvPr id="11" name="Graphic 10" descr="Solar system outline">
            <a:extLst>
              <a:ext uri="{FF2B5EF4-FFF2-40B4-BE49-F238E27FC236}">
                <a16:creationId xmlns:a16="http://schemas.microsoft.com/office/drawing/2014/main" id="{E1C21438-9829-316F-C3D1-FC5D6C19CF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58957" y="2811699"/>
            <a:ext cx="914400" cy="9144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66A2D06E-AB48-E4E2-CF57-F54964FCF4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5376" y="6105750"/>
            <a:ext cx="2491285" cy="421569"/>
          </a:xfrm>
          <a:prstGeom prst="rect">
            <a:avLst/>
          </a:prstGeom>
        </p:spPr>
      </p:pic>
      <p:pic>
        <p:nvPicPr>
          <p:cNvPr id="15" name="Picture 2" descr="University of London Logo PNG Vector (AI, SVG) Free Download">
            <a:extLst>
              <a:ext uri="{FF2B5EF4-FFF2-40B4-BE49-F238E27FC236}">
                <a16:creationId xmlns:a16="http://schemas.microsoft.com/office/drawing/2014/main" id="{AF7F387B-C2B2-7E77-AF22-C134AA829E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493" y="6056421"/>
            <a:ext cx="1546168" cy="525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Copenhagen (KU), Denmark | Study.eu">
            <a:extLst>
              <a:ext uri="{FF2B5EF4-FFF2-40B4-BE49-F238E27FC236}">
                <a16:creationId xmlns:a16="http://schemas.microsoft.com/office/drawing/2014/main" id="{E96EBE23-1B4B-B1C3-61E0-51C4B37A82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59000" y="5801900"/>
            <a:ext cx="2169381" cy="80809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Satellite outline">
            <a:extLst>
              <a:ext uri="{FF2B5EF4-FFF2-40B4-BE49-F238E27FC236}">
                <a16:creationId xmlns:a16="http://schemas.microsoft.com/office/drawing/2014/main" id="{D14EE1F8-85BB-1F91-048D-E722AC39C4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01668" y="140420"/>
            <a:ext cx="1426713" cy="1426713"/>
          </a:xfrm>
          <a:prstGeom prst="rect">
            <a:avLst/>
          </a:prstGeom>
        </p:spPr>
      </p:pic>
      <p:pic>
        <p:nvPicPr>
          <p:cNvPr id="17" name="Picture 6" descr="Logo, Photos and Brochure of the University of Turku | University of Turku">
            <a:extLst>
              <a:ext uri="{FF2B5EF4-FFF2-40B4-BE49-F238E27FC236}">
                <a16:creationId xmlns:a16="http://schemas.microsoft.com/office/drawing/2014/main" id="{78F5F509-9993-3B44-16D3-1B300B4FC8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1861" y="5873032"/>
            <a:ext cx="2244918" cy="8327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C Berkeley Logo transparent PNG - StickPNG">
            <a:extLst>
              <a:ext uri="{FF2B5EF4-FFF2-40B4-BE49-F238E27FC236}">
                <a16:creationId xmlns:a16="http://schemas.microsoft.com/office/drawing/2014/main" id="{288CDA10-0CF1-AA23-7C5F-5A515A23C8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29084" y="6051526"/>
            <a:ext cx="1468894" cy="44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2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4063-6744-6BC5-2AD9-1795EA8ED880}"/>
              </a:ext>
            </a:extLst>
          </p:cNvPr>
          <p:cNvSpPr>
            <a:spLocks noGrp="1"/>
          </p:cNvSpPr>
          <p:nvPr>
            <p:ph type="title"/>
          </p:nvPr>
        </p:nvSpPr>
        <p:spPr>
          <a:xfrm>
            <a:off x="838200" y="-233271"/>
            <a:ext cx="10515600" cy="1325563"/>
          </a:xfrm>
        </p:spPr>
        <p:txBody>
          <a:bodyPr>
            <a:normAutofit/>
          </a:bodyPr>
          <a:lstStyle/>
          <a:p>
            <a:r>
              <a:rPr lang="en-US" sz="2400" b="1" dirty="0"/>
              <a:t>Plasma Properties Relevant for Turbulence Studies</a:t>
            </a:r>
          </a:p>
        </p:txBody>
      </p:sp>
      <p:sp>
        <p:nvSpPr>
          <p:cNvPr id="3" name="TextBox 2">
            <a:extLst>
              <a:ext uri="{FF2B5EF4-FFF2-40B4-BE49-F238E27FC236}">
                <a16:creationId xmlns:a16="http://schemas.microsoft.com/office/drawing/2014/main" id="{68354CAE-4BCD-DCCA-5462-8382B48C6D93}"/>
              </a:ext>
            </a:extLst>
          </p:cNvPr>
          <p:cNvSpPr txBox="1"/>
          <p:nvPr/>
        </p:nvSpPr>
        <p:spPr>
          <a:xfrm>
            <a:off x="5764243" y="1527062"/>
            <a:ext cx="5589557" cy="2585323"/>
          </a:xfrm>
          <a:prstGeom prst="rect">
            <a:avLst/>
          </a:prstGeom>
          <a:noFill/>
        </p:spPr>
        <p:txBody>
          <a:bodyPr wrap="square" rtlCol="0">
            <a:spAutoFit/>
          </a:bodyPr>
          <a:lstStyle/>
          <a:p>
            <a:r>
              <a:rPr lang="en-US" dirty="0"/>
              <a:t>Using the 1963–2017 OMNI2 data set, the occurrence distributions of six plasma properties are binned for the four different types of solar wind plasma: (a) the speed of the solar wind, (b) the Alfvén speed in the solar wind plasma, (c) the Alfvén Mach number of the solar wind, (d) the age of the plasma at 1 AU, (e) the logarithm of the proton beta of the plasma, and (f) the angle between the 1‐hr‐average magnetic field vector and the radial direction.</a:t>
            </a:r>
          </a:p>
        </p:txBody>
      </p:sp>
      <p:pic>
        <p:nvPicPr>
          <p:cNvPr id="4" name="Picture 3" descr="A blue and green wavy background with a globe&#10;&#10;Description automatically generated">
            <a:extLst>
              <a:ext uri="{FF2B5EF4-FFF2-40B4-BE49-F238E27FC236}">
                <a16:creationId xmlns:a16="http://schemas.microsoft.com/office/drawing/2014/main" id="{7ED341E1-E94D-F4E1-9274-49EAEA21979B}"/>
              </a:ext>
            </a:extLst>
          </p:cNvPr>
          <p:cNvPicPr>
            <a:picLocks noChangeAspect="1"/>
          </p:cNvPicPr>
          <p:nvPr/>
        </p:nvPicPr>
        <p:blipFill rotWithShape="1">
          <a:blip r:embed="rId2">
            <a:extLst>
              <a:ext uri="{28A0092B-C50C-407E-A947-70E740481C1C}">
                <a14:useLocalDpi xmlns:a14="http://schemas.microsoft.com/office/drawing/2010/main" val="0"/>
              </a:ext>
            </a:extLst>
          </a:blip>
          <a:srcRect t="89948"/>
          <a:stretch/>
        </p:blipFill>
        <p:spPr>
          <a:xfrm>
            <a:off x="0" y="6074227"/>
            <a:ext cx="12192000" cy="1099249"/>
          </a:xfrm>
          <a:prstGeom prst="rect">
            <a:avLst/>
          </a:prstGeom>
        </p:spPr>
      </p:pic>
      <p:pic>
        <p:nvPicPr>
          <p:cNvPr id="5" name="Content Placeholder 4" descr="A group of graphs showing different types of numbers&#10;&#10;Description automatically generated">
            <a:extLst>
              <a:ext uri="{FF2B5EF4-FFF2-40B4-BE49-F238E27FC236}">
                <a16:creationId xmlns:a16="http://schemas.microsoft.com/office/drawing/2014/main" id="{33027E59-DF12-7FDA-0DAA-4D28312FC2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5916" y="657225"/>
            <a:ext cx="4578366" cy="6070372"/>
          </a:xfrm>
        </p:spPr>
      </p:pic>
    </p:spTree>
    <p:extLst>
      <p:ext uri="{BB962C8B-B14F-4D97-AF65-F5344CB8AC3E}">
        <p14:creationId xmlns:p14="http://schemas.microsoft.com/office/powerpoint/2010/main" val="1510279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9B3B46-FD96-9FE2-71E9-D3CF75F459CA}"/>
              </a:ext>
            </a:extLst>
          </p:cNvPr>
          <p:cNvSpPr txBox="1"/>
          <p:nvPr/>
        </p:nvSpPr>
        <p:spPr>
          <a:xfrm>
            <a:off x="3131742" y="80281"/>
            <a:ext cx="7046799" cy="1754326"/>
          </a:xfrm>
          <a:prstGeom prst="rect">
            <a:avLst/>
          </a:prstGeom>
          <a:noFill/>
        </p:spPr>
        <p:txBody>
          <a:bodyPr wrap="square" rtlCol="0">
            <a:spAutoFit/>
          </a:bodyPr>
          <a:lstStyle/>
          <a:p>
            <a:r>
              <a:rPr lang="en-US" sz="5400" dirty="0">
                <a:solidFill>
                  <a:schemeClr val="bg1"/>
                </a:solidFill>
              </a:rPr>
              <a:t>MINOS and MINOS+ Beam</a:t>
            </a:r>
          </a:p>
        </p:txBody>
      </p:sp>
      <p:pic>
        <p:nvPicPr>
          <p:cNvPr id="11" name="Picture 10">
            <a:extLst>
              <a:ext uri="{FF2B5EF4-FFF2-40B4-BE49-F238E27FC236}">
                <a16:creationId xmlns:a16="http://schemas.microsoft.com/office/drawing/2014/main" id="{50282A2A-B1A3-57FB-1261-A9329B458F3E}"/>
              </a:ext>
            </a:extLst>
          </p:cNvPr>
          <p:cNvPicPr>
            <a:picLocks noChangeAspect="1"/>
          </p:cNvPicPr>
          <p:nvPr/>
        </p:nvPicPr>
        <p:blipFill>
          <a:blip r:embed="rId2"/>
          <a:stretch>
            <a:fillRect/>
          </a:stretch>
        </p:blipFill>
        <p:spPr>
          <a:xfrm>
            <a:off x="1609656" y="189207"/>
            <a:ext cx="8972688" cy="6310194"/>
          </a:xfrm>
          <a:prstGeom prst="rect">
            <a:avLst/>
          </a:prstGeom>
        </p:spPr>
      </p:pic>
    </p:spTree>
    <p:extLst>
      <p:ext uri="{BB962C8B-B14F-4D97-AF65-F5344CB8AC3E}">
        <p14:creationId xmlns:p14="http://schemas.microsoft.com/office/powerpoint/2010/main" val="136110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FEA163-17CD-FEF2-012B-510135E3D038}"/>
              </a:ext>
            </a:extLst>
          </p:cNvPr>
          <p:cNvPicPr>
            <a:picLocks noChangeAspect="1"/>
          </p:cNvPicPr>
          <p:nvPr/>
        </p:nvPicPr>
        <p:blipFill>
          <a:blip r:embed="rId3"/>
          <a:stretch>
            <a:fillRect/>
          </a:stretch>
        </p:blipFill>
        <p:spPr>
          <a:xfrm>
            <a:off x="959165" y="0"/>
            <a:ext cx="9726365" cy="6858000"/>
          </a:xfrm>
          <a:prstGeom prst="rect">
            <a:avLst/>
          </a:prstGeom>
        </p:spPr>
      </p:pic>
    </p:spTree>
    <p:extLst>
      <p:ext uri="{BB962C8B-B14F-4D97-AF65-F5344CB8AC3E}">
        <p14:creationId xmlns:p14="http://schemas.microsoft.com/office/powerpoint/2010/main" val="372918864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atellite outline">
            <a:extLst>
              <a:ext uri="{FF2B5EF4-FFF2-40B4-BE49-F238E27FC236}">
                <a16:creationId xmlns:a16="http://schemas.microsoft.com/office/drawing/2014/main" id="{D447A8C2-D224-0F7B-695A-E696453500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961" y="-707666"/>
            <a:ext cx="6118365" cy="6118365"/>
          </a:xfrm>
          <a:prstGeom prst="rect">
            <a:avLst/>
          </a:prstGeom>
        </p:spPr>
      </p:pic>
      <p:pic>
        <p:nvPicPr>
          <p:cNvPr id="13" name="Picture 12" descr="A blue and green wavy background with a globe&#10;&#10;Description automatically generated">
            <a:extLst>
              <a:ext uri="{FF2B5EF4-FFF2-40B4-BE49-F238E27FC236}">
                <a16:creationId xmlns:a16="http://schemas.microsoft.com/office/drawing/2014/main" id="{414AB2C5-D158-4733-ED67-AEFA73A5C71E}"/>
              </a:ext>
            </a:extLst>
          </p:cNvPr>
          <p:cNvPicPr>
            <a:picLocks noChangeAspect="1"/>
          </p:cNvPicPr>
          <p:nvPr/>
        </p:nvPicPr>
        <p:blipFill rotWithShape="1">
          <a:blip r:embed="rId5">
            <a:extLst>
              <a:ext uri="{28A0092B-C50C-407E-A947-70E740481C1C}">
                <a14:useLocalDpi xmlns:a14="http://schemas.microsoft.com/office/drawing/2010/main" val="0"/>
              </a:ext>
            </a:extLst>
          </a:blip>
          <a:srcRect l="74548" t="61116" r="1399"/>
          <a:stretch/>
        </p:blipFill>
        <p:spPr>
          <a:xfrm>
            <a:off x="0" y="-226315"/>
            <a:ext cx="4885900" cy="7084315"/>
          </a:xfrm>
          <a:prstGeom prst="rect">
            <a:avLst/>
          </a:prstGeom>
        </p:spPr>
      </p:pic>
      <p:sp>
        <p:nvSpPr>
          <p:cNvPr id="7" name="TextBox 6">
            <a:extLst>
              <a:ext uri="{FF2B5EF4-FFF2-40B4-BE49-F238E27FC236}">
                <a16:creationId xmlns:a16="http://schemas.microsoft.com/office/drawing/2014/main" id="{FC405F26-D116-C0D0-FC3B-FFD07A278172}"/>
              </a:ext>
            </a:extLst>
          </p:cNvPr>
          <p:cNvSpPr txBox="1"/>
          <p:nvPr/>
        </p:nvSpPr>
        <p:spPr>
          <a:xfrm>
            <a:off x="334869" y="631074"/>
            <a:ext cx="4216159" cy="954107"/>
          </a:xfrm>
          <a:prstGeom prst="rect">
            <a:avLst/>
          </a:prstGeom>
          <a:noFill/>
        </p:spPr>
        <p:txBody>
          <a:bodyPr wrap="square">
            <a:spAutoFit/>
          </a:bodyPr>
          <a:lstStyle/>
          <a:p>
            <a:pPr algn="ctr"/>
            <a:r>
              <a:rPr lang="en-US" sz="2800" dirty="0">
                <a:solidFill>
                  <a:schemeClr val="bg1"/>
                </a:solidFill>
                <a:latin typeface="Helvetica" panose="020B0604020202020204" pitchFamily="34" charset="0"/>
              </a:rPr>
              <a:t>C</a:t>
            </a:r>
            <a:r>
              <a:rPr lang="en-US" sz="2800" b="0" i="0" dirty="0">
                <a:solidFill>
                  <a:schemeClr val="bg1"/>
                </a:solidFill>
                <a:effectLst/>
                <a:latin typeface="Helvetica" panose="020B0604020202020204" pitchFamily="34" charset="0"/>
              </a:rPr>
              <a:t>oronal mass ejections (CMEs)</a:t>
            </a:r>
            <a:endParaRPr lang="en-US" sz="2800" dirty="0">
              <a:solidFill>
                <a:schemeClr val="bg1"/>
              </a:solidFill>
            </a:endParaRPr>
          </a:p>
        </p:txBody>
      </p:sp>
      <p:sp>
        <p:nvSpPr>
          <p:cNvPr id="9" name="TextBox 8">
            <a:extLst>
              <a:ext uri="{FF2B5EF4-FFF2-40B4-BE49-F238E27FC236}">
                <a16:creationId xmlns:a16="http://schemas.microsoft.com/office/drawing/2014/main" id="{763DB4CE-7585-29A0-BE73-35C21161B869}"/>
              </a:ext>
            </a:extLst>
          </p:cNvPr>
          <p:cNvSpPr txBox="1"/>
          <p:nvPr/>
        </p:nvSpPr>
        <p:spPr>
          <a:xfrm>
            <a:off x="5269634" y="1302553"/>
            <a:ext cx="6515356" cy="4031873"/>
          </a:xfrm>
          <a:prstGeom prst="rect">
            <a:avLst/>
          </a:prstGeom>
          <a:noFill/>
        </p:spPr>
        <p:txBody>
          <a:bodyPr wrap="square">
            <a:spAutoFit/>
          </a:bodyPr>
          <a:lstStyle/>
          <a:p>
            <a:r>
              <a:rPr lang="en-US" sz="1600" dirty="0"/>
              <a:t>Sun storms, also known as solar storms or space weather events, are disturbances in the Sun's atmosphere that release huge amounts of energy in the form of solar flares, coronal mass ejections (CMEs), and high-energy particles.</a:t>
            </a:r>
          </a:p>
          <a:p>
            <a:endParaRPr lang="en-US" sz="1600" dirty="0"/>
          </a:p>
          <a:p>
            <a:pPr marL="285750" indent="-285750">
              <a:buFont typeface="Arial" panose="020B0604020202020204" pitchFamily="34" charset="0"/>
              <a:buChar char="•"/>
            </a:pPr>
            <a:r>
              <a:rPr lang="en-US" sz="1600" dirty="0"/>
              <a:t>THESE STORMS OCCUR DUE TO MAGNETIC ACTIVITY ON THE SUN'S SURFACE</a:t>
            </a:r>
          </a:p>
          <a:p>
            <a:pPr marL="742950" lvl="1" indent="-285750">
              <a:buFont typeface="Arial" panose="020B0604020202020204" pitchFamily="34" charset="0"/>
              <a:buChar char="•"/>
            </a:pPr>
            <a:r>
              <a:rPr lang="en-US" sz="1600" dirty="0"/>
              <a:t>specifically in the Sun's outer layer called the corona.</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ORBIT DISRUPTIONS AND SATELLITE COLLISIONS</a:t>
            </a:r>
          </a:p>
          <a:p>
            <a:pPr marL="742950" lvl="1" indent="-285750">
              <a:buFont typeface="Arial" panose="020B0604020202020204" pitchFamily="34" charset="0"/>
              <a:buChar char="•"/>
            </a:pPr>
            <a:r>
              <a:rPr lang="en-US" sz="1600" dirty="0"/>
              <a:t>Solar storms heat Earth's upper atmosphere, causing it to expand. The increased atmospheric drag on low-Earth orbit satellites can alter their orbital paths and speed.</a:t>
            </a:r>
          </a:p>
          <a:p>
            <a:pPr marL="742950" lvl="1" indent="-285750">
              <a:buFont typeface="Arial" panose="020B0604020202020204" pitchFamily="34" charset="0"/>
              <a:buChar char="•"/>
            </a:pPr>
            <a:r>
              <a:rPr lang="en-US" sz="1600" dirty="0"/>
              <a:t>This can lead to unexpected orbital decay, potentially causing uncontrolled re-entry or increasing the possibility of collisions with other satellites or space debris.</a:t>
            </a:r>
          </a:p>
        </p:txBody>
      </p:sp>
      <p:pic>
        <p:nvPicPr>
          <p:cNvPr id="10" name="Picture 2" descr="round brown and black illustration">
            <a:extLst>
              <a:ext uri="{FF2B5EF4-FFF2-40B4-BE49-F238E27FC236}">
                <a16:creationId xmlns:a16="http://schemas.microsoft.com/office/drawing/2014/main" id="{090B5BD4-5A36-24A0-A2B3-DCA00E4805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11" t="12112" r="26562" b="13139"/>
          <a:stretch/>
        </p:blipFill>
        <p:spPr bwMode="auto">
          <a:xfrm>
            <a:off x="1167101" y="1981355"/>
            <a:ext cx="2551697" cy="242804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0AE1432-9A68-6BBF-D881-93E35D7EC9B7}"/>
              </a:ext>
            </a:extLst>
          </p:cNvPr>
          <p:cNvGrpSpPr/>
          <p:nvPr/>
        </p:nvGrpSpPr>
        <p:grpSpPr>
          <a:xfrm>
            <a:off x="334870" y="6294474"/>
            <a:ext cx="14245912" cy="369332"/>
            <a:chOff x="334870" y="6294474"/>
            <a:chExt cx="14245912" cy="369332"/>
          </a:xfrm>
        </p:grpSpPr>
        <p:sp>
          <p:nvSpPr>
            <p:cNvPr id="14" name="TextBox 13">
              <a:extLst>
                <a:ext uri="{FF2B5EF4-FFF2-40B4-BE49-F238E27FC236}">
                  <a16:creationId xmlns:a16="http://schemas.microsoft.com/office/drawing/2014/main" id="{3911A36C-C943-C69D-CE35-B43BFF326F5C}"/>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15" name="TextBox 14">
              <a:extLst>
                <a:ext uri="{FF2B5EF4-FFF2-40B4-BE49-F238E27FC236}">
                  <a16:creationId xmlns:a16="http://schemas.microsoft.com/office/drawing/2014/main" id="{E70CF192-A721-6BBD-0E29-0B74B79B42CA}"/>
                </a:ext>
              </a:extLst>
            </p:cNvPr>
            <p:cNvSpPr txBox="1"/>
            <p:nvPr/>
          </p:nvSpPr>
          <p:spPr>
            <a:xfrm>
              <a:off x="11539870" y="6294474"/>
              <a:ext cx="3040912" cy="369332"/>
            </a:xfrm>
            <a:prstGeom prst="rect">
              <a:avLst/>
            </a:prstGeom>
            <a:noFill/>
          </p:spPr>
          <p:txBody>
            <a:bodyPr wrap="square" rtlCol="0">
              <a:spAutoFit/>
            </a:bodyPr>
            <a:lstStyle/>
            <a:p>
              <a:r>
                <a:rPr lang="en-US" dirty="0"/>
                <a:t>2</a:t>
              </a:r>
            </a:p>
          </p:txBody>
        </p:sp>
        <p:sp>
          <p:nvSpPr>
            <p:cNvPr id="16" name="TextBox 15">
              <a:extLst>
                <a:ext uri="{FF2B5EF4-FFF2-40B4-BE49-F238E27FC236}">
                  <a16:creationId xmlns:a16="http://schemas.microsoft.com/office/drawing/2014/main" id="{B723FA87-9999-C72C-FD52-119DE37D612E}"/>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spTree>
    <p:extLst>
      <p:ext uri="{BB962C8B-B14F-4D97-AF65-F5344CB8AC3E}">
        <p14:creationId xmlns:p14="http://schemas.microsoft.com/office/powerpoint/2010/main" val="2515414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en wavy background with a globe&#10;&#10;Description automatically generated">
            <a:extLst>
              <a:ext uri="{FF2B5EF4-FFF2-40B4-BE49-F238E27FC236}">
                <a16:creationId xmlns:a16="http://schemas.microsoft.com/office/drawing/2014/main" id="{E4BC5680-F269-57A5-2BBC-4878702400B9}"/>
              </a:ext>
            </a:extLst>
          </p:cNvPr>
          <p:cNvPicPr>
            <a:picLocks noChangeAspect="1"/>
          </p:cNvPicPr>
          <p:nvPr/>
        </p:nvPicPr>
        <p:blipFill rotWithShape="1">
          <a:blip r:embed="rId3">
            <a:extLst>
              <a:ext uri="{28A0092B-C50C-407E-A947-70E740481C1C}">
                <a14:useLocalDpi xmlns:a14="http://schemas.microsoft.com/office/drawing/2010/main" val="0"/>
              </a:ext>
            </a:extLst>
          </a:blip>
          <a:srcRect l="74548" t="61116" r="1399"/>
          <a:stretch/>
        </p:blipFill>
        <p:spPr>
          <a:xfrm>
            <a:off x="0" y="-226315"/>
            <a:ext cx="4885900" cy="7084315"/>
          </a:xfrm>
          <a:prstGeom prst="rect">
            <a:avLst/>
          </a:prstGeom>
        </p:spPr>
      </p:pic>
      <p:sp>
        <p:nvSpPr>
          <p:cNvPr id="7" name="TextBox 6">
            <a:extLst>
              <a:ext uri="{FF2B5EF4-FFF2-40B4-BE49-F238E27FC236}">
                <a16:creationId xmlns:a16="http://schemas.microsoft.com/office/drawing/2014/main" id="{FC405F26-D116-C0D0-FC3B-FFD07A278172}"/>
              </a:ext>
            </a:extLst>
          </p:cNvPr>
          <p:cNvSpPr txBox="1"/>
          <p:nvPr/>
        </p:nvSpPr>
        <p:spPr>
          <a:xfrm>
            <a:off x="643291" y="1895432"/>
            <a:ext cx="4460708" cy="523220"/>
          </a:xfrm>
          <a:prstGeom prst="rect">
            <a:avLst/>
          </a:prstGeom>
          <a:noFill/>
        </p:spPr>
        <p:txBody>
          <a:bodyPr wrap="square">
            <a:spAutoFit/>
          </a:bodyPr>
          <a:lstStyle/>
          <a:p>
            <a:r>
              <a:rPr lang="en-US" sz="2800" dirty="0">
                <a:solidFill>
                  <a:schemeClr val="bg1"/>
                </a:solidFill>
              </a:rPr>
              <a:t>CMEs Effects on Satellites</a:t>
            </a:r>
          </a:p>
        </p:txBody>
      </p:sp>
      <p:sp>
        <p:nvSpPr>
          <p:cNvPr id="9" name="TextBox 8">
            <a:extLst>
              <a:ext uri="{FF2B5EF4-FFF2-40B4-BE49-F238E27FC236}">
                <a16:creationId xmlns:a16="http://schemas.microsoft.com/office/drawing/2014/main" id="{763DB4CE-7585-29A0-BE73-35C21161B869}"/>
              </a:ext>
            </a:extLst>
          </p:cNvPr>
          <p:cNvSpPr txBox="1"/>
          <p:nvPr/>
        </p:nvSpPr>
        <p:spPr>
          <a:xfrm>
            <a:off x="5704703" y="576475"/>
            <a:ext cx="5646821" cy="3416320"/>
          </a:xfrm>
          <a:prstGeom prst="rect">
            <a:avLst/>
          </a:prstGeom>
          <a:noFill/>
        </p:spPr>
        <p:txBody>
          <a:bodyPr wrap="square">
            <a:spAutoFit/>
          </a:bodyPr>
          <a:lstStyle/>
          <a:p>
            <a:pPr marL="285750" indent="-285750">
              <a:buFont typeface="Arial" panose="020B0604020202020204" pitchFamily="34" charset="0"/>
              <a:buChar char="•"/>
            </a:pPr>
            <a:r>
              <a:rPr lang="en-US" u="sng" dirty="0"/>
              <a:t>Sun storms can damage satellites in several ways:</a:t>
            </a:r>
          </a:p>
          <a:p>
            <a:pPr marL="742950" lvl="1" indent="-285750">
              <a:buFont typeface="Arial" panose="020B0604020202020204" pitchFamily="34" charset="0"/>
              <a:buChar char="•"/>
            </a:pPr>
            <a:r>
              <a:rPr lang="en-US" dirty="0"/>
              <a:t>Solar flares release intense radiation, including X-rays and ultraviolet (UV) rays, which can interfere with satellite communication systems, disrupt radio signals, and cause temporary blackouts in satellite transmissions.</a:t>
            </a:r>
          </a:p>
          <a:p>
            <a:pPr marL="742950" lvl="1" indent="-285750">
              <a:buFont typeface="Arial" panose="020B0604020202020204" pitchFamily="34" charset="0"/>
              <a:buChar char="•"/>
            </a:pPr>
            <a:r>
              <a:rPr lang="en-US" dirty="0"/>
              <a:t>Coronal mass ejections (CMEs) are massive eruptions of plasma and magnetic field from the Sun's corona. When CMEs collide with satellites, they can induce powerful electrical currents that overload and damage sensitive electronics onboard.</a:t>
            </a:r>
          </a:p>
        </p:txBody>
      </p:sp>
      <p:sp>
        <p:nvSpPr>
          <p:cNvPr id="8" name="Rectangle 7">
            <a:extLst>
              <a:ext uri="{FF2B5EF4-FFF2-40B4-BE49-F238E27FC236}">
                <a16:creationId xmlns:a16="http://schemas.microsoft.com/office/drawing/2014/main" id="{86536651-625E-930C-8B30-402D560F08A4}"/>
              </a:ext>
            </a:extLst>
          </p:cNvPr>
          <p:cNvSpPr/>
          <p:nvPr/>
        </p:nvSpPr>
        <p:spPr>
          <a:xfrm>
            <a:off x="5890437" y="3976001"/>
            <a:ext cx="5996763" cy="1794585"/>
          </a:xfrm>
          <a:prstGeom prst="rect">
            <a:avLst/>
          </a:prstGeom>
          <a:solidFill>
            <a:srgbClr val="B32F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3532BD4-5506-BB75-B6E0-14436D4322D1}"/>
              </a:ext>
            </a:extLst>
          </p:cNvPr>
          <p:cNvSpPr txBox="1"/>
          <p:nvPr/>
        </p:nvSpPr>
        <p:spPr>
          <a:xfrm>
            <a:off x="5991782" y="4273128"/>
            <a:ext cx="5283113" cy="1200329"/>
          </a:xfrm>
          <a:prstGeom prst="rect">
            <a:avLst/>
          </a:prstGeom>
          <a:noFill/>
        </p:spPr>
        <p:txBody>
          <a:bodyPr wrap="square">
            <a:spAutoFit/>
          </a:bodyPr>
          <a:lstStyle/>
          <a:p>
            <a:pPr lvl="1" algn="ctr"/>
            <a:r>
              <a:rPr lang="en-US" u="sng" dirty="0">
                <a:latin typeface="Times New Roman" panose="02020603050405020304" pitchFamily="18" charset="0"/>
                <a:cs typeface="Times New Roman" panose="02020603050405020304" pitchFamily="18" charset="0"/>
              </a:rPr>
              <a:t>High-energy particles</a:t>
            </a:r>
            <a:r>
              <a:rPr lang="en-US" dirty="0">
                <a:latin typeface="Times New Roman" panose="02020603050405020304" pitchFamily="18" charset="0"/>
                <a:cs typeface="Times New Roman" panose="02020603050405020304" pitchFamily="18" charset="0"/>
              </a:rPr>
              <a:t>, also known as solar energetic particles (SEPs), can penetrate satellite materials, causing electronic malfunctions and even permanent damage.</a:t>
            </a:r>
          </a:p>
        </p:txBody>
      </p:sp>
      <p:grpSp>
        <p:nvGrpSpPr>
          <p:cNvPr id="12" name="Group 11">
            <a:extLst>
              <a:ext uri="{FF2B5EF4-FFF2-40B4-BE49-F238E27FC236}">
                <a16:creationId xmlns:a16="http://schemas.microsoft.com/office/drawing/2014/main" id="{C2ACE154-1DF0-5180-C391-00334BDFF554}"/>
              </a:ext>
            </a:extLst>
          </p:cNvPr>
          <p:cNvGrpSpPr/>
          <p:nvPr/>
        </p:nvGrpSpPr>
        <p:grpSpPr>
          <a:xfrm>
            <a:off x="334870" y="6294474"/>
            <a:ext cx="14245912" cy="369332"/>
            <a:chOff x="334870" y="6294474"/>
            <a:chExt cx="14245912" cy="369332"/>
          </a:xfrm>
        </p:grpSpPr>
        <p:sp>
          <p:nvSpPr>
            <p:cNvPr id="13" name="TextBox 12">
              <a:extLst>
                <a:ext uri="{FF2B5EF4-FFF2-40B4-BE49-F238E27FC236}">
                  <a16:creationId xmlns:a16="http://schemas.microsoft.com/office/drawing/2014/main" id="{2156B314-C3F3-163A-8C73-B8678F7CB8D0}"/>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14" name="TextBox 13">
              <a:extLst>
                <a:ext uri="{FF2B5EF4-FFF2-40B4-BE49-F238E27FC236}">
                  <a16:creationId xmlns:a16="http://schemas.microsoft.com/office/drawing/2014/main" id="{19334C92-7B56-5E7D-3EF3-10FDC932EEFF}"/>
                </a:ext>
              </a:extLst>
            </p:cNvPr>
            <p:cNvSpPr txBox="1"/>
            <p:nvPr/>
          </p:nvSpPr>
          <p:spPr>
            <a:xfrm>
              <a:off x="11539870" y="6294474"/>
              <a:ext cx="3040912" cy="369332"/>
            </a:xfrm>
            <a:prstGeom prst="rect">
              <a:avLst/>
            </a:prstGeom>
            <a:noFill/>
          </p:spPr>
          <p:txBody>
            <a:bodyPr wrap="square" rtlCol="0">
              <a:spAutoFit/>
            </a:bodyPr>
            <a:lstStyle/>
            <a:p>
              <a:r>
                <a:rPr lang="en-US" dirty="0"/>
                <a:t>3</a:t>
              </a:r>
            </a:p>
          </p:txBody>
        </p:sp>
        <p:sp>
          <p:nvSpPr>
            <p:cNvPr id="15" name="TextBox 14">
              <a:extLst>
                <a:ext uri="{FF2B5EF4-FFF2-40B4-BE49-F238E27FC236}">
                  <a16:creationId xmlns:a16="http://schemas.microsoft.com/office/drawing/2014/main" id="{726EDB10-1D7E-3FED-FEC9-8739E2B638E3}"/>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pic>
        <p:nvPicPr>
          <p:cNvPr id="2" name="Graphic 1" descr="Satellite outline">
            <a:extLst>
              <a:ext uri="{FF2B5EF4-FFF2-40B4-BE49-F238E27FC236}">
                <a16:creationId xmlns:a16="http://schemas.microsoft.com/office/drawing/2014/main" id="{245C3C01-C8AF-EF57-3022-ED099036AC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2824" y="2612846"/>
            <a:ext cx="1887592" cy="1887592"/>
          </a:xfrm>
          <a:prstGeom prst="rect">
            <a:avLst/>
          </a:prstGeom>
        </p:spPr>
      </p:pic>
    </p:spTree>
    <p:extLst>
      <p:ext uri="{BB962C8B-B14F-4D97-AF65-F5344CB8AC3E}">
        <p14:creationId xmlns:p14="http://schemas.microsoft.com/office/powerpoint/2010/main" val="198203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405F26-D116-C0D0-FC3B-FFD07A278172}"/>
              </a:ext>
            </a:extLst>
          </p:cNvPr>
          <p:cNvSpPr txBox="1"/>
          <p:nvPr/>
        </p:nvSpPr>
        <p:spPr>
          <a:xfrm>
            <a:off x="401309" y="498642"/>
            <a:ext cx="5970253" cy="523220"/>
          </a:xfrm>
          <a:prstGeom prst="rect">
            <a:avLst/>
          </a:prstGeom>
          <a:noFill/>
        </p:spPr>
        <p:txBody>
          <a:bodyPr wrap="square">
            <a:spAutoFit/>
          </a:bodyPr>
          <a:lstStyle/>
          <a:p>
            <a:r>
              <a:rPr lang="en-US" sz="2800" b="0" i="0" dirty="0">
                <a:ln>
                  <a:solidFill>
                    <a:schemeClr val="tx1"/>
                  </a:solidFill>
                </a:ln>
                <a:effectLst/>
                <a:latin typeface="Adelle Sans Thin" panose="00000300000000000000" pitchFamily="50" charset="0"/>
              </a:rPr>
              <a:t>Modeling Solar Wind and CMEs</a:t>
            </a:r>
            <a:endParaRPr lang="en-US" sz="4000" dirty="0">
              <a:ln>
                <a:solidFill>
                  <a:schemeClr val="tx1"/>
                </a:solidFill>
              </a:ln>
              <a:latin typeface="Adelle Sans Thin" panose="00000300000000000000" pitchFamily="50" charset="0"/>
            </a:endParaRPr>
          </a:p>
        </p:txBody>
      </p:sp>
      <p:sp>
        <p:nvSpPr>
          <p:cNvPr id="9" name="TextBox 8">
            <a:extLst>
              <a:ext uri="{FF2B5EF4-FFF2-40B4-BE49-F238E27FC236}">
                <a16:creationId xmlns:a16="http://schemas.microsoft.com/office/drawing/2014/main" id="{763DB4CE-7585-29A0-BE73-35C21161B869}"/>
              </a:ext>
            </a:extLst>
          </p:cNvPr>
          <p:cNvSpPr txBox="1"/>
          <p:nvPr/>
        </p:nvSpPr>
        <p:spPr>
          <a:xfrm>
            <a:off x="435864" y="1588821"/>
            <a:ext cx="5383045" cy="4524315"/>
          </a:xfrm>
          <a:prstGeom prst="rect">
            <a:avLst/>
          </a:prstGeom>
          <a:noFill/>
        </p:spPr>
        <p:txBody>
          <a:bodyPr wrap="square">
            <a:spAutoFit/>
          </a:bodyPr>
          <a:lstStyle/>
          <a:p>
            <a:pPr marL="285750" indent="-285750" algn="l">
              <a:buFont typeface="Wingdings" panose="05000000000000000000" pitchFamily="2" charset="2"/>
              <a:buChar char="q"/>
            </a:pPr>
            <a:r>
              <a:rPr lang="en-US" b="0" i="0" dirty="0">
                <a:solidFill>
                  <a:srgbClr val="202122"/>
                </a:solidFill>
                <a:effectLst/>
                <a:latin typeface="Arial" panose="020B0604020202020204" pitchFamily="34" charset="0"/>
              </a:rPr>
              <a:t>Predictions for solar cycle 25 have varied widely, ranging from a very weak cycle hinting at a Maunder-like minimum state to a strong cycle similar to the previous cycle 24. </a:t>
            </a:r>
          </a:p>
          <a:p>
            <a:pPr marL="285750" indent="-285750" algn="l">
              <a:buFont typeface="Wingdings" panose="05000000000000000000" pitchFamily="2" charset="2"/>
              <a:buChar char="q"/>
            </a:pPr>
            <a:endParaRPr lang="en-US" dirty="0">
              <a:solidFill>
                <a:srgbClr val="202122"/>
              </a:solidFill>
              <a:latin typeface="Arial" panose="020B0604020202020204" pitchFamily="34" charset="0"/>
            </a:endParaRPr>
          </a:p>
          <a:p>
            <a:pPr marL="285750" indent="-285750" algn="l">
              <a:buFont typeface="Wingdings" panose="05000000000000000000" pitchFamily="2" charset="2"/>
              <a:buChar char="q"/>
            </a:pPr>
            <a:r>
              <a:rPr lang="en-US" b="0" i="0" dirty="0">
                <a:solidFill>
                  <a:srgbClr val="202122"/>
                </a:solidFill>
                <a:effectLst/>
                <a:latin typeface="Arial" panose="020B0604020202020204" pitchFamily="34" charset="0"/>
              </a:rPr>
              <a:t>Upton and Hathaway suggested that cycle 25 would contribute to a Modern </a:t>
            </a:r>
            <a:r>
              <a:rPr lang="en-US" b="0" i="0" dirty="0" err="1">
                <a:solidFill>
                  <a:srgbClr val="202122"/>
                </a:solidFill>
                <a:effectLst/>
                <a:latin typeface="Arial" panose="020B0604020202020204" pitchFamily="34" charset="0"/>
              </a:rPr>
              <a:t>Gleissberg</a:t>
            </a:r>
            <a:r>
              <a:rPr lang="en-US" b="0" i="0" dirty="0">
                <a:solidFill>
                  <a:srgbClr val="202122"/>
                </a:solidFill>
                <a:effectLst/>
                <a:latin typeface="Arial" panose="020B0604020202020204" pitchFamily="34" charset="0"/>
              </a:rPr>
              <a:t> Minimum. The Solar Cycle 25 Prediction Panel, in December 2019, forecasted that cycle 25 would resemble cycle 24, with a sunspot maximum of 115 expected in July 2025. </a:t>
            </a:r>
          </a:p>
          <a:p>
            <a:pPr marL="285750" indent="-285750" algn="l">
              <a:buFont typeface="Wingdings" panose="05000000000000000000" pitchFamily="2" charset="2"/>
              <a:buChar char="q"/>
            </a:pPr>
            <a:endParaRPr lang="en-US" dirty="0">
              <a:solidFill>
                <a:srgbClr val="202122"/>
              </a:solidFill>
              <a:latin typeface="Arial" panose="020B0604020202020204" pitchFamily="34" charset="0"/>
            </a:endParaRPr>
          </a:p>
          <a:p>
            <a:pPr marL="285750" indent="-285750" algn="l">
              <a:buFont typeface="Wingdings" panose="05000000000000000000" pitchFamily="2" charset="2"/>
              <a:buChar char="q"/>
            </a:pPr>
            <a:r>
              <a:rPr lang="en-US" b="0" i="0" dirty="0">
                <a:solidFill>
                  <a:srgbClr val="202122"/>
                </a:solidFill>
                <a:effectLst/>
                <a:latin typeface="Arial" panose="020B0604020202020204" pitchFamily="34" charset="0"/>
              </a:rPr>
              <a:t>This aligns with the consensus that cycle 25 will be weaker than average. However, early observations from 2020 to 2022 have surpassed these predictions.</a:t>
            </a:r>
          </a:p>
        </p:txBody>
      </p:sp>
      <p:pic>
        <p:nvPicPr>
          <p:cNvPr id="4" name="Picture 3" descr="A blue and green wavy background with a globe&#10;&#10;Description automatically generated">
            <a:extLst>
              <a:ext uri="{FF2B5EF4-FFF2-40B4-BE49-F238E27FC236}">
                <a16:creationId xmlns:a16="http://schemas.microsoft.com/office/drawing/2014/main" id="{C0D56A7C-70F1-01FD-D4FC-3E3B1496A791}"/>
              </a:ext>
            </a:extLst>
          </p:cNvPr>
          <p:cNvPicPr>
            <a:picLocks noChangeAspect="1"/>
          </p:cNvPicPr>
          <p:nvPr/>
        </p:nvPicPr>
        <p:blipFill rotWithShape="1">
          <a:blip r:embed="rId3">
            <a:extLst>
              <a:ext uri="{28A0092B-C50C-407E-A947-70E740481C1C}">
                <a14:useLocalDpi xmlns:a14="http://schemas.microsoft.com/office/drawing/2010/main" val="0"/>
              </a:ext>
            </a:extLst>
          </a:blip>
          <a:srcRect t="89948"/>
          <a:stretch/>
        </p:blipFill>
        <p:spPr>
          <a:xfrm>
            <a:off x="0" y="6074227"/>
            <a:ext cx="12192000" cy="1099249"/>
          </a:xfrm>
          <a:prstGeom prst="rect">
            <a:avLst/>
          </a:prstGeom>
        </p:spPr>
      </p:pic>
      <p:grpSp>
        <p:nvGrpSpPr>
          <p:cNvPr id="2" name="Group 1">
            <a:extLst>
              <a:ext uri="{FF2B5EF4-FFF2-40B4-BE49-F238E27FC236}">
                <a16:creationId xmlns:a16="http://schemas.microsoft.com/office/drawing/2014/main" id="{625712A6-3FB4-DAF8-11A2-6FFD418C45D9}"/>
              </a:ext>
            </a:extLst>
          </p:cNvPr>
          <p:cNvGrpSpPr/>
          <p:nvPr/>
        </p:nvGrpSpPr>
        <p:grpSpPr>
          <a:xfrm>
            <a:off x="334870" y="6294474"/>
            <a:ext cx="14245912" cy="369332"/>
            <a:chOff x="334870" y="6294474"/>
            <a:chExt cx="14245912" cy="369332"/>
          </a:xfrm>
        </p:grpSpPr>
        <p:sp>
          <p:nvSpPr>
            <p:cNvPr id="3" name="TextBox 2">
              <a:extLst>
                <a:ext uri="{FF2B5EF4-FFF2-40B4-BE49-F238E27FC236}">
                  <a16:creationId xmlns:a16="http://schemas.microsoft.com/office/drawing/2014/main" id="{A842D733-7858-0640-AB2F-C58E8D7051CB}"/>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5" name="TextBox 4">
              <a:extLst>
                <a:ext uri="{FF2B5EF4-FFF2-40B4-BE49-F238E27FC236}">
                  <a16:creationId xmlns:a16="http://schemas.microsoft.com/office/drawing/2014/main" id="{0E821A28-B4D7-9051-9E3B-85F4F4B7519E}"/>
                </a:ext>
              </a:extLst>
            </p:cNvPr>
            <p:cNvSpPr txBox="1"/>
            <p:nvPr/>
          </p:nvSpPr>
          <p:spPr>
            <a:xfrm>
              <a:off x="11539870" y="6294474"/>
              <a:ext cx="3040912" cy="369332"/>
            </a:xfrm>
            <a:prstGeom prst="rect">
              <a:avLst/>
            </a:prstGeom>
            <a:noFill/>
          </p:spPr>
          <p:txBody>
            <a:bodyPr wrap="square" rtlCol="0">
              <a:spAutoFit/>
            </a:bodyPr>
            <a:lstStyle/>
            <a:p>
              <a:r>
                <a:rPr lang="en-US" dirty="0"/>
                <a:t>4</a:t>
              </a:r>
            </a:p>
          </p:txBody>
        </p:sp>
        <p:sp>
          <p:nvSpPr>
            <p:cNvPr id="8" name="TextBox 7">
              <a:extLst>
                <a:ext uri="{FF2B5EF4-FFF2-40B4-BE49-F238E27FC236}">
                  <a16:creationId xmlns:a16="http://schemas.microsoft.com/office/drawing/2014/main" id="{3BCB8E13-C679-10E0-39C2-8D9DDF4B2DD4}"/>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pic>
        <p:nvPicPr>
          <p:cNvPr id="1026" name="Picture 2">
            <a:extLst>
              <a:ext uri="{FF2B5EF4-FFF2-40B4-BE49-F238E27FC236}">
                <a16:creationId xmlns:a16="http://schemas.microsoft.com/office/drawing/2014/main" id="{8C37109B-E15B-D521-121C-6E0A1D87D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09" y="873441"/>
            <a:ext cx="6373091" cy="531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45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405F26-D116-C0D0-FC3B-FFD07A278172}"/>
              </a:ext>
            </a:extLst>
          </p:cNvPr>
          <p:cNvSpPr txBox="1"/>
          <p:nvPr/>
        </p:nvSpPr>
        <p:spPr>
          <a:xfrm>
            <a:off x="212596" y="1771401"/>
            <a:ext cx="4460708" cy="523220"/>
          </a:xfrm>
          <a:prstGeom prst="rect">
            <a:avLst/>
          </a:prstGeom>
          <a:noFill/>
        </p:spPr>
        <p:txBody>
          <a:bodyPr wrap="square">
            <a:spAutoFit/>
          </a:bodyPr>
          <a:lstStyle/>
          <a:p>
            <a:r>
              <a:rPr lang="en-US" sz="2800" dirty="0">
                <a:solidFill>
                  <a:schemeClr val="bg1"/>
                </a:solidFill>
              </a:rPr>
              <a:t>CMEs Effects on Satellites</a:t>
            </a:r>
          </a:p>
        </p:txBody>
      </p:sp>
      <p:sp>
        <p:nvSpPr>
          <p:cNvPr id="9" name="TextBox 8">
            <a:extLst>
              <a:ext uri="{FF2B5EF4-FFF2-40B4-BE49-F238E27FC236}">
                <a16:creationId xmlns:a16="http://schemas.microsoft.com/office/drawing/2014/main" id="{763DB4CE-7585-29A0-BE73-35C21161B869}"/>
              </a:ext>
            </a:extLst>
          </p:cNvPr>
          <p:cNvSpPr txBox="1"/>
          <p:nvPr/>
        </p:nvSpPr>
        <p:spPr>
          <a:xfrm>
            <a:off x="5703901" y="574629"/>
            <a:ext cx="5646821" cy="4801314"/>
          </a:xfrm>
          <a:prstGeom prst="rect">
            <a:avLst/>
          </a:prstGeom>
          <a:noFill/>
        </p:spPr>
        <p:txBody>
          <a:bodyPr wrap="square">
            <a:spAutoFit/>
          </a:bodyPr>
          <a:lstStyle/>
          <a:p>
            <a:r>
              <a:rPr lang="en-US" b="0" i="0" dirty="0">
                <a:solidFill>
                  <a:srgbClr val="262626"/>
                </a:solidFill>
                <a:effectLst/>
                <a:latin typeface="Helvetica" panose="020B0604020202020204" pitchFamily="34" charset="0"/>
              </a:rPr>
              <a:t>CMEs blast billions of tons of solar plasma, composed of electrons and protons, into space at speeds ranging from 250 kilometers per second to as high as 3000 kilometers per second. </a:t>
            </a:r>
          </a:p>
          <a:p>
            <a:endParaRPr lang="en-US" b="0" i="0" dirty="0">
              <a:solidFill>
                <a:srgbClr val="262626"/>
              </a:solidFill>
              <a:effectLst/>
              <a:latin typeface="Helvetica" panose="020B0604020202020204" pitchFamily="34" charset="0"/>
            </a:endParaRPr>
          </a:p>
          <a:p>
            <a:pPr marL="285750" indent="-285750">
              <a:buFont typeface="Arial" panose="020B0604020202020204" pitchFamily="34" charset="0"/>
              <a:buChar char="•"/>
            </a:pPr>
            <a:endParaRPr lang="en-US" dirty="0">
              <a:solidFill>
                <a:srgbClr val="262626"/>
              </a:solidFill>
              <a:latin typeface="Helvetica" panose="020B0604020202020204" pitchFamily="34" charset="0"/>
            </a:endParaRPr>
          </a:p>
          <a:p>
            <a:r>
              <a:rPr lang="en-US" dirty="0">
                <a:solidFill>
                  <a:srgbClr val="262626"/>
                </a:solidFill>
                <a:latin typeface="Helvetica" panose="020B0604020202020204" pitchFamily="34" charset="0"/>
              </a:rPr>
              <a:t>A</a:t>
            </a:r>
            <a:r>
              <a:rPr lang="en-US" b="0" i="0" dirty="0">
                <a:solidFill>
                  <a:srgbClr val="262626"/>
                </a:solidFill>
                <a:effectLst/>
                <a:latin typeface="Helvetica" panose="020B0604020202020204" pitchFamily="34" charset="0"/>
              </a:rPr>
              <a:t>bout 1 in 3 CMEs that hit Earth causes significant geomagnetic storming, which can lead to satellite anomalies such as temporary malfunctions, permanent damage, or even complete satellite failure.</a:t>
            </a:r>
          </a:p>
          <a:p>
            <a:pPr marL="285750" indent="-285750">
              <a:buFont typeface="Arial" panose="020B0604020202020204" pitchFamily="34" charset="0"/>
              <a:buChar char="•"/>
            </a:pPr>
            <a:endParaRPr lang="en-US" b="0" i="0" dirty="0">
              <a:solidFill>
                <a:srgbClr val="262626"/>
              </a:solidFill>
              <a:effectLst/>
              <a:latin typeface="Helvetica" panose="020B0604020202020204" pitchFamily="34" charset="0"/>
            </a:endParaRPr>
          </a:p>
          <a:p>
            <a:pPr marL="285750" indent="-285750">
              <a:buFont typeface="Arial" panose="020B0604020202020204" pitchFamily="34" charset="0"/>
              <a:buChar char="•"/>
            </a:pPr>
            <a:endParaRPr lang="en-US" dirty="0">
              <a:solidFill>
                <a:srgbClr val="262626"/>
              </a:solidFill>
              <a:latin typeface="Helvetica" panose="020B0604020202020204" pitchFamily="34" charset="0"/>
            </a:endParaRPr>
          </a:p>
          <a:p>
            <a:r>
              <a:rPr lang="en-US" b="0" i="0" dirty="0">
                <a:solidFill>
                  <a:srgbClr val="262626"/>
                </a:solidFill>
                <a:effectLst/>
                <a:latin typeface="Helvetica" panose="020B0604020202020204" pitchFamily="34" charset="0"/>
              </a:rPr>
              <a:t>The economic impact of a severe space weather event could be significant. A 2013 study by the Lloyd's of London insurance market estimated that space weather could have a total economic cost of up to $2.6 trillion worldwide.</a:t>
            </a:r>
            <a:endParaRPr lang="en-US" dirty="0"/>
          </a:p>
        </p:txBody>
      </p:sp>
      <p:grpSp>
        <p:nvGrpSpPr>
          <p:cNvPr id="12" name="Group 11">
            <a:extLst>
              <a:ext uri="{FF2B5EF4-FFF2-40B4-BE49-F238E27FC236}">
                <a16:creationId xmlns:a16="http://schemas.microsoft.com/office/drawing/2014/main" id="{C2ACE154-1DF0-5180-C391-00334BDFF554}"/>
              </a:ext>
            </a:extLst>
          </p:cNvPr>
          <p:cNvGrpSpPr/>
          <p:nvPr/>
        </p:nvGrpSpPr>
        <p:grpSpPr>
          <a:xfrm>
            <a:off x="334870" y="6294474"/>
            <a:ext cx="14245912" cy="369332"/>
            <a:chOff x="334870" y="6294474"/>
            <a:chExt cx="14245912" cy="369332"/>
          </a:xfrm>
        </p:grpSpPr>
        <p:sp>
          <p:nvSpPr>
            <p:cNvPr id="13" name="TextBox 12">
              <a:extLst>
                <a:ext uri="{FF2B5EF4-FFF2-40B4-BE49-F238E27FC236}">
                  <a16:creationId xmlns:a16="http://schemas.microsoft.com/office/drawing/2014/main" id="{2156B314-C3F3-163A-8C73-B8678F7CB8D0}"/>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14" name="TextBox 13">
              <a:extLst>
                <a:ext uri="{FF2B5EF4-FFF2-40B4-BE49-F238E27FC236}">
                  <a16:creationId xmlns:a16="http://schemas.microsoft.com/office/drawing/2014/main" id="{19334C92-7B56-5E7D-3EF3-10FDC932EEFF}"/>
                </a:ext>
              </a:extLst>
            </p:cNvPr>
            <p:cNvSpPr txBox="1"/>
            <p:nvPr/>
          </p:nvSpPr>
          <p:spPr>
            <a:xfrm>
              <a:off x="11539870" y="6294474"/>
              <a:ext cx="3040912" cy="369332"/>
            </a:xfrm>
            <a:prstGeom prst="rect">
              <a:avLst/>
            </a:prstGeom>
            <a:noFill/>
          </p:spPr>
          <p:txBody>
            <a:bodyPr wrap="square" rtlCol="0">
              <a:spAutoFit/>
            </a:bodyPr>
            <a:lstStyle/>
            <a:p>
              <a:r>
                <a:rPr lang="en-US" dirty="0"/>
                <a:t>5</a:t>
              </a:r>
            </a:p>
          </p:txBody>
        </p:sp>
        <p:sp>
          <p:nvSpPr>
            <p:cNvPr id="15" name="TextBox 14">
              <a:extLst>
                <a:ext uri="{FF2B5EF4-FFF2-40B4-BE49-F238E27FC236}">
                  <a16:creationId xmlns:a16="http://schemas.microsoft.com/office/drawing/2014/main" id="{726EDB10-1D7E-3FED-FEC9-8739E2B638E3}"/>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sp>
        <p:nvSpPr>
          <p:cNvPr id="5" name="TextBox 4">
            <a:extLst>
              <a:ext uri="{FF2B5EF4-FFF2-40B4-BE49-F238E27FC236}">
                <a16:creationId xmlns:a16="http://schemas.microsoft.com/office/drawing/2014/main" id="{50DFE993-2710-7DD6-AB6A-71518EBD7254}"/>
              </a:ext>
            </a:extLst>
          </p:cNvPr>
          <p:cNvSpPr txBox="1"/>
          <p:nvPr/>
        </p:nvSpPr>
        <p:spPr>
          <a:xfrm>
            <a:off x="212597" y="2653950"/>
            <a:ext cx="4460707" cy="523220"/>
          </a:xfrm>
          <a:prstGeom prst="rect">
            <a:avLst/>
          </a:prstGeom>
          <a:noFill/>
        </p:spPr>
        <p:txBody>
          <a:bodyPr wrap="square">
            <a:spAutoFit/>
          </a:bodyPr>
          <a:lstStyle/>
          <a:p>
            <a:r>
              <a:rPr lang="en-US" sz="2800" i="0" dirty="0">
                <a:effectLst/>
                <a:latin typeface="Arial" panose="020B0604020202020204" pitchFamily="34" charset="0"/>
                <a:cs typeface="Arial" panose="020B0604020202020204" pitchFamily="34" charset="0"/>
              </a:rPr>
              <a:t>Impact &amp; probability</a:t>
            </a:r>
            <a:endParaRPr lang="en-US" sz="280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63E663F4-5650-75F0-D2A2-0824BA9C6BF1}"/>
              </a:ext>
            </a:extLst>
          </p:cNvPr>
          <p:cNvCxnSpPr>
            <a:cxnSpLocks/>
          </p:cNvCxnSpPr>
          <p:nvPr/>
        </p:nvCxnSpPr>
        <p:spPr>
          <a:xfrm>
            <a:off x="5301457" y="667910"/>
            <a:ext cx="0" cy="48343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8AA7DAB-5F64-4693-0F20-262DF26822DA}"/>
              </a:ext>
            </a:extLst>
          </p:cNvPr>
          <p:cNvCxnSpPr>
            <a:cxnSpLocks/>
          </p:cNvCxnSpPr>
          <p:nvPr/>
        </p:nvCxnSpPr>
        <p:spPr>
          <a:xfrm flipH="1">
            <a:off x="5877770" y="1985305"/>
            <a:ext cx="507117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8BA304A-32DE-F144-A817-71D08A9F127A}"/>
              </a:ext>
            </a:extLst>
          </p:cNvPr>
          <p:cNvCxnSpPr>
            <a:cxnSpLocks/>
          </p:cNvCxnSpPr>
          <p:nvPr/>
        </p:nvCxnSpPr>
        <p:spPr>
          <a:xfrm flipH="1">
            <a:off x="5838015" y="3674830"/>
            <a:ext cx="5071176"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E28A26C-8619-771E-CCD3-EB34779E2E94}"/>
              </a:ext>
            </a:extLst>
          </p:cNvPr>
          <p:cNvSpPr txBox="1"/>
          <p:nvPr/>
        </p:nvSpPr>
        <p:spPr>
          <a:xfrm>
            <a:off x="5703901" y="5502303"/>
            <a:ext cx="7291346" cy="369332"/>
          </a:xfrm>
          <a:prstGeom prst="rect">
            <a:avLst/>
          </a:prstGeom>
          <a:noFill/>
        </p:spPr>
        <p:txBody>
          <a:bodyPr wrap="square">
            <a:spAutoFit/>
          </a:bodyPr>
          <a:lstStyle/>
          <a:p>
            <a:pPr>
              <a:lnSpc>
                <a:spcPct val="100000"/>
              </a:lnSpc>
            </a:pPr>
            <a:r>
              <a:rPr lang="en-US" dirty="0">
                <a:solidFill>
                  <a:srgbClr val="262626"/>
                </a:solidFill>
                <a:latin typeface="Helvetica" panose="020B0604020202020204" pitchFamily="34" charset="0"/>
              </a:rPr>
              <a:t>D. </a:t>
            </a:r>
            <a:r>
              <a:rPr lang="en-US" dirty="0" err="1">
                <a:solidFill>
                  <a:srgbClr val="262626"/>
                </a:solidFill>
                <a:latin typeface="Helvetica" panose="020B0604020202020204" pitchFamily="34" charset="0"/>
              </a:rPr>
              <a:t>Odstrcil</a:t>
            </a:r>
            <a:r>
              <a:rPr lang="en-US" dirty="0">
                <a:solidFill>
                  <a:srgbClr val="262626"/>
                </a:solidFill>
                <a:latin typeface="Helvetica" panose="020B0604020202020204" pitchFamily="34" charset="0"/>
              </a:rPr>
              <a:t> et al. (2003) (see also </a:t>
            </a:r>
            <a:r>
              <a:rPr lang="en-US" dirty="0" err="1">
                <a:solidFill>
                  <a:srgbClr val="262626"/>
                </a:solidFill>
                <a:latin typeface="Helvetica" panose="020B0604020202020204" pitchFamily="34" charset="0"/>
              </a:rPr>
              <a:t>Kjensli</a:t>
            </a:r>
            <a:r>
              <a:rPr lang="en-US" dirty="0">
                <a:solidFill>
                  <a:srgbClr val="262626"/>
                </a:solidFill>
                <a:latin typeface="Helvetica" panose="020B0604020202020204" pitchFamily="34" charset="0"/>
              </a:rPr>
              <a:t> et al. 2007)</a:t>
            </a:r>
          </a:p>
        </p:txBody>
      </p:sp>
    </p:spTree>
    <p:extLst>
      <p:ext uri="{BB962C8B-B14F-4D97-AF65-F5344CB8AC3E}">
        <p14:creationId xmlns:p14="http://schemas.microsoft.com/office/powerpoint/2010/main" val="1751319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63719A-7CD9-9C54-E0A5-D50FC3F9174B}"/>
              </a:ext>
            </a:extLst>
          </p:cNvPr>
          <p:cNvSpPr/>
          <p:nvPr/>
        </p:nvSpPr>
        <p:spPr>
          <a:xfrm>
            <a:off x="-291694" y="-125680"/>
            <a:ext cx="12712293" cy="742182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3DB4CE-7585-29A0-BE73-35C21161B869}"/>
              </a:ext>
            </a:extLst>
          </p:cNvPr>
          <p:cNvSpPr txBox="1"/>
          <p:nvPr/>
        </p:nvSpPr>
        <p:spPr>
          <a:xfrm>
            <a:off x="3970781" y="2359772"/>
            <a:ext cx="7569089" cy="3547125"/>
          </a:xfrm>
          <a:prstGeom prst="rect">
            <a:avLst/>
          </a:prstGeom>
          <a:noFill/>
        </p:spPr>
        <p:txBody>
          <a:bodyPr wrap="square">
            <a:spAutoFit/>
          </a:bodyPr>
          <a:lstStyle/>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Solar Observatories: Monitoring the Sun's activities through telescopes and satellites to observe changes in solar activity and identify potential storms.</a:t>
            </a:r>
          </a:p>
          <a:p>
            <a:pPr marL="285750" indent="-285750" algn="l">
              <a:lnSpc>
                <a:spcPts val="2500"/>
              </a:lnSpc>
              <a:buFont typeface="Arial" panose="020B0604020202020204" pitchFamily="34" charset="0"/>
              <a:buChar char="•"/>
            </a:pPr>
            <a:r>
              <a:rPr lang="en-US" b="0" i="0" dirty="0">
                <a:solidFill>
                  <a:srgbClr val="262626"/>
                </a:solidFill>
                <a:effectLst/>
                <a:latin typeface="Helvetica" panose="020B0604020202020204" pitchFamily="34" charset="0"/>
              </a:rPr>
              <a:t>Solar Flare Detection: Analyzing sudden releases of magnetic energy on the Sun's surface to forecast powerful solar flares that can cause disruptions on Earth.</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Coronal Mass Ejections (CMEs): Tracking the ejection of massive amounts of plasma and magnetic fields from the Sun's atmosphere to predict the arrival time and intensity of CMEs.</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Space Weather Models: Utilizing computer models that integrate solar observations and historical data to forecast the impact of solar storms on Earth's magnetosphere, ionosphere, and technological systems.</a:t>
            </a:r>
          </a:p>
        </p:txBody>
      </p:sp>
      <p:pic>
        <p:nvPicPr>
          <p:cNvPr id="4" name="Picture 3" descr="A blue and green wavy background with a globe&#10;&#10;Description automatically generated">
            <a:extLst>
              <a:ext uri="{FF2B5EF4-FFF2-40B4-BE49-F238E27FC236}">
                <a16:creationId xmlns:a16="http://schemas.microsoft.com/office/drawing/2014/main" id="{C0D56A7C-70F1-01FD-D4FC-3E3B1496A791}"/>
              </a:ext>
            </a:extLst>
          </p:cNvPr>
          <p:cNvPicPr>
            <a:picLocks noChangeAspect="1"/>
          </p:cNvPicPr>
          <p:nvPr/>
        </p:nvPicPr>
        <p:blipFill rotWithShape="1">
          <a:blip r:embed="rId3">
            <a:extLst>
              <a:ext uri="{28A0092B-C50C-407E-A947-70E740481C1C}">
                <a14:useLocalDpi xmlns:a14="http://schemas.microsoft.com/office/drawing/2010/main" val="0"/>
              </a:ext>
            </a:extLst>
          </a:blip>
          <a:srcRect t="82211" b="767"/>
          <a:stretch/>
        </p:blipFill>
        <p:spPr>
          <a:xfrm>
            <a:off x="0" y="-1"/>
            <a:ext cx="12192000" cy="1861458"/>
          </a:xfrm>
          <a:prstGeom prst="rect">
            <a:avLst/>
          </a:prstGeom>
        </p:spPr>
      </p:pic>
      <p:sp>
        <p:nvSpPr>
          <p:cNvPr id="7" name="TextBox 6">
            <a:extLst>
              <a:ext uri="{FF2B5EF4-FFF2-40B4-BE49-F238E27FC236}">
                <a16:creationId xmlns:a16="http://schemas.microsoft.com/office/drawing/2014/main" id="{FC405F26-D116-C0D0-FC3B-FFD07A278172}"/>
              </a:ext>
            </a:extLst>
          </p:cNvPr>
          <p:cNvSpPr txBox="1"/>
          <p:nvPr/>
        </p:nvSpPr>
        <p:spPr>
          <a:xfrm>
            <a:off x="3307942" y="330563"/>
            <a:ext cx="5290887" cy="1200329"/>
          </a:xfrm>
          <a:prstGeom prst="rect">
            <a:avLst/>
          </a:prstGeom>
          <a:noFill/>
        </p:spPr>
        <p:txBody>
          <a:bodyPr wrap="square">
            <a:spAutoFit/>
          </a:bodyPr>
          <a:lstStyle/>
          <a:p>
            <a:pPr algn="ctr"/>
            <a:r>
              <a:rPr lang="en-US" sz="3600" dirty="0">
                <a:solidFill>
                  <a:schemeClr val="bg1"/>
                </a:solidFill>
              </a:rPr>
              <a:t>Forecasting Solar Storms and Sun Observation</a:t>
            </a:r>
            <a:endParaRPr lang="en-US" sz="4800" dirty="0">
              <a:solidFill>
                <a:schemeClr val="bg1"/>
              </a:solidFill>
            </a:endParaRPr>
          </a:p>
        </p:txBody>
      </p:sp>
      <p:grpSp>
        <p:nvGrpSpPr>
          <p:cNvPr id="10" name="Group 9">
            <a:extLst>
              <a:ext uri="{FF2B5EF4-FFF2-40B4-BE49-F238E27FC236}">
                <a16:creationId xmlns:a16="http://schemas.microsoft.com/office/drawing/2014/main" id="{C3E4AD07-B303-3C11-39E2-0907DC017856}"/>
              </a:ext>
            </a:extLst>
          </p:cNvPr>
          <p:cNvGrpSpPr/>
          <p:nvPr/>
        </p:nvGrpSpPr>
        <p:grpSpPr>
          <a:xfrm>
            <a:off x="334870" y="6294474"/>
            <a:ext cx="14245912" cy="369332"/>
            <a:chOff x="334870" y="6294474"/>
            <a:chExt cx="14245912" cy="369332"/>
          </a:xfrm>
        </p:grpSpPr>
        <p:sp>
          <p:nvSpPr>
            <p:cNvPr id="11" name="TextBox 10">
              <a:extLst>
                <a:ext uri="{FF2B5EF4-FFF2-40B4-BE49-F238E27FC236}">
                  <a16:creationId xmlns:a16="http://schemas.microsoft.com/office/drawing/2014/main" id="{0CC4D326-DFA5-79E5-D9BE-F0C37A19D3AF}"/>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12" name="TextBox 11">
              <a:extLst>
                <a:ext uri="{FF2B5EF4-FFF2-40B4-BE49-F238E27FC236}">
                  <a16:creationId xmlns:a16="http://schemas.microsoft.com/office/drawing/2014/main" id="{9A814BC3-8398-6C77-1074-B64F0F509ECE}"/>
                </a:ext>
              </a:extLst>
            </p:cNvPr>
            <p:cNvSpPr txBox="1"/>
            <p:nvPr/>
          </p:nvSpPr>
          <p:spPr>
            <a:xfrm>
              <a:off x="11539870" y="6294474"/>
              <a:ext cx="3040912" cy="369332"/>
            </a:xfrm>
            <a:prstGeom prst="rect">
              <a:avLst/>
            </a:prstGeom>
            <a:noFill/>
          </p:spPr>
          <p:txBody>
            <a:bodyPr wrap="square" rtlCol="0">
              <a:spAutoFit/>
            </a:bodyPr>
            <a:lstStyle/>
            <a:p>
              <a:r>
                <a:rPr lang="en-US" dirty="0"/>
                <a:t>6</a:t>
              </a:r>
            </a:p>
          </p:txBody>
        </p:sp>
        <p:sp>
          <p:nvSpPr>
            <p:cNvPr id="13" name="TextBox 12">
              <a:extLst>
                <a:ext uri="{FF2B5EF4-FFF2-40B4-BE49-F238E27FC236}">
                  <a16:creationId xmlns:a16="http://schemas.microsoft.com/office/drawing/2014/main" id="{06B39AF0-FB13-0D80-B930-876763C47207}"/>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pic>
        <p:nvPicPr>
          <p:cNvPr id="6" name="Graphic 5" descr="Telescope with solid fill">
            <a:extLst>
              <a:ext uri="{FF2B5EF4-FFF2-40B4-BE49-F238E27FC236}">
                <a16:creationId xmlns:a16="http://schemas.microsoft.com/office/drawing/2014/main" id="{652AAB40-A4FF-5E59-8E9A-AF24EED4C9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448" y="2147192"/>
            <a:ext cx="3861547" cy="3861547"/>
          </a:xfrm>
          <a:prstGeom prst="rect">
            <a:avLst/>
          </a:prstGeom>
        </p:spPr>
      </p:pic>
    </p:spTree>
    <p:extLst>
      <p:ext uri="{BB962C8B-B14F-4D97-AF65-F5344CB8AC3E}">
        <p14:creationId xmlns:p14="http://schemas.microsoft.com/office/powerpoint/2010/main" val="158519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405F26-D116-C0D0-FC3B-FFD07A278172}"/>
              </a:ext>
            </a:extLst>
          </p:cNvPr>
          <p:cNvSpPr txBox="1"/>
          <p:nvPr/>
        </p:nvSpPr>
        <p:spPr>
          <a:xfrm>
            <a:off x="401309" y="498642"/>
            <a:ext cx="5970253" cy="523220"/>
          </a:xfrm>
          <a:prstGeom prst="rect">
            <a:avLst/>
          </a:prstGeom>
          <a:noFill/>
        </p:spPr>
        <p:txBody>
          <a:bodyPr wrap="square">
            <a:spAutoFit/>
          </a:bodyPr>
          <a:lstStyle/>
          <a:p>
            <a:r>
              <a:rPr lang="en-US" sz="2800" b="0" i="0" dirty="0">
                <a:solidFill>
                  <a:srgbClr val="262626"/>
                </a:solidFill>
                <a:effectLst/>
                <a:latin typeface="Karu Light Italic" panose="00000400000000000000" pitchFamily="50" charset="0"/>
              </a:rPr>
              <a:t>Modeling Solar Wind and CMEs</a:t>
            </a:r>
            <a:endParaRPr lang="en-US" sz="4000" dirty="0">
              <a:latin typeface="Karu Light Italic" panose="00000400000000000000" pitchFamily="50" charset="0"/>
            </a:endParaRPr>
          </a:p>
        </p:txBody>
      </p:sp>
      <p:sp>
        <p:nvSpPr>
          <p:cNvPr id="9" name="TextBox 8">
            <a:extLst>
              <a:ext uri="{FF2B5EF4-FFF2-40B4-BE49-F238E27FC236}">
                <a16:creationId xmlns:a16="http://schemas.microsoft.com/office/drawing/2014/main" id="{763DB4CE-7585-29A0-BE73-35C21161B869}"/>
              </a:ext>
            </a:extLst>
          </p:cNvPr>
          <p:cNvSpPr txBox="1"/>
          <p:nvPr/>
        </p:nvSpPr>
        <p:spPr>
          <a:xfrm>
            <a:off x="435864" y="932385"/>
            <a:ext cx="5708847" cy="4247317"/>
          </a:xfrm>
          <a:prstGeom prst="rect">
            <a:avLst/>
          </a:prstGeom>
          <a:noFill/>
        </p:spPr>
        <p:txBody>
          <a:bodyPr wrap="square">
            <a:spAutoFit/>
          </a:bodyPr>
          <a:lstStyle/>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WSA model predicts coronal conditions and maps background solar wind based on </a:t>
            </a:r>
            <a:r>
              <a:rPr lang="en-US" b="1" i="0" dirty="0">
                <a:solidFill>
                  <a:schemeClr val="tx2">
                    <a:lumMod val="50000"/>
                    <a:lumOff val="50000"/>
                  </a:schemeClr>
                </a:solidFill>
                <a:effectLst/>
                <a:latin typeface="Helvetica" panose="020B0604020202020204" pitchFamily="34" charset="0"/>
              </a:rPr>
              <a:t>magnetic flux-tube expansion</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Cone tool estimates initial </a:t>
            </a:r>
            <a:r>
              <a:rPr lang="en-US" i="0" dirty="0">
                <a:solidFill>
                  <a:srgbClr val="262626"/>
                </a:solidFill>
                <a:effectLst/>
                <a:latin typeface="Helvetica" panose="020B0604020202020204" pitchFamily="34" charset="0"/>
              </a:rPr>
              <a:t>CME</a:t>
            </a:r>
            <a:r>
              <a:rPr lang="en-US" b="0" i="0" dirty="0">
                <a:solidFill>
                  <a:srgbClr val="262626"/>
                </a:solidFill>
                <a:effectLst/>
                <a:latin typeface="Helvetica" panose="020B0604020202020204" pitchFamily="34" charset="0"/>
              </a:rPr>
              <a:t> parameters from white-light coronagraph images and </a:t>
            </a:r>
            <a:r>
              <a:rPr lang="en-US" b="1" i="0" dirty="0">
                <a:solidFill>
                  <a:schemeClr val="accent2">
                    <a:lumMod val="75000"/>
                  </a:schemeClr>
                </a:solidFill>
                <a:effectLst/>
                <a:latin typeface="Helvetica" panose="020B0604020202020204" pitchFamily="34" charset="0"/>
              </a:rPr>
              <a:t>integrates them into WSA-ENLIL </a:t>
            </a:r>
            <a:r>
              <a:rPr lang="en-US" b="0" i="0" dirty="0">
                <a:solidFill>
                  <a:srgbClr val="262626"/>
                </a:solidFill>
                <a:effectLst/>
                <a:latin typeface="Helvetica" panose="020B0604020202020204" pitchFamily="34" charset="0"/>
              </a:rPr>
              <a:t>for evolution with background solar wind</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ENLIL uses hydrodynamic ejecta to simulate CMEs without magnetic-cloud structure initially, allowing for modification of CME parameters to match in situ observations</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cs typeface="Helvetica" panose="020B0604020202020204" pitchFamily="34" charset="0"/>
              </a:rPr>
              <a:t>CMEs are integrated into the ENLIL numerical grid along with the background solar wind conditions, allowing for acceleration or deceleration </a:t>
            </a:r>
            <a:r>
              <a:rPr lang="en-US" b="1" i="0" dirty="0">
                <a:solidFill>
                  <a:schemeClr val="accent3">
                    <a:lumMod val="60000"/>
                    <a:lumOff val="40000"/>
                  </a:schemeClr>
                </a:solidFill>
                <a:effectLst/>
                <a:latin typeface="Georgia" panose="02040502050405020303" pitchFamily="18" charset="0"/>
              </a:rPr>
              <a:t>based on the evolution of the solar wind</a:t>
            </a:r>
            <a:r>
              <a:rPr lang="en-US" b="0" i="0" dirty="0">
                <a:solidFill>
                  <a:srgbClr val="262626"/>
                </a:solidFill>
                <a:effectLst/>
                <a:latin typeface="Georgia" panose="02040502050405020303" pitchFamily="18" charset="0"/>
              </a:rPr>
              <a:t>.</a:t>
            </a:r>
          </a:p>
        </p:txBody>
      </p:sp>
      <p:pic>
        <p:nvPicPr>
          <p:cNvPr id="4" name="Picture 3" descr="A blue and green wavy background with a globe&#10;&#10;Description automatically generated">
            <a:extLst>
              <a:ext uri="{FF2B5EF4-FFF2-40B4-BE49-F238E27FC236}">
                <a16:creationId xmlns:a16="http://schemas.microsoft.com/office/drawing/2014/main" id="{C0D56A7C-70F1-01FD-D4FC-3E3B1496A791}"/>
              </a:ext>
            </a:extLst>
          </p:cNvPr>
          <p:cNvPicPr>
            <a:picLocks noChangeAspect="1"/>
          </p:cNvPicPr>
          <p:nvPr/>
        </p:nvPicPr>
        <p:blipFill rotWithShape="1">
          <a:blip r:embed="rId3">
            <a:extLst>
              <a:ext uri="{28A0092B-C50C-407E-A947-70E740481C1C}">
                <a14:useLocalDpi xmlns:a14="http://schemas.microsoft.com/office/drawing/2010/main" val="0"/>
              </a:ext>
            </a:extLst>
          </a:blip>
          <a:srcRect t="89948"/>
          <a:stretch/>
        </p:blipFill>
        <p:spPr>
          <a:xfrm>
            <a:off x="0" y="6074227"/>
            <a:ext cx="12192000" cy="1099249"/>
          </a:xfrm>
          <a:prstGeom prst="rect">
            <a:avLst/>
          </a:prstGeom>
        </p:spPr>
      </p:pic>
      <p:pic>
        <p:nvPicPr>
          <p:cNvPr id="6" name="Picture 5" descr="A diagram of a sun&#10;&#10;Description automatically generated">
            <a:extLst>
              <a:ext uri="{FF2B5EF4-FFF2-40B4-BE49-F238E27FC236}">
                <a16:creationId xmlns:a16="http://schemas.microsoft.com/office/drawing/2014/main" id="{8B6CBD52-0BB9-4216-28A7-5F81DDD3A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336" y="760252"/>
            <a:ext cx="4990852" cy="4591585"/>
          </a:xfrm>
          <a:prstGeom prst="rect">
            <a:avLst/>
          </a:prstGeom>
        </p:spPr>
      </p:pic>
      <p:grpSp>
        <p:nvGrpSpPr>
          <p:cNvPr id="8" name="Group 7">
            <a:extLst>
              <a:ext uri="{FF2B5EF4-FFF2-40B4-BE49-F238E27FC236}">
                <a16:creationId xmlns:a16="http://schemas.microsoft.com/office/drawing/2014/main" id="{5A9D49F2-3923-00D6-2D6F-D3855E942293}"/>
              </a:ext>
            </a:extLst>
          </p:cNvPr>
          <p:cNvGrpSpPr/>
          <p:nvPr/>
        </p:nvGrpSpPr>
        <p:grpSpPr>
          <a:xfrm>
            <a:off x="334870" y="6294474"/>
            <a:ext cx="14245912" cy="369332"/>
            <a:chOff x="334870" y="6294474"/>
            <a:chExt cx="14245912" cy="369332"/>
          </a:xfrm>
        </p:grpSpPr>
        <p:sp>
          <p:nvSpPr>
            <p:cNvPr id="10" name="TextBox 9">
              <a:extLst>
                <a:ext uri="{FF2B5EF4-FFF2-40B4-BE49-F238E27FC236}">
                  <a16:creationId xmlns:a16="http://schemas.microsoft.com/office/drawing/2014/main" id="{DB114B43-B1A8-9CAD-26B7-24B293FBEA51}"/>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11" name="TextBox 10">
              <a:extLst>
                <a:ext uri="{FF2B5EF4-FFF2-40B4-BE49-F238E27FC236}">
                  <a16:creationId xmlns:a16="http://schemas.microsoft.com/office/drawing/2014/main" id="{EAC06893-E5D8-E7BE-08B6-E05EBDED56D6}"/>
                </a:ext>
              </a:extLst>
            </p:cNvPr>
            <p:cNvSpPr txBox="1"/>
            <p:nvPr/>
          </p:nvSpPr>
          <p:spPr>
            <a:xfrm>
              <a:off x="11539870" y="6294474"/>
              <a:ext cx="3040912" cy="369332"/>
            </a:xfrm>
            <a:prstGeom prst="rect">
              <a:avLst/>
            </a:prstGeom>
            <a:noFill/>
          </p:spPr>
          <p:txBody>
            <a:bodyPr wrap="square" rtlCol="0">
              <a:spAutoFit/>
            </a:bodyPr>
            <a:lstStyle/>
            <a:p>
              <a:r>
                <a:rPr lang="en-US" dirty="0"/>
                <a:t>7</a:t>
              </a:r>
            </a:p>
          </p:txBody>
        </p:sp>
        <p:sp>
          <p:nvSpPr>
            <p:cNvPr id="12" name="TextBox 11">
              <a:extLst>
                <a:ext uri="{FF2B5EF4-FFF2-40B4-BE49-F238E27FC236}">
                  <a16:creationId xmlns:a16="http://schemas.microsoft.com/office/drawing/2014/main" id="{8E8E569E-6E27-8332-523F-9B3C54328AD8}"/>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sp>
        <p:nvSpPr>
          <p:cNvPr id="2" name="Rectangle 1">
            <a:extLst>
              <a:ext uri="{FF2B5EF4-FFF2-40B4-BE49-F238E27FC236}">
                <a16:creationId xmlns:a16="http://schemas.microsoft.com/office/drawing/2014/main" id="{29E9714E-8FD4-ED44-F276-2623102EA419}"/>
              </a:ext>
            </a:extLst>
          </p:cNvPr>
          <p:cNvSpPr/>
          <p:nvPr/>
        </p:nvSpPr>
        <p:spPr>
          <a:xfrm>
            <a:off x="6202017" y="556591"/>
            <a:ext cx="5708847" cy="522821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2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54C66D-BBF2-BE3F-4C8C-2061959CF765}"/>
              </a:ext>
            </a:extLst>
          </p:cNvPr>
          <p:cNvSpPr/>
          <p:nvPr/>
        </p:nvSpPr>
        <p:spPr>
          <a:xfrm>
            <a:off x="-291694" y="-125680"/>
            <a:ext cx="12712293" cy="7421829"/>
          </a:xfrm>
          <a:prstGeom prst="rect">
            <a:avLst/>
          </a:prstGeom>
          <a:solidFill>
            <a:srgbClr val="C6FF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C405F26-D116-C0D0-FC3B-FFD07A278172}"/>
              </a:ext>
            </a:extLst>
          </p:cNvPr>
          <p:cNvSpPr txBox="1"/>
          <p:nvPr/>
        </p:nvSpPr>
        <p:spPr>
          <a:xfrm>
            <a:off x="401309" y="498642"/>
            <a:ext cx="5970253" cy="523220"/>
          </a:xfrm>
          <a:prstGeom prst="rect">
            <a:avLst/>
          </a:prstGeom>
          <a:noFill/>
        </p:spPr>
        <p:txBody>
          <a:bodyPr wrap="square">
            <a:spAutoFit/>
          </a:bodyPr>
          <a:lstStyle/>
          <a:p>
            <a:r>
              <a:rPr lang="en-US" sz="2800" b="0" i="0" dirty="0">
                <a:ln>
                  <a:solidFill>
                    <a:schemeClr val="tx1"/>
                  </a:solidFill>
                </a:ln>
                <a:effectLst/>
                <a:latin typeface="Adelle Sans Thin" panose="00000300000000000000" pitchFamily="50" charset="0"/>
              </a:rPr>
              <a:t>Modeling Solar Wind and CMEs</a:t>
            </a:r>
            <a:endParaRPr lang="en-US" sz="4000" dirty="0">
              <a:ln>
                <a:solidFill>
                  <a:schemeClr val="tx1"/>
                </a:solidFill>
              </a:ln>
              <a:latin typeface="Adelle Sans Thin" panose="00000300000000000000" pitchFamily="50" charset="0"/>
            </a:endParaRPr>
          </a:p>
        </p:txBody>
      </p:sp>
      <p:grpSp>
        <p:nvGrpSpPr>
          <p:cNvPr id="2" name="Group 1">
            <a:extLst>
              <a:ext uri="{FF2B5EF4-FFF2-40B4-BE49-F238E27FC236}">
                <a16:creationId xmlns:a16="http://schemas.microsoft.com/office/drawing/2014/main" id="{625712A6-3FB4-DAF8-11A2-6FFD418C45D9}"/>
              </a:ext>
            </a:extLst>
          </p:cNvPr>
          <p:cNvGrpSpPr/>
          <p:nvPr/>
        </p:nvGrpSpPr>
        <p:grpSpPr>
          <a:xfrm>
            <a:off x="334870" y="6294474"/>
            <a:ext cx="14245912" cy="369332"/>
            <a:chOff x="334870" y="6294474"/>
            <a:chExt cx="14245912" cy="369332"/>
          </a:xfrm>
        </p:grpSpPr>
        <p:sp>
          <p:nvSpPr>
            <p:cNvPr id="3" name="TextBox 2">
              <a:extLst>
                <a:ext uri="{FF2B5EF4-FFF2-40B4-BE49-F238E27FC236}">
                  <a16:creationId xmlns:a16="http://schemas.microsoft.com/office/drawing/2014/main" id="{A842D733-7858-0640-AB2F-C58E8D7051CB}"/>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5" name="TextBox 4">
              <a:extLst>
                <a:ext uri="{FF2B5EF4-FFF2-40B4-BE49-F238E27FC236}">
                  <a16:creationId xmlns:a16="http://schemas.microsoft.com/office/drawing/2014/main" id="{0E821A28-B4D7-9051-9E3B-85F4F4B7519E}"/>
                </a:ext>
              </a:extLst>
            </p:cNvPr>
            <p:cNvSpPr txBox="1"/>
            <p:nvPr/>
          </p:nvSpPr>
          <p:spPr>
            <a:xfrm>
              <a:off x="11539870" y="6294474"/>
              <a:ext cx="3040912" cy="369332"/>
            </a:xfrm>
            <a:prstGeom prst="rect">
              <a:avLst/>
            </a:prstGeom>
            <a:noFill/>
          </p:spPr>
          <p:txBody>
            <a:bodyPr wrap="square" rtlCol="0">
              <a:spAutoFit/>
            </a:bodyPr>
            <a:lstStyle/>
            <a:p>
              <a:r>
                <a:rPr lang="en-US" dirty="0"/>
                <a:t>8</a:t>
              </a:r>
            </a:p>
          </p:txBody>
        </p:sp>
        <p:sp>
          <p:nvSpPr>
            <p:cNvPr id="8" name="TextBox 7">
              <a:extLst>
                <a:ext uri="{FF2B5EF4-FFF2-40B4-BE49-F238E27FC236}">
                  <a16:creationId xmlns:a16="http://schemas.microsoft.com/office/drawing/2014/main" id="{3BCB8E13-C679-10E0-39C2-8D9DDF4B2DD4}"/>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pic>
        <p:nvPicPr>
          <p:cNvPr id="2050" name="Picture 2" descr="The observational and modeling elements that constitute the Wang-Sheeley-Arge (WSA) and ENLIL tools used in this study to model upstream background solar wind (SW) conditions. Adapted from Baker et al. [2013].">
            <a:extLst>
              <a:ext uri="{FF2B5EF4-FFF2-40B4-BE49-F238E27FC236}">
                <a16:creationId xmlns:a16="http://schemas.microsoft.com/office/drawing/2014/main" id="{FEC11BBA-1879-5FB3-F90E-F871780BA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82" y="1293690"/>
            <a:ext cx="10605835" cy="4728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99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405F26-D116-C0D0-FC3B-FFD07A278172}"/>
              </a:ext>
            </a:extLst>
          </p:cNvPr>
          <p:cNvSpPr txBox="1"/>
          <p:nvPr/>
        </p:nvSpPr>
        <p:spPr>
          <a:xfrm>
            <a:off x="401309" y="498642"/>
            <a:ext cx="9275428" cy="461665"/>
          </a:xfrm>
          <a:prstGeom prst="rect">
            <a:avLst/>
          </a:prstGeom>
          <a:noFill/>
        </p:spPr>
        <p:txBody>
          <a:bodyPr wrap="square">
            <a:spAutoFit/>
          </a:bodyPr>
          <a:lstStyle/>
          <a:p>
            <a:r>
              <a:rPr lang="en-US" sz="2400" dirty="0">
                <a:ln>
                  <a:solidFill>
                    <a:schemeClr val="tx1"/>
                  </a:solidFill>
                </a:ln>
                <a:latin typeface="Adelle Sans Thin" panose="00000300000000000000" pitchFamily="50" charset="0"/>
              </a:rPr>
              <a:t>Indicators and Modeled Solar Wind Parameters</a:t>
            </a:r>
            <a:endParaRPr lang="en-US" sz="3600" dirty="0">
              <a:ln>
                <a:solidFill>
                  <a:schemeClr val="tx1"/>
                </a:solidFill>
              </a:ln>
              <a:latin typeface="Adelle Sans Thin" panose="00000300000000000000" pitchFamily="50" charset="0"/>
            </a:endParaRPr>
          </a:p>
        </p:txBody>
      </p:sp>
      <p:sp>
        <p:nvSpPr>
          <p:cNvPr id="9" name="TextBox 8">
            <a:extLst>
              <a:ext uri="{FF2B5EF4-FFF2-40B4-BE49-F238E27FC236}">
                <a16:creationId xmlns:a16="http://schemas.microsoft.com/office/drawing/2014/main" id="{763DB4CE-7585-29A0-BE73-35C21161B869}"/>
              </a:ext>
            </a:extLst>
          </p:cNvPr>
          <p:cNvSpPr txBox="1"/>
          <p:nvPr/>
        </p:nvSpPr>
        <p:spPr>
          <a:xfrm>
            <a:off x="401309" y="1451535"/>
            <a:ext cx="5591025" cy="3954929"/>
          </a:xfrm>
          <a:prstGeom prst="rect">
            <a:avLst/>
          </a:prstGeom>
          <a:noFill/>
        </p:spPr>
        <p:txBody>
          <a:bodyPr wrap="square">
            <a:spAutoFit/>
          </a:bodyPr>
          <a:lstStyle/>
          <a:p>
            <a:pPr marL="285750" indent="-285750" algn="l">
              <a:lnSpc>
                <a:spcPts val="1400"/>
              </a:lnSpc>
              <a:buFont typeface="Arial" panose="020B0604020202020204" pitchFamily="34" charset="0"/>
              <a:buChar char="•"/>
            </a:pPr>
            <a:r>
              <a:rPr lang="en-US" b="0" i="0" dirty="0">
                <a:solidFill>
                  <a:srgbClr val="262626"/>
                </a:solidFill>
                <a:effectLst/>
                <a:latin typeface="Helvetica" panose="020B0604020202020204" pitchFamily="34" charset="0"/>
              </a:rPr>
              <a:t>WSA model predicts coronal conditions and maps background solar wind based on magnetic flux-tube expansion</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Cone tool estimates initial CME parameters from white-light coronagraph images and integrates them into WSA-ENLIL for evolution with background solar wind</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ENLIL uses hydrodynamic ejecta to simulate CMEs without magnetic-cloud structure initially, allowing for modification of CME parameters to match in situ observations</a:t>
            </a:r>
          </a:p>
          <a:p>
            <a:pPr marL="285750" indent="-285750" algn="l">
              <a:buFont typeface="Arial" panose="020B0604020202020204" pitchFamily="34" charset="0"/>
              <a:buChar char="•"/>
            </a:pPr>
            <a:r>
              <a:rPr lang="en-US" b="0" i="0" dirty="0">
                <a:solidFill>
                  <a:srgbClr val="262626"/>
                </a:solidFill>
                <a:effectLst/>
                <a:latin typeface="Helvetica" panose="020B0604020202020204" pitchFamily="34" charset="0"/>
              </a:rPr>
              <a:t>CMEs are integrated into the ENLIL numerical grid along with the background solar wind conditions, allowing for acceleration or deceleration based on the evolution of the solar wind.</a:t>
            </a:r>
          </a:p>
        </p:txBody>
      </p:sp>
      <p:pic>
        <p:nvPicPr>
          <p:cNvPr id="4" name="Picture 3" descr="A blue and green wavy background with a globe&#10;&#10;Description automatically generated">
            <a:extLst>
              <a:ext uri="{FF2B5EF4-FFF2-40B4-BE49-F238E27FC236}">
                <a16:creationId xmlns:a16="http://schemas.microsoft.com/office/drawing/2014/main" id="{C0D56A7C-70F1-01FD-D4FC-3E3B1496A791}"/>
              </a:ext>
            </a:extLst>
          </p:cNvPr>
          <p:cNvPicPr>
            <a:picLocks noChangeAspect="1"/>
          </p:cNvPicPr>
          <p:nvPr/>
        </p:nvPicPr>
        <p:blipFill rotWithShape="1">
          <a:blip r:embed="rId3">
            <a:extLst>
              <a:ext uri="{28A0092B-C50C-407E-A947-70E740481C1C}">
                <a14:useLocalDpi xmlns:a14="http://schemas.microsoft.com/office/drawing/2010/main" val="0"/>
              </a:ext>
            </a:extLst>
          </a:blip>
          <a:srcRect t="89948"/>
          <a:stretch/>
        </p:blipFill>
        <p:spPr>
          <a:xfrm>
            <a:off x="0" y="6074227"/>
            <a:ext cx="12192000" cy="1099249"/>
          </a:xfrm>
          <a:prstGeom prst="rect">
            <a:avLst/>
          </a:prstGeom>
        </p:spPr>
      </p:pic>
      <p:grpSp>
        <p:nvGrpSpPr>
          <p:cNvPr id="2" name="Group 1">
            <a:extLst>
              <a:ext uri="{FF2B5EF4-FFF2-40B4-BE49-F238E27FC236}">
                <a16:creationId xmlns:a16="http://schemas.microsoft.com/office/drawing/2014/main" id="{625712A6-3FB4-DAF8-11A2-6FFD418C45D9}"/>
              </a:ext>
            </a:extLst>
          </p:cNvPr>
          <p:cNvGrpSpPr/>
          <p:nvPr/>
        </p:nvGrpSpPr>
        <p:grpSpPr>
          <a:xfrm>
            <a:off x="334870" y="6294474"/>
            <a:ext cx="14245912" cy="369332"/>
            <a:chOff x="334870" y="6294474"/>
            <a:chExt cx="14245912" cy="369332"/>
          </a:xfrm>
        </p:grpSpPr>
        <p:sp>
          <p:nvSpPr>
            <p:cNvPr id="3" name="TextBox 2">
              <a:extLst>
                <a:ext uri="{FF2B5EF4-FFF2-40B4-BE49-F238E27FC236}">
                  <a16:creationId xmlns:a16="http://schemas.microsoft.com/office/drawing/2014/main" id="{A842D733-7858-0640-AB2F-C58E8D7051CB}"/>
                </a:ext>
              </a:extLst>
            </p:cNvPr>
            <p:cNvSpPr txBox="1"/>
            <p:nvPr/>
          </p:nvSpPr>
          <p:spPr>
            <a:xfrm>
              <a:off x="5486400" y="6294474"/>
              <a:ext cx="3040912" cy="369332"/>
            </a:xfrm>
            <a:prstGeom prst="rect">
              <a:avLst/>
            </a:prstGeom>
            <a:noFill/>
          </p:spPr>
          <p:txBody>
            <a:bodyPr wrap="square" rtlCol="0">
              <a:spAutoFit/>
            </a:bodyPr>
            <a:lstStyle/>
            <a:p>
              <a:r>
                <a:rPr lang="en-US" dirty="0"/>
                <a:t>shanecol@uv.uio.no</a:t>
              </a:r>
            </a:p>
          </p:txBody>
        </p:sp>
        <p:sp>
          <p:nvSpPr>
            <p:cNvPr id="5" name="TextBox 4">
              <a:extLst>
                <a:ext uri="{FF2B5EF4-FFF2-40B4-BE49-F238E27FC236}">
                  <a16:creationId xmlns:a16="http://schemas.microsoft.com/office/drawing/2014/main" id="{0E821A28-B4D7-9051-9E3B-85F4F4B7519E}"/>
                </a:ext>
              </a:extLst>
            </p:cNvPr>
            <p:cNvSpPr txBox="1"/>
            <p:nvPr/>
          </p:nvSpPr>
          <p:spPr>
            <a:xfrm>
              <a:off x="11539870" y="6294474"/>
              <a:ext cx="3040912" cy="369332"/>
            </a:xfrm>
            <a:prstGeom prst="rect">
              <a:avLst/>
            </a:prstGeom>
            <a:noFill/>
          </p:spPr>
          <p:txBody>
            <a:bodyPr wrap="square" rtlCol="0">
              <a:spAutoFit/>
            </a:bodyPr>
            <a:lstStyle/>
            <a:p>
              <a:r>
                <a:rPr lang="en-US" dirty="0"/>
                <a:t>9</a:t>
              </a:r>
            </a:p>
          </p:txBody>
        </p:sp>
        <p:sp>
          <p:nvSpPr>
            <p:cNvPr id="8" name="TextBox 7">
              <a:extLst>
                <a:ext uri="{FF2B5EF4-FFF2-40B4-BE49-F238E27FC236}">
                  <a16:creationId xmlns:a16="http://schemas.microsoft.com/office/drawing/2014/main" id="{3BCB8E13-C679-10E0-39C2-8D9DDF4B2DD4}"/>
                </a:ext>
              </a:extLst>
            </p:cNvPr>
            <p:cNvSpPr txBox="1"/>
            <p:nvPr/>
          </p:nvSpPr>
          <p:spPr>
            <a:xfrm>
              <a:off x="334870" y="6294474"/>
              <a:ext cx="3040912" cy="369332"/>
            </a:xfrm>
            <a:prstGeom prst="rect">
              <a:avLst/>
            </a:prstGeom>
            <a:noFill/>
          </p:spPr>
          <p:txBody>
            <a:bodyPr wrap="square" rtlCol="0">
              <a:spAutoFit/>
            </a:bodyPr>
            <a:lstStyle/>
            <a:p>
              <a:r>
                <a:rPr lang="en-US" dirty="0"/>
                <a:t>16.04.24</a:t>
              </a:r>
            </a:p>
          </p:txBody>
        </p:sp>
      </p:grpSp>
      <p:pic>
        <p:nvPicPr>
          <p:cNvPr id="12" name="Picture 11">
            <a:extLst>
              <a:ext uri="{FF2B5EF4-FFF2-40B4-BE49-F238E27FC236}">
                <a16:creationId xmlns:a16="http://schemas.microsoft.com/office/drawing/2014/main" id="{4775F9B8-1F46-332C-2175-FEE874EC59BD}"/>
              </a:ext>
            </a:extLst>
          </p:cNvPr>
          <p:cNvPicPr>
            <a:picLocks noChangeAspect="1"/>
          </p:cNvPicPr>
          <p:nvPr/>
        </p:nvPicPr>
        <p:blipFill rotWithShape="1">
          <a:blip r:embed="rId4"/>
          <a:srcRect l="46875" t="38641" r="16797" b="27718"/>
          <a:stretch/>
        </p:blipFill>
        <p:spPr>
          <a:xfrm>
            <a:off x="6310764" y="1451535"/>
            <a:ext cx="5229106" cy="2597685"/>
          </a:xfrm>
          <a:prstGeom prst="rect">
            <a:avLst/>
          </a:prstGeom>
        </p:spPr>
      </p:pic>
    </p:spTree>
    <p:extLst>
      <p:ext uri="{BB962C8B-B14F-4D97-AF65-F5344CB8AC3E}">
        <p14:creationId xmlns:p14="http://schemas.microsoft.com/office/powerpoint/2010/main" val="740083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5896</TotalTime>
  <Words>1297</Words>
  <Application>Microsoft Office PowerPoint</Application>
  <PresentationFormat>Widescreen</PresentationFormat>
  <Paragraphs>88</Paragraphs>
  <Slides>12</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Adelle Sans Thin</vt:lpstr>
      <vt:lpstr>Aptos</vt:lpstr>
      <vt:lpstr>Aptos Display</vt:lpstr>
      <vt:lpstr>Arial</vt:lpstr>
      <vt:lpstr>Georgia</vt:lpstr>
      <vt:lpstr>Helvetica</vt:lpstr>
      <vt:lpstr>Karu Light Italic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Plasma Properties Relevant for Turbulence Studies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David Colvin</dc:creator>
  <cp:lastModifiedBy>Shane David Colvin</cp:lastModifiedBy>
  <cp:revision>27</cp:revision>
  <dcterms:created xsi:type="dcterms:W3CDTF">2024-04-12T10:09:22Z</dcterms:created>
  <dcterms:modified xsi:type="dcterms:W3CDTF">2024-05-21T10:51:02Z</dcterms:modified>
</cp:coreProperties>
</file>